
<file path=[Content_Types].xml><?xml version="1.0" encoding="utf-8"?>
<Types xmlns="http://schemas.openxmlformats.org/package/2006/content-types">
  <Default Extension="crdownload" ContentType="image/gif"/>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media/image102.jpg" ContentType="image/unknown"/>
  <Override PartName="/ppt/notesSlides/notesSlide138.xml" ContentType="application/vnd.openxmlformats-officedocument.presentationml.notesSlide+xml"/>
  <Override PartName="/ppt/media/image103.jpg" ContentType="image/unknown"/>
  <Override PartName="/ppt/notesSlides/notesSlide139.xml" ContentType="application/vnd.openxmlformats-officedocument.presentationml.notesSlide+xml"/>
  <Override PartName="/ppt/media/image104.jpg" ContentType="image/unknown"/>
  <Override PartName="/ppt/notesSlides/notesSlide140.xml" ContentType="application/vnd.openxmlformats-officedocument.presentationml.notesSlide+xml"/>
  <Override PartName="/ppt/media/image105.jpg" ContentType="image/unknown"/>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media/image120.jpg" ContentType="image/unknown"/>
  <Override PartName="/ppt/notesSlides/notesSlide166.xml" ContentType="application/vnd.openxmlformats-officedocument.presentationml.notesSlide+xml"/>
  <Override PartName="/ppt/media/image121.jpg" ContentType="image/unknown"/>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 id="2147483672" r:id="rId2"/>
  </p:sldMasterIdLst>
  <p:notesMasterIdLst>
    <p:notesMasterId r:id="rId329"/>
  </p:notesMasterIdLst>
  <p:sldIdLst>
    <p:sldId id="256" r:id="rId3"/>
    <p:sldId id="366" r:id="rId4"/>
    <p:sldId id="257" r:id="rId5"/>
    <p:sldId id="258" r:id="rId6"/>
    <p:sldId id="367" r:id="rId7"/>
    <p:sldId id="368" r:id="rId8"/>
    <p:sldId id="369" r:id="rId9"/>
    <p:sldId id="370" r:id="rId10"/>
    <p:sldId id="371" r:id="rId11"/>
    <p:sldId id="372" r:id="rId12"/>
    <p:sldId id="373" r:id="rId13"/>
    <p:sldId id="374" r:id="rId14"/>
    <p:sldId id="375" r:id="rId15"/>
    <p:sldId id="376" r:id="rId16"/>
    <p:sldId id="377" r:id="rId17"/>
    <p:sldId id="378" r:id="rId18"/>
    <p:sldId id="379" r:id="rId19"/>
    <p:sldId id="380" r:id="rId20"/>
    <p:sldId id="381" r:id="rId21"/>
    <p:sldId id="382" r:id="rId22"/>
    <p:sldId id="383" r:id="rId23"/>
    <p:sldId id="384" r:id="rId24"/>
    <p:sldId id="385" r:id="rId25"/>
    <p:sldId id="386" r:id="rId26"/>
    <p:sldId id="387" r:id="rId27"/>
    <p:sldId id="388" r:id="rId28"/>
    <p:sldId id="389" r:id="rId29"/>
    <p:sldId id="390" r:id="rId30"/>
    <p:sldId id="391" r:id="rId31"/>
    <p:sldId id="392" r:id="rId32"/>
    <p:sldId id="393" r:id="rId33"/>
    <p:sldId id="394" r:id="rId34"/>
    <p:sldId id="395" r:id="rId35"/>
    <p:sldId id="396" r:id="rId36"/>
    <p:sldId id="397" r:id="rId37"/>
    <p:sldId id="398" r:id="rId38"/>
    <p:sldId id="399" r:id="rId39"/>
    <p:sldId id="291" r:id="rId40"/>
    <p:sldId id="359" r:id="rId41"/>
    <p:sldId id="360" r:id="rId42"/>
    <p:sldId id="361" r:id="rId43"/>
    <p:sldId id="362" r:id="rId44"/>
    <p:sldId id="400" r:id="rId45"/>
    <p:sldId id="296" r:id="rId46"/>
    <p:sldId id="293" r:id="rId47"/>
    <p:sldId id="292"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30" r:id="rId81"/>
    <p:sldId id="329" r:id="rId82"/>
    <p:sldId id="331" r:id="rId83"/>
    <p:sldId id="332" r:id="rId84"/>
    <p:sldId id="333" r:id="rId85"/>
    <p:sldId id="334" r:id="rId86"/>
    <p:sldId id="335" r:id="rId87"/>
    <p:sldId id="357" r:id="rId88"/>
    <p:sldId id="358" r:id="rId89"/>
    <p:sldId id="351" r:id="rId90"/>
    <p:sldId id="356" r:id="rId91"/>
    <p:sldId id="355" r:id="rId92"/>
    <p:sldId id="354" r:id="rId93"/>
    <p:sldId id="353" r:id="rId94"/>
    <p:sldId id="352" r:id="rId95"/>
    <p:sldId id="344" r:id="rId96"/>
    <p:sldId id="350" r:id="rId97"/>
    <p:sldId id="349" r:id="rId98"/>
    <p:sldId id="348" r:id="rId99"/>
    <p:sldId id="347" r:id="rId100"/>
    <p:sldId id="346" r:id="rId101"/>
    <p:sldId id="345" r:id="rId102"/>
    <p:sldId id="343" r:id="rId103"/>
    <p:sldId id="339" r:id="rId104"/>
    <p:sldId id="336" r:id="rId105"/>
    <p:sldId id="342" r:id="rId106"/>
    <p:sldId id="341" r:id="rId107"/>
    <p:sldId id="340" r:id="rId108"/>
    <p:sldId id="338" r:id="rId109"/>
    <p:sldId id="337" r:id="rId110"/>
    <p:sldId id="363" r:id="rId111"/>
    <p:sldId id="364" r:id="rId112"/>
    <p:sldId id="365" r:id="rId113"/>
    <p:sldId id="401" r:id="rId114"/>
    <p:sldId id="402" r:id="rId115"/>
    <p:sldId id="403" r:id="rId116"/>
    <p:sldId id="404" r:id="rId117"/>
    <p:sldId id="405" r:id="rId118"/>
    <p:sldId id="406" r:id="rId119"/>
    <p:sldId id="407" r:id="rId120"/>
    <p:sldId id="295" r:id="rId121"/>
    <p:sldId id="408" r:id="rId122"/>
    <p:sldId id="409" r:id="rId123"/>
    <p:sldId id="410" r:id="rId124"/>
    <p:sldId id="411" r:id="rId125"/>
    <p:sldId id="412" r:id="rId126"/>
    <p:sldId id="413" r:id="rId127"/>
    <p:sldId id="414" r:id="rId128"/>
    <p:sldId id="415" r:id="rId129"/>
    <p:sldId id="416" r:id="rId130"/>
    <p:sldId id="417" r:id="rId131"/>
    <p:sldId id="418" r:id="rId132"/>
    <p:sldId id="261" r:id="rId133"/>
    <p:sldId id="262" r:id="rId134"/>
    <p:sldId id="263" r:id="rId135"/>
    <p:sldId id="264" r:id="rId136"/>
    <p:sldId id="265" r:id="rId137"/>
    <p:sldId id="266" r:id="rId138"/>
    <p:sldId id="267" r:id="rId139"/>
    <p:sldId id="268" r:id="rId140"/>
    <p:sldId id="269" r:id="rId141"/>
    <p:sldId id="270" r:id="rId142"/>
    <p:sldId id="271" r:id="rId143"/>
    <p:sldId id="272" r:id="rId144"/>
    <p:sldId id="273" r:id="rId145"/>
    <p:sldId id="274" r:id="rId146"/>
    <p:sldId id="276" r:id="rId147"/>
    <p:sldId id="275" r:id="rId148"/>
    <p:sldId id="277" r:id="rId149"/>
    <p:sldId id="278" r:id="rId150"/>
    <p:sldId id="279" r:id="rId151"/>
    <p:sldId id="280" r:id="rId152"/>
    <p:sldId id="281" r:id="rId153"/>
    <p:sldId id="282" r:id="rId154"/>
    <p:sldId id="283" r:id="rId155"/>
    <p:sldId id="284" r:id="rId156"/>
    <p:sldId id="285" r:id="rId157"/>
    <p:sldId id="286" r:id="rId158"/>
    <p:sldId id="287" r:id="rId159"/>
    <p:sldId id="288" r:id="rId160"/>
    <p:sldId id="289" r:id="rId161"/>
    <p:sldId id="290" r:id="rId162"/>
    <p:sldId id="419" r:id="rId163"/>
    <p:sldId id="420" r:id="rId164"/>
    <p:sldId id="421" r:id="rId165"/>
    <p:sldId id="294" r:id="rId166"/>
    <p:sldId id="422" r:id="rId167"/>
    <p:sldId id="423" r:id="rId168"/>
    <p:sldId id="424" r:id="rId169"/>
    <p:sldId id="425" r:id="rId170"/>
    <p:sldId id="426" r:id="rId171"/>
    <p:sldId id="427" r:id="rId172"/>
    <p:sldId id="428" r:id="rId173"/>
    <p:sldId id="429" r:id="rId174"/>
    <p:sldId id="430" r:id="rId175"/>
    <p:sldId id="431" r:id="rId176"/>
    <p:sldId id="432" r:id="rId177"/>
    <p:sldId id="433" r:id="rId178"/>
    <p:sldId id="434" r:id="rId179"/>
    <p:sldId id="435" r:id="rId180"/>
    <p:sldId id="436" r:id="rId181"/>
    <p:sldId id="437" r:id="rId182"/>
    <p:sldId id="438" r:id="rId183"/>
    <p:sldId id="439" r:id="rId184"/>
    <p:sldId id="440" r:id="rId185"/>
    <p:sldId id="441" r:id="rId186"/>
    <p:sldId id="442" r:id="rId187"/>
    <p:sldId id="443" r:id="rId188"/>
    <p:sldId id="444" r:id="rId189"/>
    <p:sldId id="445" r:id="rId190"/>
    <p:sldId id="446" r:id="rId191"/>
    <p:sldId id="447" r:id="rId192"/>
    <p:sldId id="448" r:id="rId193"/>
    <p:sldId id="449" r:id="rId194"/>
    <p:sldId id="450" r:id="rId195"/>
    <p:sldId id="451" r:id="rId196"/>
    <p:sldId id="452" r:id="rId197"/>
    <p:sldId id="453" r:id="rId198"/>
    <p:sldId id="454" r:id="rId199"/>
    <p:sldId id="455" r:id="rId200"/>
    <p:sldId id="456" r:id="rId201"/>
    <p:sldId id="457" r:id="rId202"/>
    <p:sldId id="458" r:id="rId203"/>
    <p:sldId id="459" r:id="rId204"/>
    <p:sldId id="460" r:id="rId205"/>
    <p:sldId id="461" r:id="rId206"/>
    <p:sldId id="462" r:id="rId207"/>
    <p:sldId id="463" r:id="rId208"/>
    <p:sldId id="464" r:id="rId209"/>
    <p:sldId id="465" r:id="rId210"/>
    <p:sldId id="466" r:id="rId211"/>
    <p:sldId id="467" r:id="rId212"/>
    <p:sldId id="470" r:id="rId213"/>
    <p:sldId id="471" r:id="rId214"/>
    <p:sldId id="472" r:id="rId215"/>
    <p:sldId id="473" r:id="rId216"/>
    <p:sldId id="474" r:id="rId217"/>
    <p:sldId id="475" r:id="rId218"/>
    <p:sldId id="476" r:id="rId219"/>
    <p:sldId id="477" r:id="rId220"/>
    <p:sldId id="478" r:id="rId221"/>
    <p:sldId id="259" r:id="rId222"/>
    <p:sldId id="479" r:id="rId223"/>
    <p:sldId id="480" r:id="rId224"/>
    <p:sldId id="481" r:id="rId225"/>
    <p:sldId id="482" r:id="rId226"/>
    <p:sldId id="483" r:id="rId227"/>
    <p:sldId id="484" r:id="rId228"/>
    <p:sldId id="485" r:id="rId229"/>
    <p:sldId id="486" r:id="rId230"/>
    <p:sldId id="487" r:id="rId231"/>
    <p:sldId id="260" r:id="rId232"/>
    <p:sldId id="488" r:id="rId233"/>
    <p:sldId id="489" r:id="rId234"/>
    <p:sldId id="490" r:id="rId235"/>
    <p:sldId id="491" r:id="rId236"/>
    <p:sldId id="492" r:id="rId237"/>
    <p:sldId id="493" r:id="rId238"/>
    <p:sldId id="494" r:id="rId239"/>
    <p:sldId id="495" r:id="rId240"/>
    <p:sldId id="496" r:id="rId241"/>
    <p:sldId id="497" r:id="rId242"/>
    <p:sldId id="498" r:id="rId243"/>
    <p:sldId id="499" r:id="rId244"/>
    <p:sldId id="500" r:id="rId245"/>
    <p:sldId id="501" r:id="rId246"/>
    <p:sldId id="502" r:id="rId247"/>
    <p:sldId id="503" r:id="rId248"/>
    <p:sldId id="504" r:id="rId249"/>
    <p:sldId id="505" r:id="rId250"/>
    <p:sldId id="506" r:id="rId251"/>
    <p:sldId id="724" r:id="rId252"/>
    <p:sldId id="725" r:id="rId253"/>
    <p:sldId id="727" r:id="rId254"/>
    <p:sldId id="841" r:id="rId255"/>
    <p:sldId id="842" r:id="rId256"/>
    <p:sldId id="843" r:id="rId257"/>
    <p:sldId id="844" r:id="rId258"/>
    <p:sldId id="854" r:id="rId259"/>
    <p:sldId id="855" r:id="rId260"/>
    <p:sldId id="856" r:id="rId261"/>
    <p:sldId id="845" r:id="rId262"/>
    <p:sldId id="846" r:id="rId263"/>
    <p:sldId id="847" r:id="rId264"/>
    <p:sldId id="849" r:id="rId265"/>
    <p:sldId id="848" r:id="rId266"/>
    <p:sldId id="858" r:id="rId267"/>
    <p:sldId id="857" r:id="rId268"/>
    <p:sldId id="850" r:id="rId269"/>
    <p:sldId id="859" r:id="rId270"/>
    <p:sldId id="851" r:id="rId271"/>
    <p:sldId id="852" r:id="rId272"/>
    <p:sldId id="853" r:id="rId273"/>
    <p:sldId id="861" r:id="rId274"/>
    <p:sldId id="862" r:id="rId275"/>
    <p:sldId id="863" r:id="rId276"/>
    <p:sldId id="864" r:id="rId277"/>
    <p:sldId id="865" r:id="rId278"/>
    <p:sldId id="866" r:id="rId279"/>
    <p:sldId id="867" r:id="rId280"/>
    <p:sldId id="868" r:id="rId281"/>
    <p:sldId id="869" r:id="rId282"/>
    <p:sldId id="870" r:id="rId283"/>
    <p:sldId id="871" r:id="rId284"/>
    <p:sldId id="872" r:id="rId285"/>
    <p:sldId id="873" r:id="rId286"/>
    <p:sldId id="874" r:id="rId287"/>
    <p:sldId id="875" r:id="rId288"/>
    <p:sldId id="876" r:id="rId289"/>
    <p:sldId id="877" r:id="rId290"/>
    <p:sldId id="878" r:id="rId291"/>
    <p:sldId id="879" r:id="rId292"/>
    <p:sldId id="880" r:id="rId293"/>
    <p:sldId id="881" r:id="rId294"/>
    <p:sldId id="882" r:id="rId295"/>
    <p:sldId id="883" r:id="rId296"/>
    <p:sldId id="884" r:id="rId297"/>
    <p:sldId id="885" r:id="rId298"/>
    <p:sldId id="886" r:id="rId299"/>
    <p:sldId id="887" r:id="rId300"/>
    <p:sldId id="888" r:id="rId301"/>
    <p:sldId id="889" r:id="rId302"/>
    <p:sldId id="890" r:id="rId303"/>
    <p:sldId id="891" r:id="rId304"/>
    <p:sldId id="892" r:id="rId305"/>
    <p:sldId id="893" r:id="rId306"/>
    <p:sldId id="895" r:id="rId307"/>
    <p:sldId id="896" r:id="rId308"/>
    <p:sldId id="897" r:id="rId309"/>
    <p:sldId id="898" r:id="rId310"/>
    <p:sldId id="899" r:id="rId311"/>
    <p:sldId id="900" r:id="rId312"/>
    <p:sldId id="901" r:id="rId313"/>
    <p:sldId id="902" r:id="rId314"/>
    <p:sldId id="903" r:id="rId315"/>
    <p:sldId id="904" r:id="rId316"/>
    <p:sldId id="905" r:id="rId317"/>
    <p:sldId id="906" r:id="rId318"/>
    <p:sldId id="907" r:id="rId319"/>
    <p:sldId id="908" r:id="rId320"/>
    <p:sldId id="909" r:id="rId321"/>
    <p:sldId id="910" r:id="rId322"/>
    <p:sldId id="911" r:id="rId323"/>
    <p:sldId id="912" r:id="rId324"/>
    <p:sldId id="913" r:id="rId325"/>
    <p:sldId id="914" r:id="rId326"/>
    <p:sldId id="915" r:id="rId327"/>
    <p:sldId id="916" r:id="rId32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91" autoAdjust="0"/>
    <p:restoredTop sz="94660"/>
  </p:normalViewPr>
  <p:slideViewPr>
    <p:cSldViewPr snapToGrid="0">
      <p:cViewPr varScale="1">
        <p:scale>
          <a:sx n="115" d="100"/>
          <a:sy n="115" d="100"/>
        </p:scale>
        <p:origin x="653"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172" Type="http://schemas.openxmlformats.org/officeDocument/2006/relationships/slide" Target="slides/slide170.xml"/><Relationship Id="rId228" Type="http://schemas.openxmlformats.org/officeDocument/2006/relationships/slide" Target="slides/slide226.xml"/><Relationship Id="rId281" Type="http://schemas.openxmlformats.org/officeDocument/2006/relationships/slide" Target="slides/slide279.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327" Type="http://schemas.openxmlformats.org/officeDocument/2006/relationships/slide" Target="slides/slide325.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17" Type="http://schemas.openxmlformats.org/officeDocument/2006/relationships/slide" Target="slides/slide315.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72" Type="http://schemas.openxmlformats.org/officeDocument/2006/relationships/slide" Target="slides/slide270.xml"/><Relationship Id="rId293" Type="http://schemas.openxmlformats.org/officeDocument/2006/relationships/slide" Target="slides/slide291.xml"/><Relationship Id="rId307" Type="http://schemas.openxmlformats.org/officeDocument/2006/relationships/slide" Target="slides/slide305.xml"/><Relationship Id="rId328" Type="http://schemas.openxmlformats.org/officeDocument/2006/relationships/slide" Target="slides/slide326.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283" Type="http://schemas.openxmlformats.org/officeDocument/2006/relationships/slide" Target="slides/slide281.xml"/><Relationship Id="rId318" Type="http://schemas.openxmlformats.org/officeDocument/2006/relationships/slide" Target="slides/slide316.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openxmlformats.org/officeDocument/2006/relationships/slide" Target="slides/slide292.xml"/><Relationship Id="rId308" Type="http://schemas.openxmlformats.org/officeDocument/2006/relationships/slide" Target="slides/slide306.xml"/><Relationship Id="rId329" Type="http://schemas.openxmlformats.org/officeDocument/2006/relationships/notesMaster" Target="notesMasters/notesMaster1.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19" Type="http://schemas.openxmlformats.org/officeDocument/2006/relationships/slide" Target="slides/slide317.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330" Type="http://schemas.openxmlformats.org/officeDocument/2006/relationships/presProps" Target="presProps.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viewProps" Target="viewProps.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theme" Target="theme/theme1.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tableStyles" Target="tableStyles.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6" Type="http://schemas.openxmlformats.org/officeDocument/2006/relationships/slide" Target="slides/slide4.xml"/><Relationship Id="rId238" Type="http://schemas.openxmlformats.org/officeDocument/2006/relationships/slide" Target="slides/slide236.xml"/><Relationship Id="rId291" Type="http://schemas.openxmlformats.org/officeDocument/2006/relationships/slide" Target="slides/slide289.xml"/><Relationship Id="rId305" Type="http://schemas.openxmlformats.org/officeDocument/2006/relationships/slide" Target="slides/slide303.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162" Type="http://schemas.openxmlformats.org/officeDocument/2006/relationships/slide" Target="slides/slide160.xml"/><Relationship Id="rId218" Type="http://schemas.openxmlformats.org/officeDocument/2006/relationships/slide" Target="slides/slide216.xml"/><Relationship Id="rId271" Type="http://schemas.openxmlformats.org/officeDocument/2006/relationships/slide" Target="slides/slide269.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F73E52-B93C-47A4-93AD-CA1483369D1D}" type="doc">
      <dgm:prSet loTypeId="urn:diagrams.loki3.com/VaryingWidthList" loCatId="list" qsTypeId="urn:microsoft.com/office/officeart/2005/8/quickstyle/3d5" qsCatId="3D" csTypeId="urn:microsoft.com/office/officeart/2005/8/colors/colorful4" csCatId="colorful" phldr="1"/>
      <dgm:spPr/>
    </dgm:pt>
    <dgm:pt modelId="{90BB719E-E1B3-469D-91C4-20BCC407E2F2}">
      <dgm:prSet phldrT="[Text]"/>
      <dgm:spPr/>
      <dgm:t>
        <a:bodyPr/>
        <a:lstStyle/>
        <a:p>
          <a:r>
            <a:rPr lang="en-IN" dirty="0"/>
            <a:t>Binomial</a:t>
          </a:r>
        </a:p>
      </dgm:t>
    </dgm:pt>
    <dgm:pt modelId="{5DEDEA00-D8DF-455C-9D40-5EA14C569607}" type="parTrans" cxnId="{52345687-D809-4DE8-AC02-61AD8CF6C917}">
      <dgm:prSet/>
      <dgm:spPr/>
      <dgm:t>
        <a:bodyPr/>
        <a:lstStyle/>
        <a:p>
          <a:endParaRPr lang="en-IN"/>
        </a:p>
      </dgm:t>
    </dgm:pt>
    <dgm:pt modelId="{CE6CC1F1-A44B-43D2-9200-0739983F1171}" type="sibTrans" cxnId="{52345687-D809-4DE8-AC02-61AD8CF6C917}">
      <dgm:prSet/>
      <dgm:spPr/>
      <dgm:t>
        <a:bodyPr/>
        <a:lstStyle/>
        <a:p>
          <a:endParaRPr lang="en-IN"/>
        </a:p>
      </dgm:t>
    </dgm:pt>
    <dgm:pt modelId="{ED80E676-5707-489E-AB14-2B3A58D9BB87}">
      <dgm:prSet phldrT="[Text]"/>
      <dgm:spPr/>
      <dgm:t>
        <a:bodyPr/>
        <a:lstStyle/>
        <a:p>
          <a:r>
            <a:rPr lang="en-IN" dirty="0"/>
            <a:t>Multinomial</a:t>
          </a:r>
        </a:p>
      </dgm:t>
    </dgm:pt>
    <dgm:pt modelId="{33069BCB-8774-447A-A195-2D05E46D9B2A}" type="parTrans" cxnId="{60F43C3D-E5EA-40EA-9F42-55D14F9C004E}">
      <dgm:prSet/>
      <dgm:spPr/>
      <dgm:t>
        <a:bodyPr/>
        <a:lstStyle/>
        <a:p>
          <a:endParaRPr lang="en-IN"/>
        </a:p>
      </dgm:t>
    </dgm:pt>
    <dgm:pt modelId="{4834A61D-50D2-4506-9451-1D0C33D639E2}" type="sibTrans" cxnId="{60F43C3D-E5EA-40EA-9F42-55D14F9C004E}">
      <dgm:prSet/>
      <dgm:spPr/>
      <dgm:t>
        <a:bodyPr/>
        <a:lstStyle/>
        <a:p>
          <a:endParaRPr lang="en-IN"/>
        </a:p>
      </dgm:t>
    </dgm:pt>
    <dgm:pt modelId="{04F5D03E-2258-42A2-8CE1-3E27219FF95B}">
      <dgm:prSet phldrT="[Text]"/>
      <dgm:spPr/>
      <dgm:t>
        <a:bodyPr/>
        <a:lstStyle/>
        <a:p>
          <a:r>
            <a:rPr lang="en-IN" dirty="0"/>
            <a:t>Ordinal</a:t>
          </a:r>
        </a:p>
      </dgm:t>
    </dgm:pt>
    <dgm:pt modelId="{9A8E5607-FB23-400D-85FD-DE8FB0E6E2C9}" type="parTrans" cxnId="{D93B8C3B-6DCE-45C0-A709-DD89AD1A1E0C}">
      <dgm:prSet/>
      <dgm:spPr/>
      <dgm:t>
        <a:bodyPr/>
        <a:lstStyle/>
        <a:p>
          <a:endParaRPr lang="en-IN"/>
        </a:p>
      </dgm:t>
    </dgm:pt>
    <dgm:pt modelId="{C9FA77F4-8D55-4CC1-A7B5-E135AB10C42D}" type="sibTrans" cxnId="{D93B8C3B-6DCE-45C0-A709-DD89AD1A1E0C}">
      <dgm:prSet/>
      <dgm:spPr/>
      <dgm:t>
        <a:bodyPr/>
        <a:lstStyle/>
        <a:p>
          <a:endParaRPr lang="en-IN"/>
        </a:p>
      </dgm:t>
    </dgm:pt>
    <dgm:pt modelId="{45B80EED-6A86-47F3-AF88-FB3B83EAA82B}" type="pres">
      <dgm:prSet presAssocID="{E3F73E52-B93C-47A4-93AD-CA1483369D1D}" presName="Name0" presStyleCnt="0">
        <dgm:presLayoutVars>
          <dgm:resizeHandles/>
        </dgm:presLayoutVars>
      </dgm:prSet>
      <dgm:spPr/>
    </dgm:pt>
    <dgm:pt modelId="{284B82FD-3F4D-4D38-B3A1-257A657973B1}" type="pres">
      <dgm:prSet presAssocID="{90BB719E-E1B3-469D-91C4-20BCC407E2F2}" presName="text" presStyleLbl="node1" presStyleIdx="0" presStyleCnt="3">
        <dgm:presLayoutVars>
          <dgm:bulletEnabled val="1"/>
        </dgm:presLayoutVars>
      </dgm:prSet>
      <dgm:spPr/>
    </dgm:pt>
    <dgm:pt modelId="{72A0BC2F-30B1-465A-9FA8-16EED88FD35A}" type="pres">
      <dgm:prSet presAssocID="{CE6CC1F1-A44B-43D2-9200-0739983F1171}" presName="space" presStyleCnt="0"/>
      <dgm:spPr/>
    </dgm:pt>
    <dgm:pt modelId="{E1101CEB-70E8-4D81-846F-57E0C45D403C}" type="pres">
      <dgm:prSet presAssocID="{ED80E676-5707-489E-AB14-2B3A58D9BB87}" presName="text" presStyleLbl="node1" presStyleIdx="1" presStyleCnt="3">
        <dgm:presLayoutVars>
          <dgm:bulletEnabled val="1"/>
        </dgm:presLayoutVars>
      </dgm:prSet>
      <dgm:spPr/>
    </dgm:pt>
    <dgm:pt modelId="{DFA717B4-7104-4547-A156-DD11B27DC5B1}" type="pres">
      <dgm:prSet presAssocID="{4834A61D-50D2-4506-9451-1D0C33D639E2}" presName="space" presStyleCnt="0"/>
      <dgm:spPr/>
    </dgm:pt>
    <dgm:pt modelId="{0546A9FA-B563-4903-BF68-450FA6A4D826}" type="pres">
      <dgm:prSet presAssocID="{04F5D03E-2258-42A2-8CE1-3E27219FF95B}" presName="text" presStyleLbl="node1" presStyleIdx="2" presStyleCnt="3">
        <dgm:presLayoutVars>
          <dgm:bulletEnabled val="1"/>
        </dgm:presLayoutVars>
      </dgm:prSet>
      <dgm:spPr/>
    </dgm:pt>
  </dgm:ptLst>
  <dgm:cxnLst>
    <dgm:cxn modelId="{6F840014-0A4F-4C25-A91A-5675615377BC}" type="presOf" srcId="{E3F73E52-B93C-47A4-93AD-CA1483369D1D}" destId="{45B80EED-6A86-47F3-AF88-FB3B83EAA82B}" srcOrd="0" destOrd="0" presId="urn:diagrams.loki3.com/VaryingWidthList"/>
    <dgm:cxn modelId="{D93B8C3B-6DCE-45C0-A709-DD89AD1A1E0C}" srcId="{E3F73E52-B93C-47A4-93AD-CA1483369D1D}" destId="{04F5D03E-2258-42A2-8CE1-3E27219FF95B}" srcOrd="2" destOrd="0" parTransId="{9A8E5607-FB23-400D-85FD-DE8FB0E6E2C9}" sibTransId="{C9FA77F4-8D55-4CC1-A7B5-E135AB10C42D}"/>
    <dgm:cxn modelId="{60F43C3D-E5EA-40EA-9F42-55D14F9C004E}" srcId="{E3F73E52-B93C-47A4-93AD-CA1483369D1D}" destId="{ED80E676-5707-489E-AB14-2B3A58D9BB87}" srcOrd="1" destOrd="0" parTransId="{33069BCB-8774-447A-A195-2D05E46D9B2A}" sibTransId="{4834A61D-50D2-4506-9451-1D0C33D639E2}"/>
    <dgm:cxn modelId="{061E585B-0397-48D8-AE53-3569EAE2BDC8}" type="presOf" srcId="{90BB719E-E1B3-469D-91C4-20BCC407E2F2}" destId="{284B82FD-3F4D-4D38-B3A1-257A657973B1}" srcOrd="0" destOrd="0" presId="urn:diagrams.loki3.com/VaryingWidthList"/>
    <dgm:cxn modelId="{1BECB74D-0265-467C-848E-B361A23BCE24}" type="presOf" srcId="{ED80E676-5707-489E-AB14-2B3A58D9BB87}" destId="{E1101CEB-70E8-4D81-846F-57E0C45D403C}" srcOrd="0" destOrd="0" presId="urn:diagrams.loki3.com/VaryingWidthList"/>
    <dgm:cxn modelId="{9F632985-2B36-4D1C-9DBE-025E00221FEF}" type="presOf" srcId="{04F5D03E-2258-42A2-8CE1-3E27219FF95B}" destId="{0546A9FA-B563-4903-BF68-450FA6A4D826}" srcOrd="0" destOrd="0" presId="urn:diagrams.loki3.com/VaryingWidthList"/>
    <dgm:cxn modelId="{52345687-D809-4DE8-AC02-61AD8CF6C917}" srcId="{E3F73E52-B93C-47A4-93AD-CA1483369D1D}" destId="{90BB719E-E1B3-469D-91C4-20BCC407E2F2}" srcOrd="0" destOrd="0" parTransId="{5DEDEA00-D8DF-455C-9D40-5EA14C569607}" sibTransId="{CE6CC1F1-A44B-43D2-9200-0739983F1171}"/>
    <dgm:cxn modelId="{D4AD35AA-C695-4F9C-9BE2-CC94EB21D934}" type="presParOf" srcId="{45B80EED-6A86-47F3-AF88-FB3B83EAA82B}" destId="{284B82FD-3F4D-4D38-B3A1-257A657973B1}" srcOrd="0" destOrd="0" presId="urn:diagrams.loki3.com/VaryingWidthList"/>
    <dgm:cxn modelId="{A0F350A0-7160-4724-AB17-791009FF7D0D}" type="presParOf" srcId="{45B80EED-6A86-47F3-AF88-FB3B83EAA82B}" destId="{72A0BC2F-30B1-465A-9FA8-16EED88FD35A}" srcOrd="1" destOrd="0" presId="urn:diagrams.loki3.com/VaryingWidthList"/>
    <dgm:cxn modelId="{5D48B2CC-B451-47FD-920C-C08958DB9585}" type="presParOf" srcId="{45B80EED-6A86-47F3-AF88-FB3B83EAA82B}" destId="{E1101CEB-70E8-4D81-846F-57E0C45D403C}" srcOrd="2" destOrd="0" presId="urn:diagrams.loki3.com/VaryingWidthList"/>
    <dgm:cxn modelId="{2017BCF0-4AEF-4D76-ABE3-12A7F2916FEE}" type="presParOf" srcId="{45B80EED-6A86-47F3-AF88-FB3B83EAA82B}" destId="{DFA717B4-7104-4547-A156-DD11B27DC5B1}" srcOrd="3" destOrd="0" presId="urn:diagrams.loki3.com/VaryingWidthList"/>
    <dgm:cxn modelId="{BE179302-4C06-49E6-9FFE-8AA75955AC63}" type="presParOf" srcId="{45B80EED-6A86-47F3-AF88-FB3B83EAA82B}" destId="{0546A9FA-B563-4903-BF68-450FA6A4D826}" srcOrd="4"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110A7F-2E2D-4800-92FC-A98CE6A0EEF1}" type="doc">
      <dgm:prSet loTypeId="urn:microsoft.com/office/officeart/2005/8/layout/hList9" loCatId="list" qsTypeId="urn:microsoft.com/office/officeart/2005/8/quickstyle/simple1" qsCatId="simple" csTypeId="urn:microsoft.com/office/officeart/2005/8/colors/colorful3" csCatId="colorful" phldr="1"/>
      <dgm:spPr/>
      <dgm:t>
        <a:bodyPr/>
        <a:lstStyle/>
        <a:p>
          <a:endParaRPr lang="en-IN"/>
        </a:p>
      </dgm:t>
    </dgm:pt>
    <dgm:pt modelId="{41638FF2-F004-4E7C-8184-107470C15606}">
      <dgm:prSet phldrT="[Text]"/>
      <dgm:spPr/>
      <dgm:t>
        <a:bodyPr/>
        <a:lstStyle/>
        <a:p>
          <a:r>
            <a:rPr lang="en-IN" dirty="0"/>
            <a:t>Features</a:t>
          </a:r>
        </a:p>
      </dgm:t>
    </dgm:pt>
    <dgm:pt modelId="{BFD17F23-A6D7-48E0-B151-178D47A85D48}" type="parTrans" cxnId="{A7DF3F2F-EE71-4F68-BD6F-91399783A344}">
      <dgm:prSet/>
      <dgm:spPr/>
      <dgm:t>
        <a:bodyPr/>
        <a:lstStyle/>
        <a:p>
          <a:endParaRPr lang="en-IN"/>
        </a:p>
      </dgm:t>
    </dgm:pt>
    <dgm:pt modelId="{917B831F-86C9-4739-B6A4-914546587B2F}" type="sibTrans" cxnId="{A7DF3F2F-EE71-4F68-BD6F-91399783A344}">
      <dgm:prSet/>
      <dgm:spPr/>
      <dgm:t>
        <a:bodyPr/>
        <a:lstStyle/>
        <a:p>
          <a:endParaRPr lang="en-IN"/>
        </a:p>
      </dgm:t>
    </dgm:pt>
    <dgm:pt modelId="{98F3358A-7DF7-4112-8889-7854C97B08E6}">
      <dgm:prSet phldrT="[Text]"/>
      <dgm:spPr/>
      <dgm:t>
        <a:bodyPr/>
        <a:lstStyle/>
        <a:p>
          <a:r>
            <a:rPr lang="en-IN" dirty="0"/>
            <a:t>Feature matrix</a:t>
          </a:r>
        </a:p>
      </dgm:t>
    </dgm:pt>
    <dgm:pt modelId="{9E538658-9B6C-48DC-9B2B-EDEAD646183C}" type="parTrans" cxnId="{2AA75FCB-F16B-4E28-BB04-1036CCACA698}">
      <dgm:prSet/>
      <dgm:spPr/>
      <dgm:t>
        <a:bodyPr/>
        <a:lstStyle/>
        <a:p>
          <a:endParaRPr lang="en-IN"/>
        </a:p>
      </dgm:t>
    </dgm:pt>
    <dgm:pt modelId="{CDF42BE9-7CC1-4812-B1D2-3E08A1B0190D}" type="sibTrans" cxnId="{2AA75FCB-F16B-4E28-BB04-1036CCACA698}">
      <dgm:prSet/>
      <dgm:spPr/>
      <dgm:t>
        <a:bodyPr/>
        <a:lstStyle/>
        <a:p>
          <a:endParaRPr lang="en-IN"/>
        </a:p>
      </dgm:t>
    </dgm:pt>
    <dgm:pt modelId="{58DD2DE8-E1F9-48F6-87BE-5BC470B7F417}">
      <dgm:prSet phldrT="[Text]"/>
      <dgm:spPr/>
      <dgm:t>
        <a:bodyPr/>
        <a:lstStyle/>
        <a:p>
          <a:r>
            <a:rPr lang="en-IN" dirty="0"/>
            <a:t>Feature Names</a:t>
          </a:r>
        </a:p>
      </dgm:t>
    </dgm:pt>
    <dgm:pt modelId="{D0E341EA-264C-4295-B198-DA95F7A94255}" type="parTrans" cxnId="{11B1DBBC-FF4A-4FD5-A78B-03B1BF151444}">
      <dgm:prSet/>
      <dgm:spPr/>
      <dgm:t>
        <a:bodyPr/>
        <a:lstStyle/>
        <a:p>
          <a:endParaRPr lang="en-IN"/>
        </a:p>
      </dgm:t>
    </dgm:pt>
    <dgm:pt modelId="{B3D34390-FBE3-4C12-8156-ECC8A15A6144}" type="sibTrans" cxnId="{11B1DBBC-FF4A-4FD5-A78B-03B1BF151444}">
      <dgm:prSet/>
      <dgm:spPr/>
      <dgm:t>
        <a:bodyPr/>
        <a:lstStyle/>
        <a:p>
          <a:endParaRPr lang="en-IN"/>
        </a:p>
      </dgm:t>
    </dgm:pt>
    <dgm:pt modelId="{ACE06E5A-D06B-4E5D-BAB8-BF3DCEC1EFF1}">
      <dgm:prSet phldrT="[Text]"/>
      <dgm:spPr/>
      <dgm:t>
        <a:bodyPr/>
        <a:lstStyle/>
        <a:p>
          <a:r>
            <a:rPr lang="en-IN" dirty="0"/>
            <a:t>Response</a:t>
          </a:r>
        </a:p>
      </dgm:t>
    </dgm:pt>
    <dgm:pt modelId="{7029C369-4D4F-4CAA-ABD2-6CFADCD8DAE7}" type="parTrans" cxnId="{E8C24605-EFDD-426D-A5F3-744C7F808E9A}">
      <dgm:prSet/>
      <dgm:spPr/>
      <dgm:t>
        <a:bodyPr/>
        <a:lstStyle/>
        <a:p>
          <a:endParaRPr lang="en-IN"/>
        </a:p>
      </dgm:t>
    </dgm:pt>
    <dgm:pt modelId="{51954E1E-B599-46D8-B127-639EF579FBF2}" type="sibTrans" cxnId="{E8C24605-EFDD-426D-A5F3-744C7F808E9A}">
      <dgm:prSet/>
      <dgm:spPr/>
      <dgm:t>
        <a:bodyPr/>
        <a:lstStyle/>
        <a:p>
          <a:endParaRPr lang="en-IN"/>
        </a:p>
      </dgm:t>
    </dgm:pt>
    <dgm:pt modelId="{D2E39C88-2BE0-4394-9551-0D88386118D3}">
      <dgm:prSet phldrT="[Text]"/>
      <dgm:spPr/>
      <dgm:t>
        <a:bodyPr/>
        <a:lstStyle/>
        <a:p>
          <a:r>
            <a:rPr lang="en-IN" dirty="0"/>
            <a:t>Response vector</a:t>
          </a:r>
        </a:p>
      </dgm:t>
    </dgm:pt>
    <dgm:pt modelId="{80D098E9-05D9-4A1A-B1EA-2A750669A83B}" type="parTrans" cxnId="{065BA89D-25AF-4D06-A790-7D100F6463C3}">
      <dgm:prSet/>
      <dgm:spPr/>
      <dgm:t>
        <a:bodyPr/>
        <a:lstStyle/>
        <a:p>
          <a:endParaRPr lang="en-IN"/>
        </a:p>
      </dgm:t>
    </dgm:pt>
    <dgm:pt modelId="{8CA51A99-745C-4C3A-9476-64465D9401AC}" type="sibTrans" cxnId="{065BA89D-25AF-4D06-A790-7D100F6463C3}">
      <dgm:prSet/>
      <dgm:spPr/>
      <dgm:t>
        <a:bodyPr/>
        <a:lstStyle/>
        <a:p>
          <a:endParaRPr lang="en-IN"/>
        </a:p>
      </dgm:t>
    </dgm:pt>
    <dgm:pt modelId="{33E2BA73-F6DE-48F1-8375-D8796E8DF177}">
      <dgm:prSet phldrT="[Text]"/>
      <dgm:spPr/>
      <dgm:t>
        <a:bodyPr/>
        <a:lstStyle/>
        <a:p>
          <a:r>
            <a:rPr lang="en-IN" dirty="0"/>
            <a:t>Response Names</a:t>
          </a:r>
        </a:p>
      </dgm:t>
    </dgm:pt>
    <dgm:pt modelId="{5844785A-1BB5-4F03-A5E7-7D0B8151B636}" type="parTrans" cxnId="{E5FFFDBE-D901-42A3-8B03-3724AF7024BF}">
      <dgm:prSet/>
      <dgm:spPr/>
      <dgm:t>
        <a:bodyPr/>
        <a:lstStyle/>
        <a:p>
          <a:endParaRPr lang="en-IN"/>
        </a:p>
      </dgm:t>
    </dgm:pt>
    <dgm:pt modelId="{3CC149D3-F42C-4DC8-978C-C9F5487042B2}" type="sibTrans" cxnId="{E5FFFDBE-D901-42A3-8B03-3724AF7024BF}">
      <dgm:prSet/>
      <dgm:spPr/>
      <dgm:t>
        <a:bodyPr/>
        <a:lstStyle/>
        <a:p>
          <a:endParaRPr lang="en-IN"/>
        </a:p>
      </dgm:t>
    </dgm:pt>
    <dgm:pt modelId="{C736DF34-5144-4610-B864-31DF451D6B78}" type="pres">
      <dgm:prSet presAssocID="{C7110A7F-2E2D-4800-92FC-A98CE6A0EEF1}" presName="list" presStyleCnt="0">
        <dgm:presLayoutVars>
          <dgm:dir/>
          <dgm:animLvl val="lvl"/>
        </dgm:presLayoutVars>
      </dgm:prSet>
      <dgm:spPr/>
    </dgm:pt>
    <dgm:pt modelId="{75B65530-1910-4CEE-9777-4410FAD01441}" type="pres">
      <dgm:prSet presAssocID="{41638FF2-F004-4E7C-8184-107470C15606}" presName="posSpace" presStyleCnt="0"/>
      <dgm:spPr/>
    </dgm:pt>
    <dgm:pt modelId="{AE13D31F-FB71-40FB-ADB9-26C7AEBDDACD}" type="pres">
      <dgm:prSet presAssocID="{41638FF2-F004-4E7C-8184-107470C15606}" presName="vertFlow" presStyleCnt="0"/>
      <dgm:spPr/>
    </dgm:pt>
    <dgm:pt modelId="{7445C4E7-27E9-4114-889A-6EA372C364AE}" type="pres">
      <dgm:prSet presAssocID="{41638FF2-F004-4E7C-8184-107470C15606}" presName="topSpace" presStyleCnt="0"/>
      <dgm:spPr/>
    </dgm:pt>
    <dgm:pt modelId="{C6F6CED0-21D1-483A-8B68-5D691ED37C12}" type="pres">
      <dgm:prSet presAssocID="{41638FF2-F004-4E7C-8184-107470C15606}" presName="firstComp" presStyleCnt="0"/>
      <dgm:spPr/>
    </dgm:pt>
    <dgm:pt modelId="{CF36219F-71E2-4212-8724-65428FC351CE}" type="pres">
      <dgm:prSet presAssocID="{41638FF2-F004-4E7C-8184-107470C15606}" presName="firstChild" presStyleLbl="bgAccFollowNode1" presStyleIdx="0" presStyleCnt="4"/>
      <dgm:spPr/>
    </dgm:pt>
    <dgm:pt modelId="{2DC0D34C-B161-46F1-8569-CA46E6E5E102}" type="pres">
      <dgm:prSet presAssocID="{41638FF2-F004-4E7C-8184-107470C15606}" presName="firstChildTx" presStyleLbl="bgAccFollowNode1" presStyleIdx="0" presStyleCnt="4">
        <dgm:presLayoutVars>
          <dgm:bulletEnabled val="1"/>
        </dgm:presLayoutVars>
      </dgm:prSet>
      <dgm:spPr/>
    </dgm:pt>
    <dgm:pt modelId="{C713B343-E4AE-492B-AF41-02851283BA0F}" type="pres">
      <dgm:prSet presAssocID="{58DD2DE8-E1F9-48F6-87BE-5BC470B7F417}" presName="comp" presStyleCnt="0"/>
      <dgm:spPr/>
    </dgm:pt>
    <dgm:pt modelId="{B246BB2B-8880-4361-8676-3C1C49627EA0}" type="pres">
      <dgm:prSet presAssocID="{58DD2DE8-E1F9-48F6-87BE-5BC470B7F417}" presName="child" presStyleLbl="bgAccFollowNode1" presStyleIdx="1" presStyleCnt="4"/>
      <dgm:spPr/>
    </dgm:pt>
    <dgm:pt modelId="{2C710F42-2F9B-4160-8AB9-F49AF593FF04}" type="pres">
      <dgm:prSet presAssocID="{58DD2DE8-E1F9-48F6-87BE-5BC470B7F417}" presName="childTx" presStyleLbl="bgAccFollowNode1" presStyleIdx="1" presStyleCnt="4">
        <dgm:presLayoutVars>
          <dgm:bulletEnabled val="1"/>
        </dgm:presLayoutVars>
      </dgm:prSet>
      <dgm:spPr/>
    </dgm:pt>
    <dgm:pt modelId="{6F4260F7-60BA-46B6-8BCD-07899075C58E}" type="pres">
      <dgm:prSet presAssocID="{41638FF2-F004-4E7C-8184-107470C15606}" presName="negSpace" presStyleCnt="0"/>
      <dgm:spPr/>
    </dgm:pt>
    <dgm:pt modelId="{3BBF4CDC-52F2-4B77-A830-F9B29581E79D}" type="pres">
      <dgm:prSet presAssocID="{41638FF2-F004-4E7C-8184-107470C15606}" presName="circle" presStyleLbl="node1" presStyleIdx="0" presStyleCnt="2"/>
      <dgm:spPr/>
    </dgm:pt>
    <dgm:pt modelId="{E99DE9E7-16C5-4FB8-82DF-91A59318FC28}" type="pres">
      <dgm:prSet presAssocID="{917B831F-86C9-4739-B6A4-914546587B2F}" presName="transSpace" presStyleCnt="0"/>
      <dgm:spPr/>
    </dgm:pt>
    <dgm:pt modelId="{3AEADE70-2173-4EDA-9D2C-4224CEF44728}" type="pres">
      <dgm:prSet presAssocID="{ACE06E5A-D06B-4E5D-BAB8-BF3DCEC1EFF1}" presName="posSpace" presStyleCnt="0"/>
      <dgm:spPr/>
    </dgm:pt>
    <dgm:pt modelId="{D3BD60BB-989B-41BC-B2A5-2FF1840F4541}" type="pres">
      <dgm:prSet presAssocID="{ACE06E5A-D06B-4E5D-BAB8-BF3DCEC1EFF1}" presName="vertFlow" presStyleCnt="0"/>
      <dgm:spPr/>
    </dgm:pt>
    <dgm:pt modelId="{E7248FAB-5675-42F4-B00F-F7DAFC38CB20}" type="pres">
      <dgm:prSet presAssocID="{ACE06E5A-D06B-4E5D-BAB8-BF3DCEC1EFF1}" presName="topSpace" presStyleCnt="0"/>
      <dgm:spPr/>
    </dgm:pt>
    <dgm:pt modelId="{06261092-F7A9-4B4C-A0B6-814AB4A26801}" type="pres">
      <dgm:prSet presAssocID="{ACE06E5A-D06B-4E5D-BAB8-BF3DCEC1EFF1}" presName="firstComp" presStyleCnt="0"/>
      <dgm:spPr/>
    </dgm:pt>
    <dgm:pt modelId="{A6DB377E-DEDC-4F1C-945F-CA1C0073D60B}" type="pres">
      <dgm:prSet presAssocID="{ACE06E5A-D06B-4E5D-BAB8-BF3DCEC1EFF1}" presName="firstChild" presStyleLbl="bgAccFollowNode1" presStyleIdx="2" presStyleCnt="4"/>
      <dgm:spPr/>
    </dgm:pt>
    <dgm:pt modelId="{6AB13218-5A9B-43FC-B580-D2276E42EE34}" type="pres">
      <dgm:prSet presAssocID="{ACE06E5A-D06B-4E5D-BAB8-BF3DCEC1EFF1}" presName="firstChildTx" presStyleLbl="bgAccFollowNode1" presStyleIdx="2" presStyleCnt="4">
        <dgm:presLayoutVars>
          <dgm:bulletEnabled val="1"/>
        </dgm:presLayoutVars>
      </dgm:prSet>
      <dgm:spPr/>
    </dgm:pt>
    <dgm:pt modelId="{9884B3DE-78CD-4578-A966-17538B8620DA}" type="pres">
      <dgm:prSet presAssocID="{33E2BA73-F6DE-48F1-8375-D8796E8DF177}" presName="comp" presStyleCnt="0"/>
      <dgm:spPr/>
    </dgm:pt>
    <dgm:pt modelId="{C44E4B89-B78B-40D5-BA81-A9234E364A79}" type="pres">
      <dgm:prSet presAssocID="{33E2BA73-F6DE-48F1-8375-D8796E8DF177}" presName="child" presStyleLbl="bgAccFollowNode1" presStyleIdx="3" presStyleCnt="4"/>
      <dgm:spPr/>
    </dgm:pt>
    <dgm:pt modelId="{D878CC9E-6F50-478A-9E7E-DF63A4804A13}" type="pres">
      <dgm:prSet presAssocID="{33E2BA73-F6DE-48F1-8375-D8796E8DF177}" presName="childTx" presStyleLbl="bgAccFollowNode1" presStyleIdx="3" presStyleCnt="4">
        <dgm:presLayoutVars>
          <dgm:bulletEnabled val="1"/>
        </dgm:presLayoutVars>
      </dgm:prSet>
      <dgm:spPr/>
    </dgm:pt>
    <dgm:pt modelId="{680C303D-CAE8-4A48-AE40-5D686E9048A5}" type="pres">
      <dgm:prSet presAssocID="{ACE06E5A-D06B-4E5D-BAB8-BF3DCEC1EFF1}" presName="negSpace" presStyleCnt="0"/>
      <dgm:spPr/>
    </dgm:pt>
    <dgm:pt modelId="{1FCD09F7-E281-402F-8F4B-7630D8D64AC2}" type="pres">
      <dgm:prSet presAssocID="{ACE06E5A-D06B-4E5D-BAB8-BF3DCEC1EFF1}" presName="circle" presStyleLbl="node1" presStyleIdx="1" presStyleCnt="2"/>
      <dgm:spPr/>
    </dgm:pt>
  </dgm:ptLst>
  <dgm:cxnLst>
    <dgm:cxn modelId="{E8C24605-EFDD-426D-A5F3-744C7F808E9A}" srcId="{C7110A7F-2E2D-4800-92FC-A98CE6A0EEF1}" destId="{ACE06E5A-D06B-4E5D-BAB8-BF3DCEC1EFF1}" srcOrd="1" destOrd="0" parTransId="{7029C369-4D4F-4CAA-ABD2-6CFADCD8DAE7}" sibTransId="{51954E1E-B599-46D8-B127-639EF579FBF2}"/>
    <dgm:cxn modelId="{2C9F631B-7C12-4D07-8D89-C8C53F01E245}" type="presOf" srcId="{58DD2DE8-E1F9-48F6-87BE-5BC470B7F417}" destId="{2C710F42-2F9B-4160-8AB9-F49AF593FF04}" srcOrd="1" destOrd="0" presId="urn:microsoft.com/office/officeart/2005/8/layout/hList9"/>
    <dgm:cxn modelId="{3456D623-C3D8-427F-AC60-B9F9988DEAAB}" type="presOf" srcId="{C7110A7F-2E2D-4800-92FC-A98CE6A0EEF1}" destId="{C736DF34-5144-4610-B864-31DF451D6B78}" srcOrd="0" destOrd="0" presId="urn:microsoft.com/office/officeart/2005/8/layout/hList9"/>
    <dgm:cxn modelId="{DD15AD2B-86E7-4B93-AD2E-07F96BD7AEE6}" type="presOf" srcId="{98F3358A-7DF7-4112-8889-7854C97B08E6}" destId="{CF36219F-71E2-4212-8724-65428FC351CE}" srcOrd="0" destOrd="0" presId="urn:microsoft.com/office/officeart/2005/8/layout/hList9"/>
    <dgm:cxn modelId="{A7DF3F2F-EE71-4F68-BD6F-91399783A344}" srcId="{C7110A7F-2E2D-4800-92FC-A98CE6A0EEF1}" destId="{41638FF2-F004-4E7C-8184-107470C15606}" srcOrd="0" destOrd="0" parTransId="{BFD17F23-A6D7-48E0-B151-178D47A85D48}" sibTransId="{917B831F-86C9-4739-B6A4-914546587B2F}"/>
    <dgm:cxn modelId="{BFFB5A32-80D7-4112-9A49-74C18C82C3FE}" type="presOf" srcId="{33E2BA73-F6DE-48F1-8375-D8796E8DF177}" destId="{C44E4B89-B78B-40D5-BA81-A9234E364A79}" srcOrd="0" destOrd="0" presId="urn:microsoft.com/office/officeart/2005/8/layout/hList9"/>
    <dgm:cxn modelId="{2E772038-0476-41FA-BFC6-B058C60124AC}" type="presOf" srcId="{D2E39C88-2BE0-4394-9551-0D88386118D3}" destId="{6AB13218-5A9B-43FC-B580-D2276E42EE34}" srcOrd="1" destOrd="0" presId="urn:microsoft.com/office/officeart/2005/8/layout/hList9"/>
    <dgm:cxn modelId="{1284ED3A-24D7-4376-B2B9-BBD7D5C25C34}" type="presOf" srcId="{33E2BA73-F6DE-48F1-8375-D8796E8DF177}" destId="{D878CC9E-6F50-478A-9E7E-DF63A4804A13}" srcOrd="1" destOrd="0" presId="urn:microsoft.com/office/officeart/2005/8/layout/hList9"/>
    <dgm:cxn modelId="{80554749-EE83-4EF3-9F63-35A8AA72DF88}" type="presOf" srcId="{58DD2DE8-E1F9-48F6-87BE-5BC470B7F417}" destId="{B246BB2B-8880-4361-8676-3C1C49627EA0}" srcOrd="0" destOrd="0" presId="urn:microsoft.com/office/officeart/2005/8/layout/hList9"/>
    <dgm:cxn modelId="{0A15BD7B-CE67-4F33-86F7-B33BA4278302}" type="presOf" srcId="{D2E39C88-2BE0-4394-9551-0D88386118D3}" destId="{A6DB377E-DEDC-4F1C-945F-CA1C0073D60B}" srcOrd="0" destOrd="0" presId="urn:microsoft.com/office/officeart/2005/8/layout/hList9"/>
    <dgm:cxn modelId="{5FD6D584-7F9F-4ECB-B807-67D57F72205E}" type="presOf" srcId="{ACE06E5A-D06B-4E5D-BAB8-BF3DCEC1EFF1}" destId="{1FCD09F7-E281-402F-8F4B-7630D8D64AC2}" srcOrd="0" destOrd="0" presId="urn:microsoft.com/office/officeart/2005/8/layout/hList9"/>
    <dgm:cxn modelId="{065BA89D-25AF-4D06-A790-7D100F6463C3}" srcId="{ACE06E5A-D06B-4E5D-BAB8-BF3DCEC1EFF1}" destId="{D2E39C88-2BE0-4394-9551-0D88386118D3}" srcOrd="0" destOrd="0" parTransId="{80D098E9-05D9-4A1A-B1EA-2A750669A83B}" sibTransId="{8CA51A99-745C-4C3A-9476-64465D9401AC}"/>
    <dgm:cxn modelId="{AC573AB6-3BDB-4277-8FED-9FD479DF352B}" type="presOf" srcId="{98F3358A-7DF7-4112-8889-7854C97B08E6}" destId="{2DC0D34C-B161-46F1-8569-CA46E6E5E102}" srcOrd="1" destOrd="0" presId="urn:microsoft.com/office/officeart/2005/8/layout/hList9"/>
    <dgm:cxn modelId="{11B1DBBC-FF4A-4FD5-A78B-03B1BF151444}" srcId="{41638FF2-F004-4E7C-8184-107470C15606}" destId="{58DD2DE8-E1F9-48F6-87BE-5BC470B7F417}" srcOrd="1" destOrd="0" parTransId="{D0E341EA-264C-4295-B198-DA95F7A94255}" sibTransId="{B3D34390-FBE3-4C12-8156-ECC8A15A6144}"/>
    <dgm:cxn modelId="{185F4EBE-68AA-488B-828B-A5139693DAD3}" type="presOf" srcId="{41638FF2-F004-4E7C-8184-107470C15606}" destId="{3BBF4CDC-52F2-4B77-A830-F9B29581E79D}" srcOrd="0" destOrd="0" presId="urn:microsoft.com/office/officeart/2005/8/layout/hList9"/>
    <dgm:cxn modelId="{E5FFFDBE-D901-42A3-8B03-3724AF7024BF}" srcId="{ACE06E5A-D06B-4E5D-BAB8-BF3DCEC1EFF1}" destId="{33E2BA73-F6DE-48F1-8375-D8796E8DF177}" srcOrd="1" destOrd="0" parTransId="{5844785A-1BB5-4F03-A5E7-7D0B8151B636}" sibTransId="{3CC149D3-F42C-4DC8-978C-C9F5487042B2}"/>
    <dgm:cxn modelId="{2AA75FCB-F16B-4E28-BB04-1036CCACA698}" srcId="{41638FF2-F004-4E7C-8184-107470C15606}" destId="{98F3358A-7DF7-4112-8889-7854C97B08E6}" srcOrd="0" destOrd="0" parTransId="{9E538658-9B6C-48DC-9B2B-EDEAD646183C}" sibTransId="{CDF42BE9-7CC1-4812-B1D2-3E08A1B0190D}"/>
    <dgm:cxn modelId="{2A928351-7688-44AE-BBFF-4963E620823A}" type="presParOf" srcId="{C736DF34-5144-4610-B864-31DF451D6B78}" destId="{75B65530-1910-4CEE-9777-4410FAD01441}" srcOrd="0" destOrd="0" presId="urn:microsoft.com/office/officeart/2005/8/layout/hList9"/>
    <dgm:cxn modelId="{ED3400E5-A107-46FA-8A90-2D9344981C2B}" type="presParOf" srcId="{C736DF34-5144-4610-B864-31DF451D6B78}" destId="{AE13D31F-FB71-40FB-ADB9-26C7AEBDDACD}" srcOrd="1" destOrd="0" presId="urn:microsoft.com/office/officeart/2005/8/layout/hList9"/>
    <dgm:cxn modelId="{23654226-5570-4F5B-9B5F-2B538AD443E2}" type="presParOf" srcId="{AE13D31F-FB71-40FB-ADB9-26C7AEBDDACD}" destId="{7445C4E7-27E9-4114-889A-6EA372C364AE}" srcOrd="0" destOrd="0" presId="urn:microsoft.com/office/officeart/2005/8/layout/hList9"/>
    <dgm:cxn modelId="{82E81EEF-4990-4105-8F40-9D1F4898BD1A}" type="presParOf" srcId="{AE13D31F-FB71-40FB-ADB9-26C7AEBDDACD}" destId="{C6F6CED0-21D1-483A-8B68-5D691ED37C12}" srcOrd="1" destOrd="0" presId="urn:microsoft.com/office/officeart/2005/8/layout/hList9"/>
    <dgm:cxn modelId="{E1C28E75-4FB1-4637-A7B5-9076A8CEC241}" type="presParOf" srcId="{C6F6CED0-21D1-483A-8B68-5D691ED37C12}" destId="{CF36219F-71E2-4212-8724-65428FC351CE}" srcOrd="0" destOrd="0" presId="urn:microsoft.com/office/officeart/2005/8/layout/hList9"/>
    <dgm:cxn modelId="{03802AD3-311D-4EE2-BFBC-0FC222D17ED2}" type="presParOf" srcId="{C6F6CED0-21D1-483A-8B68-5D691ED37C12}" destId="{2DC0D34C-B161-46F1-8569-CA46E6E5E102}" srcOrd="1" destOrd="0" presId="urn:microsoft.com/office/officeart/2005/8/layout/hList9"/>
    <dgm:cxn modelId="{6C969F98-24C0-4B5A-A5C1-5E8C45B9C9C0}" type="presParOf" srcId="{AE13D31F-FB71-40FB-ADB9-26C7AEBDDACD}" destId="{C713B343-E4AE-492B-AF41-02851283BA0F}" srcOrd="2" destOrd="0" presId="urn:microsoft.com/office/officeart/2005/8/layout/hList9"/>
    <dgm:cxn modelId="{77EC6943-1177-446A-8B06-18E52B607E30}" type="presParOf" srcId="{C713B343-E4AE-492B-AF41-02851283BA0F}" destId="{B246BB2B-8880-4361-8676-3C1C49627EA0}" srcOrd="0" destOrd="0" presId="urn:microsoft.com/office/officeart/2005/8/layout/hList9"/>
    <dgm:cxn modelId="{95B9B3E4-0257-4A99-9FA9-741C5D815991}" type="presParOf" srcId="{C713B343-E4AE-492B-AF41-02851283BA0F}" destId="{2C710F42-2F9B-4160-8AB9-F49AF593FF04}" srcOrd="1" destOrd="0" presId="urn:microsoft.com/office/officeart/2005/8/layout/hList9"/>
    <dgm:cxn modelId="{44DCB6AC-1E2C-4358-ADAC-1468427825A1}" type="presParOf" srcId="{C736DF34-5144-4610-B864-31DF451D6B78}" destId="{6F4260F7-60BA-46B6-8BCD-07899075C58E}" srcOrd="2" destOrd="0" presId="urn:microsoft.com/office/officeart/2005/8/layout/hList9"/>
    <dgm:cxn modelId="{2CC80860-3C6E-422A-896B-B33DF9A0E374}" type="presParOf" srcId="{C736DF34-5144-4610-B864-31DF451D6B78}" destId="{3BBF4CDC-52F2-4B77-A830-F9B29581E79D}" srcOrd="3" destOrd="0" presId="urn:microsoft.com/office/officeart/2005/8/layout/hList9"/>
    <dgm:cxn modelId="{F885ADEA-6535-43F2-A650-C6F2161FB377}" type="presParOf" srcId="{C736DF34-5144-4610-B864-31DF451D6B78}" destId="{E99DE9E7-16C5-4FB8-82DF-91A59318FC28}" srcOrd="4" destOrd="0" presId="urn:microsoft.com/office/officeart/2005/8/layout/hList9"/>
    <dgm:cxn modelId="{E7EF17E4-D79F-4952-BE21-08B6CA153E7D}" type="presParOf" srcId="{C736DF34-5144-4610-B864-31DF451D6B78}" destId="{3AEADE70-2173-4EDA-9D2C-4224CEF44728}" srcOrd="5" destOrd="0" presId="urn:microsoft.com/office/officeart/2005/8/layout/hList9"/>
    <dgm:cxn modelId="{CC9201BA-FEB1-4FCD-BE8A-CA13BA5AF199}" type="presParOf" srcId="{C736DF34-5144-4610-B864-31DF451D6B78}" destId="{D3BD60BB-989B-41BC-B2A5-2FF1840F4541}" srcOrd="6" destOrd="0" presId="urn:microsoft.com/office/officeart/2005/8/layout/hList9"/>
    <dgm:cxn modelId="{2C32D155-4786-4F02-8F02-B28164930491}" type="presParOf" srcId="{D3BD60BB-989B-41BC-B2A5-2FF1840F4541}" destId="{E7248FAB-5675-42F4-B00F-F7DAFC38CB20}" srcOrd="0" destOrd="0" presId="urn:microsoft.com/office/officeart/2005/8/layout/hList9"/>
    <dgm:cxn modelId="{5C27DDE1-DDB1-46D6-8A87-FFC284383F1D}" type="presParOf" srcId="{D3BD60BB-989B-41BC-B2A5-2FF1840F4541}" destId="{06261092-F7A9-4B4C-A0B6-814AB4A26801}" srcOrd="1" destOrd="0" presId="urn:microsoft.com/office/officeart/2005/8/layout/hList9"/>
    <dgm:cxn modelId="{FDE65470-EEAA-4BD2-ACD6-744C61D59E82}" type="presParOf" srcId="{06261092-F7A9-4B4C-A0B6-814AB4A26801}" destId="{A6DB377E-DEDC-4F1C-945F-CA1C0073D60B}" srcOrd="0" destOrd="0" presId="urn:microsoft.com/office/officeart/2005/8/layout/hList9"/>
    <dgm:cxn modelId="{9E0DEE64-35D4-4F77-BA9A-A6AB0E955578}" type="presParOf" srcId="{06261092-F7A9-4B4C-A0B6-814AB4A26801}" destId="{6AB13218-5A9B-43FC-B580-D2276E42EE34}" srcOrd="1" destOrd="0" presId="urn:microsoft.com/office/officeart/2005/8/layout/hList9"/>
    <dgm:cxn modelId="{B6510514-F2E9-405F-A1B5-A3594D63A6D5}" type="presParOf" srcId="{D3BD60BB-989B-41BC-B2A5-2FF1840F4541}" destId="{9884B3DE-78CD-4578-A966-17538B8620DA}" srcOrd="2" destOrd="0" presId="urn:microsoft.com/office/officeart/2005/8/layout/hList9"/>
    <dgm:cxn modelId="{55E9BF96-0152-4D59-A2D0-8A7350644F44}" type="presParOf" srcId="{9884B3DE-78CD-4578-A966-17538B8620DA}" destId="{C44E4B89-B78B-40D5-BA81-A9234E364A79}" srcOrd="0" destOrd="0" presId="urn:microsoft.com/office/officeart/2005/8/layout/hList9"/>
    <dgm:cxn modelId="{E7B7AB48-591D-49B7-BEE5-D6D79E5C7258}" type="presParOf" srcId="{9884B3DE-78CD-4578-A966-17538B8620DA}" destId="{D878CC9E-6F50-478A-9E7E-DF63A4804A13}" srcOrd="1" destOrd="0" presId="urn:microsoft.com/office/officeart/2005/8/layout/hList9"/>
    <dgm:cxn modelId="{2EABA8CE-C8D1-41CC-8646-A8B4D9286988}" type="presParOf" srcId="{C736DF34-5144-4610-B864-31DF451D6B78}" destId="{680C303D-CAE8-4A48-AE40-5D686E9048A5}" srcOrd="7" destOrd="0" presId="urn:microsoft.com/office/officeart/2005/8/layout/hList9"/>
    <dgm:cxn modelId="{E7380CA9-38C6-4D4B-BEA0-0161FBBCE173}" type="presParOf" srcId="{C736DF34-5144-4610-B864-31DF451D6B78}" destId="{1FCD09F7-E281-402F-8F4B-7630D8D64AC2}" srcOrd="8" destOrd="0" presId="urn:microsoft.com/office/officeart/2005/8/layout/hList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4B82FD-3F4D-4D38-B3A1-257A657973B1}">
      <dsp:nvSpPr>
        <dsp:cNvPr id="0" name=""/>
        <dsp:cNvSpPr/>
      </dsp:nvSpPr>
      <dsp:spPr>
        <a:xfrm>
          <a:off x="726668" y="1467"/>
          <a:ext cx="2880000" cy="968636"/>
        </a:xfrm>
        <a:prstGeom prst="rect">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34620" tIns="134620" rIns="134620" bIns="134620" numCol="1" spcCol="1270" anchor="ctr" anchorCtr="0">
          <a:noAutofit/>
        </a:bodyPr>
        <a:lstStyle/>
        <a:p>
          <a:pPr marL="0" lvl="0" indent="0" algn="ctr" defTabSz="2355850">
            <a:lnSpc>
              <a:spcPct val="90000"/>
            </a:lnSpc>
            <a:spcBef>
              <a:spcPct val="0"/>
            </a:spcBef>
            <a:spcAft>
              <a:spcPct val="35000"/>
            </a:spcAft>
            <a:buNone/>
          </a:pPr>
          <a:r>
            <a:rPr lang="en-IN" sz="5300" kern="1200" dirty="0"/>
            <a:t>Binomial</a:t>
          </a:r>
        </a:p>
      </dsp:txBody>
      <dsp:txXfrm>
        <a:off x="726668" y="1467"/>
        <a:ext cx="2880000" cy="968636"/>
      </dsp:txXfrm>
    </dsp:sp>
    <dsp:sp modelId="{E1101CEB-70E8-4D81-846F-57E0C45D403C}">
      <dsp:nvSpPr>
        <dsp:cNvPr id="0" name=""/>
        <dsp:cNvSpPr/>
      </dsp:nvSpPr>
      <dsp:spPr>
        <a:xfrm>
          <a:off x="321668" y="1018535"/>
          <a:ext cx="3690000" cy="968636"/>
        </a:xfrm>
        <a:prstGeom prst="rect">
          <a:avLst/>
        </a:prstGeom>
        <a:solidFill>
          <a:schemeClr val="accent4">
            <a:hueOff val="4564078"/>
            <a:satOff val="0"/>
            <a:lumOff val="-14902"/>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34620" tIns="134620" rIns="134620" bIns="134620" numCol="1" spcCol="1270" anchor="ctr" anchorCtr="0">
          <a:noAutofit/>
        </a:bodyPr>
        <a:lstStyle/>
        <a:p>
          <a:pPr marL="0" lvl="0" indent="0" algn="ctr" defTabSz="2355850">
            <a:lnSpc>
              <a:spcPct val="90000"/>
            </a:lnSpc>
            <a:spcBef>
              <a:spcPct val="0"/>
            </a:spcBef>
            <a:spcAft>
              <a:spcPct val="35000"/>
            </a:spcAft>
            <a:buNone/>
          </a:pPr>
          <a:r>
            <a:rPr lang="en-IN" sz="5300" kern="1200" dirty="0"/>
            <a:t>Multinomial</a:t>
          </a:r>
        </a:p>
      </dsp:txBody>
      <dsp:txXfrm>
        <a:off x="321668" y="1018535"/>
        <a:ext cx="3690000" cy="968636"/>
      </dsp:txXfrm>
    </dsp:sp>
    <dsp:sp modelId="{0546A9FA-B563-4903-BF68-450FA6A4D826}">
      <dsp:nvSpPr>
        <dsp:cNvPr id="0" name=""/>
        <dsp:cNvSpPr/>
      </dsp:nvSpPr>
      <dsp:spPr>
        <a:xfrm>
          <a:off x="929168" y="2035603"/>
          <a:ext cx="2475000" cy="968636"/>
        </a:xfrm>
        <a:prstGeom prst="rect">
          <a:avLst/>
        </a:prstGeom>
        <a:solidFill>
          <a:schemeClr val="accent4">
            <a:hueOff val="9128156"/>
            <a:satOff val="0"/>
            <a:lumOff val="-29804"/>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34620" tIns="134620" rIns="134620" bIns="134620" numCol="1" spcCol="1270" anchor="ctr" anchorCtr="0">
          <a:noAutofit/>
        </a:bodyPr>
        <a:lstStyle/>
        <a:p>
          <a:pPr marL="0" lvl="0" indent="0" algn="ctr" defTabSz="2355850">
            <a:lnSpc>
              <a:spcPct val="90000"/>
            </a:lnSpc>
            <a:spcBef>
              <a:spcPct val="0"/>
            </a:spcBef>
            <a:spcAft>
              <a:spcPct val="35000"/>
            </a:spcAft>
            <a:buNone/>
          </a:pPr>
          <a:r>
            <a:rPr lang="en-IN" sz="5300" kern="1200" dirty="0"/>
            <a:t>Ordinal</a:t>
          </a:r>
        </a:p>
      </dsp:txBody>
      <dsp:txXfrm>
        <a:off x="929168" y="2035603"/>
        <a:ext cx="2475000" cy="9686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36219F-71E2-4212-8724-65428FC351CE}">
      <dsp:nvSpPr>
        <dsp:cNvPr id="0" name=""/>
        <dsp:cNvSpPr/>
      </dsp:nvSpPr>
      <dsp:spPr>
        <a:xfrm>
          <a:off x="784657" y="812172"/>
          <a:ext cx="1469510" cy="980163"/>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35128" rIns="135128" bIns="135128" numCol="1" spcCol="1270" anchor="ctr" anchorCtr="0">
          <a:noAutofit/>
        </a:bodyPr>
        <a:lstStyle/>
        <a:p>
          <a:pPr marL="0" lvl="0" indent="0" algn="l" defTabSz="844550">
            <a:lnSpc>
              <a:spcPct val="90000"/>
            </a:lnSpc>
            <a:spcBef>
              <a:spcPct val="0"/>
            </a:spcBef>
            <a:spcAft>
              <a:spcPct val="35000"/>
            </a:spcAft>
            <a:buNone/>
          </a:pPr>
          <a:r>
            <a:rPr lang="en-IN" sz="1900" kern="1200" dirty="0"/>
            <a:t>Feature matrix</a:t>
          </a:r>
        </a:p>
      </dsp:txBody>
      <dsp:txXfrm>
        <a:off x="1019779" y="812172"/>
        <a:ext cx="1234389" cy="980163"/>
      </dsp:txXfrm>
    </dsp:sp>
    <dsp:sp modelId="{B246BB2B-8880-4361-8676-3C1C49627EA0}">
      <dsp:nvSpPr>
        <dsp:cNvPr id="0" name=""/>
        <dsp:cNvSpPr/>
      </dsp:nvSpPr>
      <dsp:spPr>
        <a:xfrm>
          <a:off x="784657" y="1792335"/>
          <a:ext cx="1469510" cy="980163"/>
        </a:xfrm>
        <a:prstGeom prst="rect">
          <a:avLst/>
        </a:prstGeom>
        <a:solidFill>
          <a:schemeClr val="accent3">
            <a:tint val="40000"/>
            <a:alpha val="90000"/>
            <a:hueOff val="-3547309"/>
            <a:satOff val="29713"/>
            <a:lumOff val="1619"/>
            <a:alphaOff val="0"/>
          </a:schemeClr>
        </a:solidFill>
        <a:ln w="25400" cap="flat" cmpd="sng" algn="ctr">
          <a:solidFill>
            <a:schemeClr val="accent3">
              <a:tint val="40000"/>
              <a:alpha val="90000"/>
              <a:hueOff val="-3547309"/>
              <a:satOff val="29713"/>
              <a:lumOff val="161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35128" rIns="135128" bIns="135128" numCol="1" spcCol="1270" anchor="ctr" anchorCtr="0">
          <a:noAutofit/>
        </a:bodyPr>
        <a:lstStyle/>
        <a:p>
          <a:pPr marL="0" lvl="0" indent="0" algn="l" defTabSz="844550">
            <a:lnSpc>
              <a:spcPct val="90000"/>
            </a:lnSpc>
            <a:spcBef>
              <a:spcPct val="0"/>
            </a:spcBef>
            <a:spcAft>
              <a:spcPct val="35000"/>
            </a:spcAft>
            <a:buNone/>
          </a:pPr>
          <a:r>
            <a:rPr lang="en-IN" sz="1900" kern="1200" dirty="0"/>
            <a:t>Feature Names</a:t>
          </a:r>
        </a:p>
      </dsp:txBody>
      <dsp:txXfrm>
        <a:off x="1019779" y="1792335"/>
        <a:ext cx="1234389" cy="980163"/>
      </dsp:txXfrm>
    </dsp:sp>
    <dsp:sp modelId="{3BBF4CDC-52F2-4B77-A830-F9B29581E79D}">
      <dsp:nvSpPr>
        <dsp:cNvPr id="0" name=""/>
        <dsp:cNvSpPr/>
      </dsp:nvSpPr>
      <dsp:spPr>
        <a:xfrm>
          <a:off x="918" y="420302"/>
          <a:ext cx="979673" cy="979673"/>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IN" sz="1200" kern="1200" dirty="0"/>
            <a:t>Features</a:t>
          </a:r>
        </a:p>
      </dsp:txBody>
      <dsp:txXfrm>
        <a:off x="144388" y="563772"/>
        <a:ext cx="692733" cy="692733"/>
      </dsp:txXfrm>
    </dsp:sp>
    <dsp:sp modelId="{A6DB377E-DEDC-4F1C-945F-CA1C0073D60B}">
      <dsp:nvSpPr>
        <dsp:cNvPr id="0" name=""/>
        <dsp:cNvSpPr/>
      </dsp:nvSpPr>
      <dsp:spPr>
        <a:xfrm>
          <a:off x="3233842" y="812172"/>
          <a:ext cx="1469510" cy="980163"/>
        </a:xfrm>
        <a:prstGeom prst="rect">
          <a:avLst/>
        </a:prstGeom>
        <a:solidFill>
          <a:schemeClr val="accent3">
            <a:tint val="40000"/>
            <a:alpha val="90000"/>
            <a:hueOff val="-7094619"/>
            <a:satOff val="59425"/>
            <a:lumOff val="3238"/>
            <a:alphaOff val="0"/>
          </a:schemeClr>
        </a:solidFill>
        <a:ln w="25400" cap="flat" cmpd="sng" algn="ctr">
          <a:solidFill>
            <a:schemeClr val="accent3">
              <a:tint val="40000"/>
              <a:alpha val="90000"/>
              <a:hueOff val="-7094619"/>
              <a:satOff val="59425"/>
              <a:lumOff val="323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35128" rIns="135128" bIns="135128" numCol="1" spcCol="1270" anchor="ctr" anchorCtr="0">
          <a:noAutofit/>
        </a:bodyPr>
        <a:lstStyle/>
        <a:p>
          <a:pPr marL="0" lvl="0" indent="0" algn="l" defTabSz="844550">
            <a:lnSpc>
              <a:spcPct val="90000"/>
            </a:lnSpc>
            <a:spcBef>
              <a:spcPct val="0"/>
            </a:spcBef>
            <a:spcAft>
              <a:spcPct val="35000"/>
            </a:spcAft>
            <a:buNone/>
          </a:pPr>
          <a:r>
            <a:rPr lang="en-IN" sz="1900" kern="1200" dirty="0"/>
            <a:t>Response vector</a:t>
          </a:r>
        </a:p>
      </dsp:txBody>
      <dsp:txXfrm>
        <a:off x="3468964" y="812172"/>
        <a:ext cx="1234389" cy="980163"/>
      </dsp:txXfrm>
    </dsp:sp>
    <dsp:sp modelId="{C44E4B89-B78B-40D5-BA81-A9234E364A79}">
      <dsp:nvSpPr>
        <dsp:cNvPr id="0" name=""/>
        <dsp:cNvSpPr/>
      </dsp:nvSpPr>
      <dsp:spPr>
        <a:xfrm>
          <a:off x="3233842" y="1792335"/>
          <a:ext cx="1469510" cy="980163"/>
        </a:xfrm>
        <a:prstGeom prst="rect">
          <a:avLst/>
        </a:prstGeom>
        <a:solidFill>
          <a:schemeClr val="accent3">
            <a:tint val="40000"/>
            <a:alpha val="90000"/>
            <a:hueOff val="-10641928"/>
            <a:satOff val="89138"/>
            <a:lumOff val="4857"/>
            <a:alphaOff val="0"/>
          </a:schemeClr>
        </a:solidFill>
        <a:ln w="25400" cap="flat" cmpd="sng" algn="ctr">
          <a:solidFill>
            <a:schemeClr val="accent3">
              <a:tint val="40000"/>
              <a:alpha val="90000"/>
              <a:hueOff val="-10641928"/>
              <a:satOff val="89138"/>
              <a:lumOff val="485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35128" rIns="135128" bIns="135128" numCol="1" spcCol="1270" anchor="ctr" anchorCtr="0">
          <a:noAutofit/>
        </a:bodyPr>
        <a:lstStyle/>
        <a:p>
          <a:pPr marL="0" lvl="0" indent="0" algn="l" defTabSz="844550">
            <a:lnSpc>
              <a:spcPct val="90000"/>
            </a:lnSpc>
            <a:spcBef>
              <a:spcPct val="0"/>
            </a:spcBef>
            <a:spcAft>
              <a:spcPct val="35000"/>
            </a:spcAft>
            <a:buNone/>
          </a:pPr>
          <a:r>
            <a:rPr lang="en-IN" sz="1900" kern="1200" dirty="0"/>
            <a:t>Response Names</a:t>
          </a:r>
        </a:p>
      </dsp:txBody>
      <dsp:txXfrm>
        <a:off x="3468964" y="1792335"/>
        <a:ext cx="1234389" cy="980163"/>
      </dsp:txXfrm>
    </dsp:sp>
    <dsp:sp modelId="{1FCD09F7-E281-402F-8F4B-7630D8D64AC2}">
      <dsp:nvSpPr>
        <dsp:cNvPr id="0" name=""/>
        <dsp:cNvSpPr/>
      </dsp:nvSpPr>
      <dsp:spPr>
        <a:xfrm>
          <a:off x="2450103" y="420302"/>
          <a:ext cx="979673" cy="979673"/>
        </a:xfrm>
        <a:prstGeom prst="ellipse">
          <a:avLst/>
        </a:prstGeom>
        <a:solidFill>
          <a:schemeClr val="accent3">
            <a:hueOff val="-9983318"/>
            <a:satOff val="84615"/>
            <a:lumOff val="843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IN" sz="1200" kern="1200" dirty="0"/>
            <a:t>Response</a:t>
          </a:r>
        </a:p>
      </dsp:txBody>
      <dsp:txXfrm>
        <a:off x="2593573" y="563772"/>
        <a:ext cx="692733" cy="692733"/>
      </dsp:txXfrm>
    </dsp:sp>
  </dsp:spTree>
</dsp:drawing>
</file>

<file path=ppt/diagrams/layout1.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3" Type="http://schemas.openxmlformats.org/officeDocument/2006/relationships/hyperlink" Target="https://www.shutterstock.com/search/data+mining" TargetMode="External"/><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3" Type="http://schemas.openxmlformats.org/officeDocument/2006/relationships/hyperlink" Target="https://slideplayer.com/slide/3900027/13/images/14/Why+is+data+mining+important.jpg" TargetMode="External"/><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3" Type="http://schemas.openxmlformats.org/officeDocument/2006/relationships/hyperlink" Target="https://www.researchgate.net/figure/The-steps-for-data-mining-process_fig3_344166043" TargetMode="External"/><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3" Type="http://schemas.openxmlformats.org/officeDocument/2006/relationships/hyperlink" Target="https://www.includehelp.com/basics/data-mining-introduction-benefits-disadvantages-and-applications.aspx" TargetMode="External"/><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3" Type="http://schemas.openxmlformats.org/officeDocument/2006/relationships/hyperlink" Target="https://medium.com/@springboard_ind/top-10-data-mining-tools-b06171d476d0" TargetMode="External"/><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3" Type="http://schemas.openxmlformats.org/officeDocument/2006/relationships/hyperlink" Target="http://higssoftware.com/blog/data-mining-process-steps.php/" TargetMode="External"/><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3" Type="http://schemas.openxmlformats.org/officeDocument/2006/relationships/hyperlink" Target="https://towardsdatascience.com/data-wrangling-raw-to-clean-transformation-b30a27bf4b3b" TargetMode="External"/><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3" Type="http://schemas.openxmlformats.org/officeDocument/2006/relationships/hyperlink" Target="https://pediaa.com/what-is-the-difference-between-data-wrangling-and-data-cleaning/" TargetMode="External"/><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3" Type="http://schemas.openxmlformats.org/officeDocument/2006/relationships/hyperlink" Target="https://favtutor.com/blogs/data-wrangling" TargetMode="External"/><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3" Type="http://schemas.openxmlformats.org/officeDocument/2006/relationships/hyperlink" Target="https://www.zohowebstatic.com/sites/default/files/dataprep/import-sources.png" TargetMode="External"/><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3" Type="http://schemas.openxmlformats.org/officeDocument/2006/relationships/hyperlink" Target="https://pythongeeks.org/data-wrangling-in-python-with-examples/" TargetMode="External"/><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3" Type="http://schemas.openxmlformats.org/officeDocument/2006/relationships/hyperlink" Target="https://www.astera.com/type/blog/data-manipulation-tools" TargetMode="External"/><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3" Type="http://schemas.openxmlformats.org/officeDocument/2006/relationships/hyperlink" Target="https://etipsguruji.com/data-manipulation-benefits-advantage/" TargetMode="External"/><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3" Type="http://schemas.openxmlformats.org/officeDocument/2006/relationships/hyperlink" Target="https://towardsdatascience.com/manipulating-the-data-with-pandas-using-python-be6c5dfabd47" TargetMode="External"/><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3" Type="http://schemas.openxmlformats.org/officeDocument/2006/relationships/hyperlink" Target="https://media.geeksforgeeks.org/wp-content/uploads/20210109131825/Annotation20210109131527-660x225.png" TargetMode="External"/><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3" Type="http://schemas.openxmlformats.org/officeDocument/2006/relationships/hyperlink" Target="https://www.dataversity.net/what-is-data-cleansing/" TargetMode="External"/><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3" Type="http://schemas.openxmlformats.org/officeDocument/2006/relationships/hyperlink" Target="https://medium.com/@nicklauswinters/data-cleaning-22b790eea834" TargetMode="External"/><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3" Type="http://schemas.openxmlformats.org/officeDocument/2006/relationships/hyperlink" Target="https://prwatech.in/blog/machine-learning/data-cleaning-in-machine-learning/" TargetMode="External"/><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3" Type="http://schemas.openxmlformats.org/officeDocument/2006/relationships/hyperlink" Target="https://brightdata.com/blog/how-tos/data-manipulation-cleaning-python" TargetMode="External"/><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3" Type="http://schemas.openxmlformats.org/officeDocument/2006/relationships/hyperlink" Target="https://medium.datadriveninvestor.com/data-preprocessing-3cd01eefd438" TargetMode="External"/><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3" Type="http://schemas.openxmlformats.org/officeDocument/2006/relationships/hyperlink" Target="https://www.techtarget.com/searchdatamanagement/definition/data-preprocessing" TargetMode="External"/><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3" Type="http://schemas.openxmlformats.org/officeDocument/2006/relationships/hyperlink" Target="https://brain-mentors.com/wp-content/uploads/2020/05/Untitled-picture-9-1024x325.png" TargetMode="External"/><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3" Type="http://schemas.openxmlformats.org/officeDocument/2006/relationships/hyperlink" Target="https://pingax.com/understanding-data-analytics-project-life-cycle/" TargetMode="External"/><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3" Type="http://schemas.openxmlformats.org/officeDocument/2006/relationships/hyperlink" Target="https://www.northeastern.edu/graduate/blog/data-analysis-project-lifecycle/" TargetMode="External"/><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3" Type="http://schemas.openxmlformats.org/officeDocument/2006/relationships/hyperlink" Target="https://slideplayer.com/slide/4519120/15/images/4/What+is+numerical+computing.jpg" TargetMode="External"/><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3" Type="http://schemas.openxmlformats.org/officeDocument/2006/relationships/hyperlink" Target="https://favtutor.com/blogs/numpy-vs-pandas" TargetMode="External"/><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3" Type="http://schemas.openxmlformats.org/officeDocument/2006/relationships/hyperlink" Target="https://indianaiproduction.com/python-numpy-tutorial/" TargetMode="External"/><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3" Type="http://schemas.openxmlformats.org/officeDocument/2006/relationships/hyperlink" Target="https://medium.com/analytics-vidhya/introduction-to-numpy-16a6efaffdd7" TargetMode="External"/><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3" Type="http://schemas.openxmlformats.org/officeDocument/2006/relationships/hyperlink" Target="https://www.w3resource.com/python-exercises/numpy/python-numpy-random-exercise-2.php" TargetMode="External"/><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3" Type="http://schemas.openxmlformats.org/officeDocument/2006/relationships/hyperlink" Target="https://www.pythoninformer.com/python-libraries/numpy/index-and-slice/" TargetMode="External"/><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3" Type="http://schemas.openxmlformats.org/officeDocument/2006/relationships/hyperlink" Target="https://d3mxt5v3yxgcsr.cloudfront.net/courses/3391/course_3391_image.jpg" TargetMode="External"/><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3" Type="http://schemas.openxmlformats.org/officeDocument/2006/relationships/hyperlink" Target="https://www.javatpoint.com/numpy-matrix-multiplication" TargetMode="External"/><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8" Type="http://schemas.openxmlformats.org/officeDocument/2006/relationships/hyperlink" Target="https://towardsdatascience.com/gradient-descent-algorithm-a-deep-dive-cf04e8115f21" TargetMode="External"/><Relationship Id="rId3" Type="http://schemas.openxmlformats.org/officeDocument/2006/relationships/hyperlink" Target="https://www.statisticshowto.com/residual/" TargetMode="External"/><Relationship Id="rId7" Type="http://schemas.openxmlformats.org/officeDocument/2006/relationships/hyperlink" Target="https://www.javatpoint.com/k-nearest-neighbor-algorithm-for-machine-learning" TargetMode="External"/><Relationship Id="rId2" Type="http://schemas.openxmlformats.org/officeDocument/2006/relationships/slide" Target="../slides/slide273.xml"/><Relationship Id="rId1" Type="http://schemas.openxmlformats.org/officeDocument/2006/relationships/notesMaster" Target="../notesMasters/notesMaster1.xml"/><Relationship Id="rId6" Type="http://schemas.openxmlformats.org/officeDocument/2006/relationships/hyperlink" Target="https://machinelearningmastery.com/distance-measures-for-machine-learning/#:~:text=Perhaps%20four%20of%20the%20most,Manhattan%20Distance" TargetMode="External"/><Relationship Id="rId5" Type="http://schemas.openxmlformats.org/officeDocument/2006/relationships/hyperlink" Target="https://monkeylearn.com/blog/classification-algorithms/" TargetMode="External"/><Relationship Id="rId4" Type="http://schemas.openxmlformats.org/officeDocument/2006/relationships/hyperlink" Target="https://machinelearningmastery.com/polynomial-features-transforms-for-machine-learning/#:~:text=Polynomial%20features%20are%20those%20features,X%2C%20e.g.%20X%5E2" TargetMode="External"/><Relationship Id="rId9" Type="http://schemas.openxmlformats.org/officeDocument/2006/relationships/hyperlink" Target="https://www.javatpoint.com/gradient-descent-in-machine-learning" TargetMode="External"/></Relationships>
</file>

<file path=ppt/notesSlides/_rels/notesSlide252.xml.rels><?xml version="1.0" encoding="UTF-8" standalone="yes"?>
<Relationships xmlns="http://schemas.openxmlformats.org/package/2006/relationships"><Relationship Id="rId8" Type="http://schemas.openxmlformats.org/officeDocument/2006/relationships/hyperlink" Target="https://towardsdatascience.com/gradient-descent-algorithm-a-deep-dive-cf04e8115f21" TargetMode="External"/><Relationship Id="rId3" Type="http://schemas.openxmlformats.org/officeDocument/2006/relationships/hyperlink" Target="https://www.statisticshowto.com/residual/" TargetMode="External"/><Relationship Id="rId7" Type="http://schemas.openxmlformats.org/officeDocument/2006/relationships/hyperlink" Target="https://www.javatpoint.com/k-nearest-neighbor-algorithm-for-machine-learning" TargetMode="External"/><Relationship Id="rId2" Type="http://schemas.openxmlformats.org/officeDocument/2006/relationships/slide" Target="../slides/slide274.xml"/><Relationship Id="rId1" Type="http://schemas.openxmlformats.org/officeDocument/2006/relationships/notesMaster" Target="../notesMasters/notesMaster1.xml"/><Relationship Id="rId6" Type="http://schemas.openxmlformats.org/officeDocument/2006/relationships/hyperlink" Target="https://machinelearningmastery.com/distance-measures-for-machine-learning/#:~:text=Perhaps%20four%20of%20the%20most,Manhattan%20Distance" TargetMode="External"/><Relationship Id="rId5" Type="http://schemas.openxmlformats.org/officeDocument/2006/relationships/hyperlink" Target="https://monkeylearn.com/blog/classification-algorithms/" TargetMode="External"/><Relationship Id="rId4" Type="http://schemas.openxmlformats.org/officeDocument/2006/relationships/hyperlink" Target="https://machinelearningmastery.com/polynomial-features-transforms-for-machine-learning/#:~:text=Polynomial%20features%20are%20those%20features,X%2C%20e.g.%20X%5E2" TargetMode="External"/><Relationship Id="rId9" Type="http://schemas.openxmlformats.org/officeDocument/2006/relationships/hyperlink" Target="https://www.javatpoint.com/gradient-descent-in-machine-learning" TargetMode="External"/></Relationships>
</file>

<file path=ppt/notesSlides/_rels/notesSlide253.xml.rels><?xml version="1.0" encoding="UTF-8" standalone="yes"?>
<Relationships xmlns="http://schemas.openxmlformats.org/package/2006/relationships"><Relationship Id="rId8" Type="http://schemas.openxmlformats.org/officeDocument/2006/relationships/hyperlink" Target="https://towardsdatascience.com/gradient-descent-algorithm-a-deep-dive-cf04e8115f21" TargetMode="External"/><Relationship Id="rId3" Type="http://schemas.openxmlformats.org/officeDocument/2006/relationships/hyperlink" Target="https://www.statisticshowto.com/residual/" TargetMode="External"/><Relationship Id="rId7" Type="http://schemas.openxmlformats.org/officeDocument/2006/relationships/hyperlink" Target="https://www.javatpoint.com/k-nearest-neighbor-algorithm-for-machine-learning" TargetMode="External"/><Relationship Id="rId2" Type="http://schemas.openxmlformats.org/officeDocument/2006/relationships/slide" Target="../slides/slide275.xml"/><Relationship Id="rId1" Type="http://schemas.openxmlformats.org/officeDocument/2006/relationships/notesMaster" Target="../notesMasters/notesMaster1.xml"/><Relationship Id="rId6" Type="http://schemas.openxmlformats.org/officeDocument/2006/relationships/hyperlink" Target="https://machinelearningmastery.com/distance-measures-for-machine-learning/#:~:text=Perhaps%20four%20of%20the%20most,Manhattan%20Distance" TargetMode="External"/><Relationship Id="rId5" Type="http://schemas.openxmlformats.org/officeDocument/2006/relationships/hyperlink" Target="https://monkeylearn.com/blog/classification-algorithms/" TargetMode="External"/><Relationship Id="rId4" Type="http://schemas.openxmlformats.org/officeDocument/2006/relationships/hyperlink" Target="https://machinelearningmastery.com/polynomial-features-transforms-for-machine-learning/#:~:text=Polynomial%20features%20are%20those%20features,X%2C%20e.g.%20X%5E2" TargetMode="External"/><Relationship Id="rId9" Type="http://schemas.openxmlformats.org/officeDocument/2006/relationships/hyperlink" Target="https://www.javatpoint.com/gradient-descent-in-machine-learning" TargetMode="External"/></Relationships>
</file>

<file path=ppt/notesSlides/_rels/notesSlide254.xml.rels><?xml version="1.0" encoding="UTF-8" standalone="yes"?>
<Relationships xmlns="http://schemas.openxmlformats.org/package/2006/relationships"><Relationship Id="rId8" Type="http://schemas.openxmlformats.org/officeDocument/2006/relationships/hyperlink" Target="https://towardsdatascience.com/gradient-descent-algorithm-a-deep-dive-cf04e8115f21" TargetMode="External"/><Relationship Id="rId3" Type="http://schemas.openxmlformats.org/officeDocument/2006/relationships/hyperlink" Target="https://www.statisticshowto.com/residual/" TargetMode="External"/><Relationship Id="rId7" Type="http://schemas.openxmlformats.org/officeDocument/2006/relationships/hyperlink" Target="https://www.javatpoint.com/k-nearest-neighbor-algorithm-for-machine-learning" TargetMode="External"/><Relationship Id="rId2" Type="http://schemas.openxmlformats.org/officeDocument/2006/relationships/slide" Target="../slides/slide276.xml"/><Relationship Id="rId1" Type="http://schemas.openxmlformats.org/officeDocument/2006/relationships/notesMaster" Target="../notesMasters/notesMaster1.xml"/><Relationship Id="rId6" Type="http://schemas.openxmlformats.org/officeDocument/2006/relationships/hyperlink" Target="https://machinelearningmastery.com/distance-measures-for-machine-learning/#:~:text=Perhaps%20four%20of%20the%20most,Manhattan%20Distance" TargetMode="External"/><Relationship Id="rId5" Type="http://schemas.openxmlformats.org/officeDocument/2006/relationships/hyperlink" Target="https://monkeylearn.com/blog/classification-algorithms/" TargetMode="External"/><Relationship Id="rId4" Type="http://schemas.openxmlformats.org/officeDocument/2006/relationships/hyperlink" Target="https://machinelearningmastery.com/polynomial-features-transforms-for-machine-learning/#:~:text=Polynomial%20features%20are%20those%20features,X%2C%20e.g.%20X%5E2" TargetMode="External"/><Relationship Id="rId9" Type="http://schemas.openxmlformats.org/officeDocument/2006/relationships/hyperlink" Target="https://www.javatpoint.com/gradient-descent-in-machine-learning" TargetMode="External"/></Relationships>
</file>

<file path=ppt/notesSlides/_rels/notesSlide255.xml.rels><?xml version="1.0" encoding="UTF-8" standalone="yes"?>
<Relationships xmlns="http://schemas.openxmlformats.org/package/2006/relationships"><Relationship Id="rId8" Type="http://schemas.openxmlformats.org/officeDocument/2006/relationships/hyperlink" Target="https://towardsdatascience.com/gradient-descent-algorithm-a-deep-dive-cf04e8115f21" TargetMode="External"/><Relationship Id="rId3" Type="http://schemas.openxmlformats.org/officeDocument/2006/relationships/hyperlink" Target="https://www.statisticshowto.com/residual/" TargetMode="External"/><Relationship Id="rId7" Type="http://schemas.openxmlformats.org/officeDocument/2006/relationships/hyperlink" Target="https://www.javatpoint.com/k-nearest-neighbor-algorithm-for-machine-learning" TargetMode="External"/><Relationship Id="rId2" Type="http://schemas.openxmlformats.org/officeDocument/2006/relationships/slide" Target="../slides/slide277.xml"/><Relationship Id="rId1" Type="http://schemas.openxmlformats.org/officeDocument/2006/relationships/notesMaster" Target="../notesMasters/notesMaster1.xml"/><Relationship Id="rId6" Type="http://schemas.openxmlformats.org/officeDocument/2006/relationships/hyperlink" Target="https://machinelearningmastery.com/distance-measures-for-machine-learning/#:~:text=Perhaps%20four%20of%20the%20most,Manhattan%20Distance" TargetMode="External"/><Relationship Id="rId5" Type="http://schemas.openxmlformats.org/officeDocument/2006/relationships/hyperlink" Target="https://monkeylearn.com/blog/classification-algorithms/" TargetMode="External"/><Relationship Id="rId4" Type="http://schemas.openxmlformats.org/officeDocument/2006/relationships/hyperlink" Target="https://machinelearningmastery.com/polynomial-features-transforms-for-machine-learning/#:~:text=Polynomial%20features%20are%20those%20features,X%2C%20e.g.%20X%5E2" TargetMode="External"/><Relationship Id="rId9" Type="http://schemas.openxmlformats.org/officeDocument/2006/relationships/hyperlink" Target="https://www.javatpoint.com/gradient-descent-in-machine-learning" TargetMode="External"/></Relationships>
</file>

<file path=ppt/notesSlides/_rels/notesSlide256.xml.rels><?xml version="1.0" encoding="UTF-8" standalone="yes"?>
<Relationships xmlns="http://schemas.openxmlformats.org/package/2006/relationships"><Relationship Id="rId8" Type="http://schemas.openxmlformats.org/officeDocument/2006/relationships/hyperlink" Target="https://towardsdatascience.com/gradient-descent-algorithm-a-deep-dive-cf04e8115f21" TargetMode="External"/><Relationship Id="rId3" Type="http://schemas.openxmlformats.org/officeDocument/2006/relationships/hyperlink" Target="https://www.statisticshowto.com/residual/" TargetMode="External"/><Relationship Id="rId7" Type="http://schemas.openxmlformats.org/officeDocument/2006/relationships/hyperlink" Target="https://www.javatpoint.com/k-nearest-neighbor-algorithm-for-machine-learning" TargetMode="External"/><Relationship Id="rId2" Type="http://schemas.openxmlformats.org/officeDocument/2006/relationships/slide" Target="../slides/slide278.xml"/><Relationship Id="rId1" Type="http://schemas.openxmlformats.org/officeDocument/2006/relationships/notesMaster" Target="../notesMasters/notesMaster1.xml"/><Relationship Id="rId6" Type="http://schemas.openxmlformats.org/officeDocument/2006/relationships/hyperlink" Target="https://machinelearningmastery.com/distance-measures-for-machine-learning/#:~:text=Perhaps%20four%20of%20the%20most,Manhattan%20Distance" TargetMode="External"/><Relationship Id="rId5" Type="http://schemas.openxmlformats.org/officeDocument/2006/relationships/hyperlink" Target="https://monkeylearn.com/blog/classification-algorithms/" TargetMode="External"/><Relationship Id="rId4" Type="http://schemas.openxmlformats.org/officeDocument/2006/relationships/hyperlink" Target="https://machinelearningmastery.com/polynomial-features-transforms-for-machine-learning/#:~:text=Polynomial%20features%20are%20those%20features,X%2C%20e.g.%20X%5E2" TargetMode="External"/><Relationship Id="rId9" Type="http://schemas.openxmlformats.org/officeDocument/2006/relationships/hyperlink" Target="https://www.javatpoint.com/gradient-descent-in-machine-learning" TargetMode="External"/></Relationships>
</file>

<file path=ppt/notesSlides/_rels/notesSlide257.xml.rels><?xml version="1.0" encoding="UTF-8" standalone="yes"?>
<Relationships xmlns="http://schemas.openxmlformats.org/package/2006/relationships"><Relationship Id="rId8" Type="http://schemas.openxmlformats.org/officeDocument/2006/relationships/hyperlink" Target="https://towardsdatascience.com/gradient-descent-algorithm-a-deep-dive-cf04e8115f21" TargetMode="External"/><Relationship Id="rId3" Type="http://schemas.openxmlformats.org/officeDocument/2006/relationships/hyperlink" Target="https://www.statisticshowto.com/residual/" TargetMode="External"/><Relationship Id="rId7" Type="http://schemas.openxmlformats.org/officeDocument/2006/relationships/hyperlink" Target="https://www.javatpoint.com/k-nearest-neighbor-algorithm-for-machine-learning" TargetMode="External"/><Relationship Id="rId2" Type="http://schemas.openxmlformats.org/officeDocument/2006/relationships/slide" Target="../slides/slide279.xml"/><Relationship Id="rId1" Type="http://schemas.openxmlformats.org/officeDocument/2006/relationships/notesMaster" Target="../notesMasters/notesMaster1.xml"/><Relationship Id="rId6" Type="http://schemas.openxmlformats.org/officeDocument/2006/relationships/hyperlink" Target="https://machinelearningmastery.com/distance-measures-for-machine-learning/#:~:text=Perhaps%20four%20of%20the%20most,Manhattan%20Distance" TargetMode="External"/><Relationship Id="rId5" Type="http://schemas.openxmlformats.org/officeDocument/2006/relationships/hyperlink" Target="https://monkeylearn.com/blog/classification-algorithms/" TargetMode="External"/><Relationship Id="rId4" Type="http://schemas.openxmlformats.org/officeDocument/2006/relationships/hyperlink" Target="https://machinelearningmastery.com/polynomial-features-transforms-for-machine-learning/#:~:text=Polynomial%20features%20are%20those%20features,X%2C%20e.g.%20X%5E2" TargetMode="External"/><Relationship Id="rId9" Type="http://schemas.openxmlformats.org/officeDocument/2006/relationships/hyperlink" Target="https://www.javatpoint.com/gradient-descent-in-machine-learning" TargetMode="External"/></Relationships>
</file>

<file path=ppt/notesSlides/_rels/notesSlide258.xml.rels><?xml version="1.0" encoding="UTF-8" standalone="yes"?>
<Relationships xmlns="http://schemas.openxmlformats.org/package/2006/relationships"><Relationship Id="rId8" Type="http://schemas.openxmlformats.org/officeDocument/2006/relationships/hyperlink" Target="https://towardsdatascience.com/gradient-descent-algorithm-a-deep-dive-cf04e8115f21" TargetMode="External"/><Relationship Id="rId3" Type="http://schemas.openxmlformats.org/officeDocument/2006/relationships/hyperlink" Target="https://www.statisticshowto.com/residual/" TargetMode="External"/><Relationship Id="rId7" Type="http://schemas.openxmlformats.org/officeDocument/2006/relationships/hyperlink" Target="https://www.javatpoint.com/k-nearest-neighbor-algorithm-for-machine-learning" TargetMode="External"/><Relationship Id="rId2" Type="http://schemas.openxmlformats.org/officeDocument/2006/relationships/slide" Target="../slides/slide280.xml"/><Relationship Id="rId1" Type="http://schemas.openxmlformats.org/officeDocument/2006/relationships/notesMaster" Target="../notesMasters/notesMaster1.xml"/><Relationship Id="rId6" Type="http://schemas.openxmlformats.org/officeDocument/2006/relationships/hyperlink" Target="https://machinelearningmastery.com/distance-measures-for-machine-learning/#:~:text=Perhaps%20four%20of%20the%20most,Manhattan%20Distance" TargetMode="External"/><Relationship Id="rId5" Type="http://schemas.openxmlformats.org/officeDocument/2006/relationships/hyperlink" Target="https://monkeylearn.com/blog/classification-algorithms/" TargetMode="External"/><Relationship Id="rId4" Type="http://schemas.openxmlformats.org/officeDocument/2006/relationships/hyperlink" Target="https://machinelearningmastery.com/polynomial-features-transforms-for-machine-learning/#:~:text=Polynomial%20features%20are%20those%20features,X%2C%20e.g.%20X%5E2" TargetMode="External"/><Relationship Id="rId9" Type="http://schemas.openxmlformats.org/officeDocument/2006/relationships/hyperlink" Target="https://www.javatpoint.com/gradient-descent-in-machine-learning" TargetMode="External"/></Relationships>
</file>

<file path=ppt/notesSlides/_rels/notesSlide259.xml.rels><?xml version="1.0" encoding="UTF-8" standalone="yes"?>
<Relationships xmlns="http://schemas.openxmlformats.org/package/2006/relationships"><Relationship Id="rId8" Type="http://schemas.openxmlformats.org/officeDocument/2006/relationships/hyperlink" Target="https://towardsdatascience.com/gradient-descent-algorithm-a-deep-dive-cf04e8115f21" TargetMode="External"/><Relationship Id="rId3" Type="http://schemas.openxmlformats.org/officeDocument/2006/relationships/hyperlink" Target="https://www.statisticshowto.com/residual/" TargetMode="External"/><Relationship Id="rId7" Type="http://schemas.openxmlformats.org/officeDocument/2006/relationships/hyperlink" Target="https://www.javatpoint.com/k-nearest-neighbor-algorithm-for-machine-learning" TargetMode="External"/><Relationship Id="rId2" Type="http://schemas.openxmlformats.org/officeDocument/2006/relationships/slide" Target="../slides/slide281.xml"/><Relationship Id="rId1" Type="http://schemas.openxmlformats.org/officeDocument/2006/relationships/notesMaster" Target="../notesMasters/notesMaster1.xml"/><Relationship Id="rId6" Type="http://schemas.openxmlformats.org/officeDocument/2006/relationships/hyperlink" Target="https://machinelearningmastery.com/distance-measures-for-machine-learning/#:~:text=Perhaps%20four%20of%20the%20most,Manhattan%20Distance" TargetMode="External"/><Relationship Id="rId5" Type="http://schemas.openxmlformats.org/officeDocument/2006/relationships/hyperlink" Target="https://monkeylearn.com/blog/classification-algorithms/" TargetMode="External"/><Relationship Id="rId4" Type="http://schemas.openxmlformats.org/officeDocument/2006/relationships/hyperlink" Target="https://machinelearningmastery.com/polynomial-features-transforms-for-machine-learning/#:~:text=Polynomial%20features%20are%20those%20features,X%2C%20e.g.%20X%5E2" TargetMode="External"/><Relationship Id="rId9" Type="http://schemas.openxmlformats.org/officeDocument/2006/relationships/hyperlink" Target="https://www.javatpoint.com/gradient-descent-in-machine-learning"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8" Type="http://schemas.openxmlformats.org/officeDocument/2006/relationships/hyperlink" Target="https://towardsdatascience.com/gradient-descent-algorithm-a-deep-dive-cf04e8115f21" TargetMode="External"/><Relationship Id="rId3" Type="http://schemas.openxmlformats.org/officeDocument/2006/relationships/hyperlink" Target="https://www.statisticshowto.com/residual/" TargetMode="External"/><Relationship Id="rId7" Type="http://schemas.openxmlformats.org/officeDocument/2006/relationships/hyperlink" Target="https://www.javatpoint.com/k-nearest-neighbor-algorithm-for-machine-learning" TargetMode="External"/><Relationship Id="rId2" Type="http://schemas.openxmlformats.org/officeDocument/2006/relationships/slide" Target="../slides/slide282.xml"/><Relationship Id="rId1" Type="http://schemas.openxmlformats.org/officeDocument/2006/relationships/notesMaster" Target="../notesMasters/notesMaster1.xml"/><Relationship Id="rId6" Type="http://schemas.openxmlformats.org/officeDocument/2006/relationships/hyperlink" Target="https://machinelearningmastery.com/distance-measures-for-machine-learning/#:~:text=Perhaps%20four%20of%20the%20most,Manhattan%20Distance" TargetMode="External"/><Relationship Id="rId5" Type="http://schemas.openxmlformats.org/officeDocument/2006/relationships/hyperlink" Target="https://monkeylearn.com/blog/classification-algorithms/" TargetMode="External"/><Relationship Id="rId4" Type="http://schemas.openxmlformats.org/officeDocument/2006/relationships/hyperlink" Target="https://machinelearningmastery.com/polynomial-features-transforms-for-machine-learning/#:~:text=Polynomial%20features%20are%20those%20features,X%2C%20e.g.%20X%5E2" TargetMode="External"/><Relationship Id="rId9" Type="http://schemas.openxmlformats.org/officeDocument/2006/relationships/hyperlink" Target="https://www.javatpoint.com/gradient-descent-in-machine-learning" TargetMode="External"/></Relationships>
</file>

<file path=ppt/notesSlides/_rels/notesSlide261.xml.rels><?xml version="1.0" encoding="UTF-8" standalone="yes"?>
<Relationships xmlns="http://schemas.openxmlformats.org/package/2006/relationships"><Relationship Id="rId8" Type="http://schemas.openxmlformats.org/officeDocument/2006/relationships/hyperlink" Target="https://towardsdatascience.com/gradient-descent-algorithm-a-deep-dive-cf04e8115f21" TargetMode="External"/><Relationship Id="rId3" Type="http://schemas.openxmlformats.org/officeDocument/2006/relationships/hyperlink" Target="https://www.statisticshowto.com/residual/" TargetMode="External"/><Relationship Id="rId7" Type="http://schemas.openxmlformats.org/officeDocument/2006/relationships/hyperlink" Target="https://www.javatpoint.com/k-nearest-neighbor-algorithm-for-machine-learning" TargetMode="External"/><Relationship Id="rId2" Type="http://schemas.openxmlformats.org/officeDocument/2006/relationships/slide" Target="../slides/slide283.xml"/><Relationship Id="rId1" Type="http://schemas.openxmlformats.org/officeDocument/2006/relationships/notesMaster" Target="../notesMasters/notesMaster1.xml"/><Relationship Id="rId6" Type="http://schemas.openxmlformats.org/officeDocument/2006/relationships/hyperlink" Target="https://machinelearningmastery.com/distance-measures-for-machine-learning/#:~:text=Perhaps%20four%20of%20the%20most,Manhattan%20Distance" TargetMode="External"/><Relationship Id="rId5" Type="http://schemas.openxmlformats.org/officeDocument/2006/relationships/hyperlink" Target="https://monkeylearn.com/blog/classification-algorithms/" TargetMode="External"/><Relationship Id="rId4" Type="http://schemas.openxmlformats.org/officeDocument/2006/relationships/hyperlink" Target="https://machinelearningmastery.com/polynomial-features-transforms-for-machine-learning/#:~:text=Polynomial%20features%20are%20those%20features,X%2C%20e.g.%20X%5E2" TargetMode="External"/><Relationship Id="rId9" Type="http://schemas.openxmlformats.org/officeDocument/2006/relationships/hyperlink" Target="https://www.javatpoint.com/gradient-descent-in-machine-learning" TargetMode="External"/></Relationships>
</file>

<file path=ppt/notesSlides/_rels/notesSlide262.xml.rels><?xml version="1.0" encoding="UTF-8" standalone="yes"?>
<Relationships xmlns="http://schemas.openxmlformats.org/package/2006/relationships"><Relationship Id="rId8" Type="http://schemas.openxmlformats.org/officeDocument/2006/relationships/hyperlink" Target="https://towardsdatascience.com/gradient-descent-algorithm-a-deep-dive-cf04e8115f21" TargetMode="External"/><Relationship Id="rId3" Type="http://schemas.openxmlformats.org/officeDocument/2006/relationships/hyperlink" Target="https://www.statisticshowto.com/residual/" TargetMode="External"/><Relationship Id="rId7" Type="http://schemas.openxmlformats.org/officeDocument/2006/relationships/hyperlink" Target="https://www.javatpoint.com/k-nearest-neighbor-algorithm-for-machine-learning" TargetMode="External"/><Relationship Id="rId2" Type="http://schemas.openxmlformats.org/officeDocument/2006/relationships/slide" Target="../slides/slide284.xml"/><Relationship Id="rId1" Type="http://schemas.openxmlformats.org/officeDocument/2006/relationships/notesMaster" Target="../notesMasters/notesMaster1.xml"/><Relationship Id="rId6" Type="http://schemas.openxmlformats.org/officeDocument/2006/relationships/hyperlink" Target="https://machinelearningmastery.com/distance-measures-for-machine-learning/#:~:text=Perhaps%20four%20of%20the%20most,Manhattan%20Distance" TargetMode="External"/><Relationship Id="rId5" Type="http://schemas.openxmlformats.org/officeDocument/2006/relationships/hyperlink" Target="https://monkeylearn.com/blog/classification-algorithms/" TargetMode="External"/><Relationship Id="rId4" Type="http://schemas.openxmlformats.org/officeDocument/2006/relationships/hyperlink" Target="https://machinelearningmastery.com/polynomial-features-transforms-for-machine-learning/#:~:text=Polynomial%20features%20are%20those%20features,X%2C%20e.g.%20X%5E2" TargetMode="External"/><Relationship Id="rId9" Type="http://schemas.openxmlformats.org/officeDocument/2006/relationships/hyperlink" Target="https://www.javatpoint.com/gradient-descent-in-machine-learning" TargetMode="External"/></Relationships>
</file>

<file path=ppt/notesSlides/_rels/notesSlide263.xml.rels><?xml version="1.0" encoding="UTF-8" standalone="yes"?>
<Relationships xmlns="http://schemas.openxmlformats.org/package/2006/relationships"><Relationship Id="rId8" Type="http://schemas.openxmlformats.org/officeDocument/2006/relationships/hyperlink" Target="https://towardsdatascience.com/gradient-descent-algorithm-a-deep-dive-cf04e8115f21" TargetMode="External"/><Relationship Id="rId3" Type="http://schemas.openxmlformats.org/officeDocument/2006/relationships/hyperlink" Target="https://www.statisticshowto.com/residual/" TargetMode="External"/><Relationship Id="rId7" Type="http://schemas.openxmlformats.org/officeDocument/2006/relationships/hyperlink" Target="https://www.javatpoint.com/k-nearest-neighbor-algorithm-for-machine-learning" TargetMode="External"/><Relationship Id="rId2" Type="http://schemas.openxmlformats.org/officeDocument/2006/relationships/slide" Target="../slides/slide285.xml"/><Relationship Id="rId1" Type="http://schemas.openxmlformats.org/officeDocument/2006/relationships/notesMaster" Target="../notesMasters/notesMaster1.xml"/><Relationship Id="rId6" Type="http://schemas.openxmlformats.org/officeDocument/2006/relationships/hyperlink" Target="https://machinelearningmastery.com/distance-measures-for-machine-learning/#:~:text=Perhaps%20four%20of%20the%20most,Manhattan%20Distance" TargetMode="External"/><Relationship Id="rId5" Type="http://schemas.openxmlformats.org/officeDocument/2006/relationships/hyperlink" Target="https://monkeylearn.com/blog/classification-algorithms/" TargetMode="External"/><Relationship Id="rId4" Type="http://schemas.openxmlformats.org/officeDocument/2006/relationships/hyperlink" Target="https://machinelearningmastery.com/polynomial-features-transforms-for-machine-learning/#:~:text=Polynomial%20features%20are%20those%20features,X%2C%20e.g.%20X%5E2" TargetMode="External"/><Relationship Id="rId9" Type="http://schemas.openxmlformats.org/officeDocument/2006/relationships/hyperlink" Target="https://www.javatpoint.com/gradient-descent-in-machine-learning" TargetMode="External"/></Relationships>
</file>

<file path=ppt/notesSlides/_rels/notesSlide264.xml.rels><?xml version="1.0" encoding="UTF-8" standalone="yes"?>
<Relationships xmlns="http://schemas.openxmlformats.org/package/2006/relationships"><Relationship Id="rId8" Type="http://schemas.openxmlformats.org/officeDocument/2006/relationships/hyperlink" Target="https://towardsdatascience.com/gradient-descent-algorithm-a-deep-dive-cf04e8115f21" TargetMode="External"/><Relationship Id="rId3" Type="http://schemas.openxmlformats.org/officeDocument/2006/relationships/hyperlink" Target="https://www.statisticshowto.com/residual/" TargetMode="External"/><Relationship Id="rId7" Type="http://schemas.openxmlformats.org/officeDocument/2006/relationships/hyperlink" Target="https://www.javatpoint.com/k-nearest-neighbor-algorithm-for-machine-learning" TargetMode="External"/><Relationship Id="rId2" Type="http://schemas.openxmlformats.org/officeDocument/2006/relationships/slide" Target="../slides/slide286.xml"/><Relationship Id="rId1" Type="http://schemas.openxmlformats.org/officeDocument/2006/relationships/notesMaster" Target="../notesMasters/notesMaster1.xml"/><Relationship Id="rId6" Type="http://schemas.openxmlformats.org/officeDocument/2006/relationships/hyperlink" Target="https://machinelearningmastery.com/distance-measures-for-machine-learning/#:~:text=Perhaps%20four%20of%20the%20most,Manhattan%20Distance" TargetMode="External"/><Relationship Id="rId5" Type="http://schemas.openxmlformats.org/officeDocument/2006/relationships/hyperlink" Target="https://monkeylearn.com/blog/classification-algorithms/" TargetMode="External"/><Relationship Id="rId4" Type="http://schemas.openxmlformats.org/officeDocument/2006/relationships/hyperlink" Target="https://machinelearningmastery.com/polynomial-features-transforms-for-machine-learning/#:~:text=Polynomial%20features%20are%20those%20features,X%2C%20e.g.%20X%5E2" TargetMode="External"/><Relationship Id="rId9" Type="http://schemas.openxmlformats.org/officeDocument/2006/relationships/hyperlink" Target="https://www.javatpoint.com/gradient-descent-in-machine-learning" TargetMode="External"/></Relationships>
</file>

<file path=ppt/notesSlides/_rels/notesSlide265.xml.rels><?xml version="1.0" encoding="UTF-8" standalone="yes"?>
<Relationships xmlns="http://schemas.openxmlformats.org/package/2006/relationships"><Relationship Id="rId8" Type="http://schemas.openxmlformats.org/officeDocument/2006/relationships/hyperlink" Target="https://towardsdatascience.com/gradient-descent-algorithm-a-deep-dive-cf04e8115f21" TargetMode="External"/><Relationship Id="rId3" Type="http://schemas.openxmlformats.org/officeDocument/2006/relationships/hyperlink" Target="https://www.statisticshowto.com/residual/" TargetMode="External"/><Relationship Id="rId7" Type="http://schemas.openxmlformats.org/officeDocument/2006/relationships/hyperlink" Target="https://www.javatpoint.com/k-nearest-neighbor-algorithm-for-machine-learning" TargetMode="External"/><Relationship Id="rId2" Type="http://schemas.openxmlformats.org/officeDocument/2006/relationships/slide" Target="../slides/slide287.xml"/><Relationship Id="rId1" Type="http://schemas.openxmlformats.org/officeDocument/2006/relationships/notesMaster" Target="../notesMasters/notesMaster1.xml"/><Relationship Id="rId6" Type="http://schemas.openxmlformats.org/officeDocument/2006/relationships/hyperlink" Target="https://machinelearningmastery.com/distance-measures-for-machine-learning/#:~:text=Perhaps%20four%20of%20the%20most,Manhattan%20Distance" TargetMode="External"/><Relationship Id="rId5" Type="http://schemas.openxmlformats.org/officeDocument/2006/relationships/hyperlink" Target="https://monkeylearn.com/blog/classification-algorithms/" TargetMode="External"/><Relationship Id="rId4" Type="http://schemas.openxmlformats.org/officeDocument/2006/relationships/hyperlink" Target="https://machinelearningmastery.com/polynomial-features-transforms-for-machine-learning/#:~:text=Polynomial%20features%20are%20those%20features,X%2C%20e.g.%20X%5E2" TargetMode="External"/><Relationship Id="rId9" Type="http://schemas.openxmlformats.org/officeDocument/2006/relationships/hyperlink" Target="https://www.javatpoint.com/gradient-descent-in-machine-learning" TargetMode="External"/></Relationships>
</file>

<file path=ppt/notesSlides/_rels/notesSlide266.xml.rels><?xml version="1.0" encoding="UTF-8" standalone="yes"?>
<Relationships xmlns="http://schemas.openxmlformats.org/package/2006/relationships"><Relationship Id="rId8" Type="http://schemas.openxmlformats.org/officeDocument/2006/relationships/hyperlink" Target="https://towardsdatascience.com/gradient-descent-algorithm-a-deep-dive-cf04e8115f21" TargetMode="External"/><Relationship Id="rId3" Type="http://schemas.openxmlformats.org/officeDocument/2006/relationships/hyperlink" Target="https://www.statisticshowto.com/residual/" TargetMode="External"/><Relationship Id="rId7" Type="http://schemas.openxmlformats.org/officeDocument/2006/relationships/hyperlink" Target="https://www.javatpoint.com/k-nearest-neighbor-algorithm-for-machine-learning" TargetMode="External"/><Relationship Id="rId2" Type="http://schemas.openxmlformats.org/officeDocument/2006/relationships/slide" Target="../slides/slide288.xml"/><Relationship Id="rId1" Type="http://schemas.openxmlformats.org/officeDocument/2006/relationships/notesMaster" Target="../notesMasters/notesMaster1.xml"/><Relationship Id="rId6" Type="http://schemas.openxmlformats.org/officeDocument/2006/relationships/hyperlink" Target="https://machinelearningmastery.com/distance-measures-for-machine-learning/#:~:text=Perhaps%20four%20of%20the%20most,Manhattan%20Distance" TargetMode="External"/><Relationship Id="rId5" Type="http://schemas.openxmlformats.org/officeDocument/2006/relationships/hyperlink" Target="https://monkeylearn.com/blog/classification-algorithms/" TargetMode="External"/><Relationship Id="rId4" Type="http://schemas.openxmlformats.org/officeDocument/2006/relationships/hyperlink" Target="https://machinelearningmastery.com/polynomial-features-transforms-for-machine-learning/#:~:text=Polynomial%20features%20are%20those%20features,X%2C%20e.g.%20X%5E2" TargetMode="External"/><Relationship Id="rId9" Type="http://schemas.openxmlformats.org/officeDocument/2006/relationships/hyperlink" Target="https://www.javatpoint.com/gradient-descent-in-machine-learning" TargetMode="External"/></Relationships>
</file>

<file path=ppt/notesSlides/_rels/notesSlide267.xml.rels><?xml version="1.0" encoding="UTF-8" standalone="yes"?>
<Relationships xmlns="http://schemas.openxmlformats.org/package/2006/relationships"><Relationship Id="rId8" Type="http://schemas.openxmlformats.org/officeDocument/2006/relationships/hyperlink" Target="https://towardsdatascience.com/gradient-descent-algorithm-a-deep-dive-cf04e8115f21" TargetMode="External"/><Relationship Id="rId3" Type="http://schemas.openxmlformats.org/officeDocument/2006/relationships/hyperlink" Target="https://www.statisticshowto.com/residual/" TargetMode="External"/><Relationship Id="rId7" Type="http://schemas.openxmlformats.org/officeDocument/2006/relationships/hyperlink" Target="https://www.javatpoint.com/k-nearest-neighbor-algorithm-for-machine-learning" TargetMode="External"/><Relationship Id="rId2" Type="http://schemas.openxmlformats.org/officeDocument/2006/relationships/slide" Target="../slides/slide289.xml"/><Relationship Id="rId1" Type="http://schemas.openxmlformats.org/officeDocument/2006/relationships/notesMaster" Target="../notesMasters/notesMaster1.xml"/><Relationship Id="rId6" Type="http://schemas.openxmlformats.org/officeDocument/2006/relationships/hyperlink" Target="https://machinelearningmastery.com/distance-measures-for-machine-learning/#:~:text=Perhaps%20four%20of%20the%20most,Manhattan%20Distance" TargetMode="External"/><Relationship Id="rId5" Type="http://schemas.openxmlformats.org/officeDocument/2006/relationships/hyperlink" Target="https://monkeylearn.com/blog/classification-algorithms/" TargetMode="External"/><Relationship Id="rId4" Type="http://schemas.openxmlformats.org/officeDocument/2006/relationships/hyperlink" Target="https://machinelearningmastery.com/polynomial-features-transforms-for-machine-learning/#:~:text=Polynomial%20features%20are%20those%20features,X%2C%20e.g.%20X%5E2" TargetMode="External"/><Relationship Id="rId9" Type="http://schemas.openxmlformats.org/officeDocument/2006/relationships/hyperlink" Target="https://www.javatpoint.com/gradient-descent-in-machine-learning" TargetMode="External"/></Relationships>
</file>

<file path=ppt/notesSlides/_rels/notesSlide268.xml.rels><?xml version="1.0" encoding="UTF-8" standalone="yes"?>
<Relationships xmlns="http://schemas.openxmlformats.org/package/2006/relationships"><Relationship Id="rId8" Type="http://schemas.openxmlformats.org/officeDocument/2006/relationships/hyperlink" Target="https://towardsdatascience.com/gradient-descent-algorithm-a-deep-dive-cf04e8115f21" TargetMode="External"/><Relationship Id="rId3" Type="http://schemas.openxmlformats.org/officeDocument/2006/relationships/hyperlink" Target="https://www.statisticshowto.com/residual/" TargetMode="External"/><Relationship Id="rId7" Type="http://schemas.openxmlformats.org/officeDocument/2006/relationships/hyperlink" Target="https://www.javatpoint.com/k-nearest-neighbor-algorithm-for-machine-learning" TargetMode="External"/><Relationship Id="rId2" Type="http://schemas.openxmlformats.org/officeDocument/2006/relationships/slide" Target="../slides/slide290.xml"/><Relationship Id="rId1" Type="http://schemas.openxmlformats.org/officeDocument/2006/relationships/notesMaster" Target="../notesMasters/notesMaster1.xml"/><Relationship Id="rId6" Type="http://schemas.openxmlformats.org/officeDocument/2006/relationships/hyperlink" Target="https://machinelearningmastery.com/distance-measures-for-machine-learning/#:~:text=Perhaps%20four%20of%20the%20most,Manhattan%20Distance" TargetMode="External"/><Relationship Id="rId5" Type="http://schemas.openxmlformats.org/officeDocument/2006/relationships/hyperlink" Target="https://monkeylearn.com/blog/classification-algorithms/" TargetMode="External"/><Relationship Id="rId4" Type="http://schemas.openxmlformats.org/officeDocument/2006/relationships/hyperlink" Target="https://machinelearningmastery.com/polynomial-features-transforms-for-machine-learning/#:~:text=Polynomial%20features%20are%20those%20features,X%2C%20e.g.%20X%5E2" TargetMode="External"/><Relationship Id="rId9" Type="http://schemas.openxmlformats.org/officeDocument/2006/relationships/hyperlink" Target="https://www.javatpoint.com/gradient-descent-in-machine-learning" TargetMode="External"/></Relationships>
</file>

<file path=ppt/notesSlides/_rels/notesSlide269.xml.rels><?xml version="1.0" encoding="UTF-8" standalone="yes"?>
<Relationships xmlns="http://schemas.openxmlformats.org/package/2006/relationships"><Relationship Id="rId8" Type="http://schemas.openxmlformats.org/officeDocument/2006/relationships/hyperlink" Target="https://towardsdatascience.com/gradient-descent-algorithm-a-deep-dive-cf04e8115f21" TargetMode="External"/><Relationship Id="rId3" Type="http://schemas.openxmlformats.org/officeDocument/2006/relationships/hyperlink" Target="https://www.statisticshowto.com/residual/" TargetMode="External"/><Relationship Id="rId7" Type="http://schemas.openxmlformats.org/officeDocument/2006/relationships/hyperlink" Target="https://www.javatpoint.com/k-nearest-neighbor-algorithm-for-machine-learning" TargetMode="External"/><Relationship Id="rId2" Type="http://schemas.openxmlformats.org/officeDocument/2006/relationships/slide" Target="../slides/slide291.xml"/><Relationship Id="rId1" Type="http://schemas.openxmlformats.org/officeDocument/2006/relationships/notesMaster" Target="../notesMasters/notesMaster1.xml"/><Relationship Id="rId6" Type="http://schemas.openxmlformats.org/officeDocument/2006/relationships/hyperlink" Target="https://machinelearningmastery.com/distance-measures-for-machine-learning/#:~:text=Perhaps%20four%20of%20the%20most,Manhattan%20Distance" TargetMode="External"/><Relationship Id="rId5" Type="http://schemas.openxmlformats.org/officeDocument/2006/relationships/hyperlink" Target="https://monkeylearn.com/blog/classification-algorithms/" TargetMode="External"/><Relationship Id="rId4" Type="http://schemas.openxmlformats.org/officeDocument/2006/relationships/hyperlink" Target="https://machinelearningmastery.com/polynomial-features-transforms-for-machine-learning/#:~:text=Polynomial%20features%20are%20those%20features,X%2C%20e.g.%20X%5E2" TargetMode="External"/><Relationship Id="rId9" Type="http://schemas.openxmlformats.org/officeDocument/2006/relationships/hyperlink" Target="https://www.javatpoint.com/gradient-descent-in-machine-learning"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8" Type="http://schemas.openxmlformats.org/officeDocument/2006/relationships/hyperlink" Target="https://towardsdatascience.com/gradient-descent-algorithm-a-deep-dive-cf04e8115f21" TargetMode="External"/><Relationship Id="rId3" Type="http://schemas.openxmlformats.org/officeDocument/2006/relationships/hyperlink" Target="https://www.statisticshowto.com/residual/" TargetMode="External"/><Relationship Id="rId7" Type="http://schemas.openxmlformats.org/officeDocument/2006/relationships/hyperlink" Target="https://www.javatpoint.com/k-nearest-neighbor-algorithm-for-machine-learning" TargetMode="External"/><Relationship Id="rId2" Type="http://schemas.openxmlformats.org/officeDocument/2006/relationships/slide" Target="../slides/slide292.xml"/><Relationship Id="rId1" Type="http://schemas.openxmlformats.org/officeDocument/2006/relationships/notesMaster" Target="../notesMasters/notesMaster1.xml"/><Relationship Id="rId6" Type="http://schemas.openxmlformats.org/officeDocument/2006/relationships/hyperlink" Target="https://machinelearningmastery.com/distance-measures-for-machine-learning/#:~:text=Perhaps%20four%20of%20the%20most,Manhattan%20Distance" TargetMode="External"/><Relationship Id="rId5" Type="http://schemas.openxmlformats.org/officeDocument/2006/relationships/hyperlink" Target="https://monkeylearn.com/blog/classification-algorithms/" TargetMode="External"/><Relationship Id="rId4" Type="http://schemas.openxmlformats.org/officeDocument/2006/relationships/hyperlink" Target="https://machinelearningmastery.com/polynomial-features-transforms-for-machine-learning/#:~:text=Polynomial%20features%20are%20those%20features,X%2C%20e.g.%20X%5E2" TargetMode="External"/><Relationship Id="rId9" Type="http://schemas.openxmlformats.org/officeDocument/2006/relationships/hyperlink" Target="https://www.javatpoint.com/gradient-descent-in-machine-learning" TargetMode="External"/></Relationships>
</file>

<file path=ppt/notesSlides/_rels/notesSlide271.xml.rels><?xml version="1.0" encoding="UTF-8" standalone="yes"?>
<Relationships xmlns="http://schemas.openxmlformats.org/package/2006/relationships"><Relationship Id="rId8" Type="http://schemas.openxmlformats.org/officeDocument/2006/relationships/hyperlink" Target="https://towardsdatascience.com/gradient-descent-algorithm-a-deep-dive-cf04e8115f21" TargetMode="External"/><Relationship Id="rId3" Type="http://schemas.openxmlformats.org/officeDocument/2006/relationships/hyperlink" Target="https://www.statisticshowto.com/residual/" TargetMode="External"/><Relationship Id="rId7" Type="http://schemas.openxmlformats.org/officeDocument/2006/relationships/hyperlink" Target="https://www.javatpoint.com/k-nearest-neighbor-algorithm-for-machine-learning" TargetMode="External"/><Relationship Id="rId2" Type="http://schemas.openxmlformats.org/officeDocument/2006/relationships/slide" Target="../slides/slide293.xml"/><Relationship Id="rId1" Type="http://schemas.openxmlformats.org/officeDocument/2006/relationships/notesMaster" Target="../notesMasters/notesMaster1.xml"/><Relationship Id="rId6" Type="http://schemas.openxmlformats.org/officeDocument/2006/relationships/hyperlink" Target="https://machinelearningmastery.com/distance-measures-for-machine-learning/#:~:text=Perhaps%20four%20of%20the%20most,Manhattan%20Distance" TargetMode="External"/><Relationship Id="rId5" Type="http://schemas.openxmlformats.org/officeDocument/2006/relationships/hyperlink" Target="https://monkeylearn.com/blog/classification-algorithms/" TargetMode="External"/><Relationship Id="rId4" Type="http://schemas.openxmlformats.org/officeDocument/2006/relationships/hyperlink" Target="https://machinelearningmastery.com/polynomial-features-transforms-for-machine-learning/#:~:text=Polynomial%20features%20are%20those%20features,X%2C%20e.g.%20X%5E2" TargetMode="External"/><Relationship Id="rId9" Type="http://schemas.openxmlformats.org/officeDocument/2006/relationships/hyperlink" Target="https://www.javatpoint.com/gradient-descent-in-machine-learning" TargetMode="External"/></Relationships>
</file>

<file path=ppt/notesSlides/_rels/notesSlide272.xml.rels><?xml version="1.0" encoding="UTF-8" standalone="yes"?>
<Relationships xmlns="http://schemas.openxmlformats.org/package/2006/relationships"><Relationship Id="rId8" Type="http://schemas.openxmlformats.org/officeDocument/2006/relationships/hyperlink" Target="https://towardsdatascience.com/gradient-descent-algorithm-a-deep-dive-cf04e8115f21" TargetMode="External"/><Relationship Id="rId3" Type="http://schemas.openxmlformats.org/officeDocument/2006/relationships/hyperlink" Target="https://www.statisticshowto.com/residual/" TargetMode="External"/><Relationship Id="rId7" Type="http://schemas.openxmlformats.org/officeDocument/2006/relationships/hyperlink" Target="https://www.javatpoint.com/k-nearest-neighbor-algorithm-for-machine-learning" TargetMode="External"/><Relationship Id="rId2" Type="http://schemas.openxmlformats.org/officeDocument/2006/relationships/slide" Target="../slides/slide294.xml"/><Relationship Id="rId1" Type="http://schemas.openxmlformats.org/officeDocument/2006/relationships/notesMaster" Target="../notesMasters/notesMaster1.xml"/><Relationship Id="rId6" Type="http://schemas.openxmlformats.org/officeDocument/2006/relationships/hyperlink" Target="https://machinelearningmastery.com/distance-measures-for-machine-learning/#:~:text=Perhaps%20four%20of%20the%20most,Manhattan%20Distance" TargetMode="External"/><Relationship Id="rId5" Type="http://schemas.openxmlformats.org/officeDocument/2006/relationships/hyperlink" Target="https://monkeylearn.com/blog/classification-algorithms/" TargetMode="External"/><Relationship Id="rId4" Type="http://schemas.openxmlformats.org/officeDocument/2006/relationships/hyperlink" Target="https://machinelearningmastery.com/polynomial-features-transforms-for-machine-learning/#:~:text=Polynomial%20features%20are%20those%20features,X%2C%20e.g.%20X%5E2" TargetMode="External"/><Relationship Id="rId9" Type="http://schemas.openxmlformats.org/officeDocument/2006/relationships/hyperlink" Target="https://www.javatpoint.com/gradient-descent-in-machine-learning" TargetMode="External"/></Relationships>
</file>

<file path=ppt/notesSlides/_rels/notesSlide273.xml.rels><?xml version="1.0" encoding="UTF-8" standalone="yes"?>
<Relationships xmlns="http://schemas.openxmlformats.org/package/2006/relationships"><Relationship Id="rId8" Type="http://schemas.openxmlformats.org/officeDocument/2006/relationships/hyperlink" Target="https://towardsdatascience.com/gradient-descent-algorithm-a-deep-dive-cf04e8115f21" TargetMode="External"/><Relationship Id="rId3" Type="http://schemas.openxmlformats.org/officeDocument/2006/relationships/hyperlink" Target="https://www.statisticshowto.com/residual/" TargetMode="External"/><Relationship Id="rId7" Type="http://schemas.openxmlformats.org/officeDocument/2006/relationships/hyperlink" Target="https://www.javatpoint.com/k-nearest-neighbor-algorithm-for-machine-learning" TargetMode="External"/><Relationship Id="rId2" Type="http://schemas.openxmlformats.org/officeDocument/2006/relationships/slide" Target="../slides/slide295.xml"/><Relationship Id="rId1" Type="http://schemas.openxmlformats.org/officeDocument/2006/relationships/notesMaster" Target="../notesMasters/notesMaster1.xml"/><Relationship Id="rId6" Type="http://schemas.openxmlformats.org/officeDocument/2006/relationships/hyperlink" Target="https://machinelearningmastery.com/distance-measures-for-machine-learning/#:~:text=Perhaps%20four%20of%20the%20most,Manhattan%20Distance" TargetMode="External"/><Relationship Id="rId5" Type="http://schemas.openxmlformats.org/officeDocument/2006/relationships/hyperlink" Target="https://monkeylearn.com/blog/classification-algorithms/" TargetMode="External"/><Relationship Id="rId4" Type="http://schemas.openxmlformats.org/officeDocument/2006/relationships/hyperlink" Target="https://machinelearningmastery.com/polynomial-features-transforms-for-machine-learning/#:~:text=Polynomial%20features%20are%20those%20features,X%2C%20e.g.%20X%5E2" TargetMode="External"/><Relationship Id="rId9" Type="http://schemas.openxmlformats.org/officeDocument/2006/relationships/hyperlink" Target="https://www.javatpoint.com/gradient-descent-in-machine-learning" TargetMode="External"/></Relationships>
</file>

<file path=ppt/notesSlides/_rels/notesSlide274.xml.rels><?xml version="1.0" encoding="UTF-8" standalone="yes"?>
<Relationships xmlns="http://schemas.openxmlformats.org/package/2006/relationships"><Relationship Id="rId8" Type="http://schemas.openxmlformats.org/officeDocument/2006/relationships/hyperlink" Target="https://towardsdatascience.com/gradient-descent-algorithm-a-deep-dive-cf04e8115f21" TargetMode="External"/><Relationship Id="rId3" Type="http://schemas.openxmlformats.org/officeDocument/2006/relationships/hyperlink" Target="https://www.statisticshowto.com/residual/" TargetMode="External"/><Relationship Id="rId7" Type="http://schemas.openxmlformats.org/officeDocument/2006/relationships/hyperlink" Target="https://www.javatpoint.com/k-nearest-neighbor-algorithm-for-machine-learning" TargetMode="External"/><Relationship Id="rId2" Type="http://schemas.openxmlformats.org/officeDocument/2006/relationships/slide" Target="../slides/slide296.xml"/><Relationship Id="rId1" Type="http://schemas.openxmlformats.org/officeDocument/2006/relationships/notesMaster" Target="../notesMasters/notesMaster1.xml"/><Relationship Id="rId6" Type="http://schemas.openxmlformats.org/officeDocument/2006/relationships/hyperlink" Target="https://machinelearningmastery.com/distance-measures-for-machine-learning/#:~:text=Perhaps%20four%20of%20the%20most,Manhattan%20Distance" TargetMode="External"/><Relationship Id="rId5" Type="http://schemas.openxmlformats.org/officeDocument/2006/relationships/hyperlink" Target="https://monkeylearn.com/blog/classification-algorithms/" TargetMode="External"/><Relationship Id="rId4" Type="http://schemas.openxmlformats.org/officeDocument/2006/relationships/hyperlink" Target="https://machinelearningmastery.com/polynomial-features-transforms-for-machine-learning/#:~:text=Polynomial%20features%20are%20those%20features,X%2C%20e.g.%20X%5E2" TargetMode="External"/><Relationship Id="rId9" Type="http://schemas.openxmlformats.org/officeDocument/2006/relationships/hyperlink" Target="https://www.javatpoint.com/gradient-descent-in-machine-learning" TargetMode="External"/></Relationships>
</file>

<file path=ppt/notesSlides/_rels/notesSlide275.xml.rels><?xml version="1.0" encoding="UTF-8" standalone="yes"?>
<Relationships xmlns="http://schemas.openxmlformats.org/package/2006/relationships"><Relationship Id="rId8" Type="http://schemas.openxmlformats.org/officeDocument/2006/relationships/hyperlink" Target="https://towardsdatascience.com/gradient-descent-algorithm-a-deep-dive-cf04e8115f21" TargetMode="External"/><Relationship Id="rId3" Type="http://schemas.openxmlformats.org/officeDocument/2006/relationships/hyperlink" Target="https://www.statisticshowto.com/residual/" TargetMode="External"/><Relationship Id="rId7" Type="http://schemas.openxmlformats.org/officeDocument/2006/relationships/hyperlink" Target="https://www.javatpoint.com/k-nearest-neighbor-algorithm-for-machine-learning" TargetMode="External"/><Relationship Id="rId2" Type="http://schemas.openxmlformats.org/officeDocument/2006/relationships/slide" Target="../slides/slide297.xml"/><Relationship Id="rId1" Type="http://schemas.openxmlformats.org/officeDocument/2006/relationships/notesMaster" Target="../notesMasters/notesMaster1.xml"/><Relationship Id="rId6" Type="http://schemas.openxmlformats.org/officeDocument/2006/relationships/hyperlink" Target="https://machinelearningmastery.com/distance-measures-for-machine-learning/#:~:text=Perhaps%20four%20of%20the%20most,Manhattan%20Distance" TargetMode="External"/><Relationship Id="rId5" Type="http://schemas.openxmlformats.org/officeDocument/2006/relationships/hyperlink" Target="https://monkeylearn.com/blog/classification-algorithms/" TargetMode="External"/><Relationship Id="rId4" Type="http://schemas.openxmlformats.org/officeDocument/2006/relationships/hyperlink" Target="https://machinelearningmastery.com/polynomial-features-transforms-for-machine-learning/#:~:text=Polynomial%20features%20are%20those%20features,X%2C%20e.g.%20X%5E2" TargetMode="External"/><Relationship Id="rId9" Type="http://schemas.openxmlformats.org/officeDocument/2006/relationships/hyperlink" Target="https://www.javatpoint.com/gradient-descent-in-machine-learning" TargetMode="External"/></Relationships>
</file>

<file path=ppt/notesSlides/_rels/notesSlide276.xml.rels><?xml version="1.0" encoding="UTF-8" standalone="yes"?>
<Relationships xmlns="http://schemas.openxmlformats.org/package/2006/relationships"><Relationship Id="rId8" Type="http://schemas.openxmlformats.org/officeDocument/2006/relationships/hyperlink" Target="https://towardsdatascience.com/gradient-descent-algorithm-a-deep-dive-cf04e8115f21" TargetMode="External"/><Relationship Id="rId3" Type="http://schemas.openxmlformats.org/officeDocument/2006/relationships/hyperlink" Target="https://www.statisticshowto.com/residual/" TargetMode="External"/><Relationship Id="rId7" Type="http://schemas.openxmlformats.org/officeDocument/2006/relationships/hyperlink" Target="https://www.javatpoint.com/k-nearest-neighbor-algorithm-for-machine-learning" TargetMode="External"/><Relationship Id="rId2" Type="http://schemas.openxmlformats.org/officeDocument/2006/relationships/slide" Target="../slides/slide298.xml"/><Relationship Id="rId1" Type="http://schemas.openxmlformats.org/officeDocument/2006/relationships/notesMaster" Target="../notesMasters/notesMaster1.xml"/><Relationship Id="rId6" Type="http://schemas.openxmlformats.org/officeDocument/2006/relationships/hyperlink" Target="https://machinelearningmastery.com/distance-measures-for-machine-learning/#:~:text=Perhaps%20four%20of%20the%20most,Manhattan%20Distance" TargetMode="External"/><Relationship Id="rId5" Type="http://schemas.openxmlformats.org/officeDocument/2006/relationships/hyperlink" Target="https://monkeylearn.com/blog/classification-algorithms/" TargetMode="External"/><Relationship Id="rId4" Type="http://schemas.openxmlformats.org/officeDocument/2006/relationships/hyperlink" Target="https://machinelearningmastery.com/polynomial-features-transforms-for-machine-learning/#:~:text=Polynomial%20features%20are%20those%20features,X%2C%20e.g.%20X%5E2" TargetMode="External"/><Relationship Id="rId9" Type="http://schemas.openxmlformats.org/officeDocument/2006/relationships/hyperlink" Target="https://www.javatpoint.com/gradient-descent-in-machine-learning" TargetMode="External"/></Relationships>
</file>

<file path=ppt/notesSlides/_rels/notesSlide277.xml.rels><?xml version="1.0" encoding="UTF-8" standalone="yes"?>
<Relationships xmlns="http://schemas.openxmlformats.org/package/2006/relationships"><Relationship Id="rId8" Type="http://schemas.openxmlformats.org/officeDocument/2006/relationships/hyperlink" Target="https://towardsdatascience.com/gradient-descent-algorithm-a-deep-dive-cf04e8115f21" TargetMode="External"/><Relationship Id="rId3" Type="http://schemas.openxmlformats.org/officeDocument/2006/relationships/hyperlink" Target="https://www.statisticshowto.com/residual/" TargetMode="External"/><Relationship Id="rId7" Type="http://schemas.openxmlformats.org/officeDocument/2006/relationships/hyperlink" Target="https://www.javatpoint.com/k-nearest-neighbor-algorithm-for-machine-learning" TargetMode="External"/><Relationship Id="rId2" Type="http://schemas.openxmlformats.org/officeDocument/2006/relationships/slide" Target="../slides/slide299.xml"/><Relationship Id="rId1" Type="http://schemas.openxmlformats.org/officeDocument/2006/relationships/notesMaster" Target="../notesMasters/notesMaster1.xml"/><Relationship Id="rId6" Type="http://schemas.openxmlformats.org/officeDocument/2006/relationships/hyperlink" Target="https://machinelearningmastery.com/distance-measures-for-machine-learning/#:~:text=Perhaps%20four%20of%20the%20most,Manhattan%20Distance" TargetMode="External"/><Relationship Id="rId5" Type="http://schemas.openxmlformats.org/officeDocument/2006/relationships/hyperlink" Target="https://monkeylearn.com/blog/classification-algorithms/" TargetMode="External"/><Relationship Id="rId4" Type="http://schemas.openxmlformats.org/officeDocument/2006/relationships/hyperlink" Target="https://machinelearningmastery.com/polynomial-features-transforms-for-machine-learning/#:~:text=Polynomial%20features%20are%20those%20features,X%2C%20e.g.%20X%5E2" TargetMode="External"/><Relationship Id="rId9" Type="http://schemas.openxmlformats.org/officeDocument/2006/relationships/hyperlink" Target="https://www.javatpoint.com/gradient-descent-in-machine-learning" TargetMode="External"/></Relationships>
</file>

<file path=ppt/notesSlides/_rels/notesSlide278.xml.rels><?xml version="1.0" encoding="UTF-8" standalone="yes"?>
<Relationships xmlns="http://schemas.openxmlformats.org/package/2006/relationships"><Relationship Id="rId8" Type="http://schemas.openxmlformats.org/officeDocument/2006/relationships/hyperlink" Target="https://towardsdatascience.com/gradient-descent-algorithm-a-deep-dive-cf04e8115f21" TargetMode="External"/><Relationship Id="rId3" Type="http://schemas.openxmlformats.org/officeDocument/2006/relationships/hyperlink" Target="https://www.statisticshowto.com/residual/" TargetMode="External"/><Relationship Id="rId7" Type="http://schemas.openxmlformats.org/officeDocument/2006/relationships/hyperlink" Target="https://www.javatpoint.com/k-nearest-neighbor-algorithm-for-machine-learning" TargetMode="External"/><Relationship Id="rId2" Type="http://schemas.openxmlformats.org/officeDocument/2006/relationships/slide" Target="../slides/slide300.xml"/><Relationship Id="rId1" Type="http://schemas.openxmlformats.org/officeDocument/2006/relationships/notesMaster" Target="../notesMasters/notesMaster1.xml"/><Relationship Id="rId6" Type="http://schemas.openxmlformats.org/officeDocument/2006/relationships/hyperlink" Target="https://machinelearningmastery.com/distance-measures-for-machine-learning/#:~:text=Perhaps%20four%20of%20the%20most,Manhattan%20Distance" TargetMode="External"/><Relationship Id="rId5" Type="http://schemas.openxmlformats.org/officeDocument/2006/relationships/hyperlink" Target="https://monkeylearn.com/blog/classification-algorithms/" TargetMode="External"/><Relationship Id="rId4" Type="http://schemas.openxmlformats.org/officeDocument/2006/relationships/hyperlink" Target="https://machinelearningmastery.com/polynomial-features-transforms-for-machine-learning/#:~:text=Polynomial%20features%20are%20those%20features,X%2C%20e.g.%20X%5E2" TargetMode="External"/><Relationship Id="rId9" Type="http://schemas.openxmlformats.org/officeDocument/2006/relationships/hyperlink" Target="https://www.javatpoint.com/gradient-descent-in-machine-learning" TargetMode="External"/></Relationships>
</file>

<file path=ppt/notesSlides/_rels/notesSlide279.xml.rels><?xml version="1.0" encoding="UTF-8" standalone="yes"?>
<Relationships xmlns="http://schemas.openxmlformats.org/package/2006/relationships"><Relationship Id="rId8" Type="http://schemas.openxmlformats.org/officeDocument/2006/relationships/hyperlink" Target="https://towardsdatascience.com/gradient-descent-algorithm-a-deep-dive-cf04e8115f21" TargetMode="External"/><Relationship Id="rId3" Type="http://schemas.openxmlformats.org/officeDocument/2006/relationships/hyperlink" Target="https://www.statisticshowto.com/residual/" TargetMode="External"/><Relationship Id="rId7" Type="http://schemas.openxmlformats.org/officeDocument/2006/relationships/hyperlink" Target="https://www.javatpoint.com/k-nearest-neighbor-algorithm-for-machine-learning" TargetMode="External"/><Relationship Id="rId2" Type="http://schemas.openxmlformats.org/officeDocument/2006/relationships/slide" Target="../slides/slide301.xml"/><Relationship Id="rId1" Type="http://schemas.openxmlformats.org/officeDocument/2006/relationships/notesMaster" Target="../notesMasters/notesMaster1.xml"/><Relationship Id="rId6" Type="http://schemas.openxmlformats.org/officeDocument/2006/relationships/hyperlink" Target="https://machinelearningmastery.com/distance-measures-for-machine-learning/#:~:text=Perhaps%20four%20of%20the%20most,Manhattan%20Distance" TargetMode="External"/><Relationship Id="rId5" Type="http://schemas.openxmlformats.org/officeDocument/2006/relationships/hyperlink" Target="https://monkeylearn.com/blog/classification-algorithms/" TargetMode="External"/><Relationship Id="rId4" Type="http://schemas.openxmlformats.org/officeDocument/2006/relationships/hyperlink" Target="https://machinelearningmastery.com/polynomial-features-transforms-for-machine-learning/#:~:text=Polynomial%20features%20are%20those%20features,X%2C%20e.g.%20X%5E2" TargetMode="External"/><Relationship Id="rId9" Type="http://schemas.openxmlformats.org/officeDocument/2006/relationships/hyperlink" Target="https://www.javatpoint.com/gradient-descent-in-machine-learning" TargetMode="Externa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8" Type="http://schemas.openxmlformats.org/officeDocument/2006/relationships/hyperlink" Target="https://towardsdatascience.com/gradient-descent-algorithm-a-deep-dive-cf04e8115f21" TargetMode="External"/><Relationship Id="rId3" Type="http://schemas.openxmlformats.org/officeDocument/2006/relationships/hyperlink" Target="https://www.statisticshowto.com/residual/" TargetMode="External"/><Relationship Id="rId7" Type="http://schemas.openxmlformats.org/officeDocument/2006/relationships/hyperlink" Target="https://www.javatpoint.com/k-nearest-neighbor-algorithm-for-machine-learning" TargetMode="External"/><Relationship Id="rId2" Type="http://schemas.openxmlformats.org/officeDocument/2006/relationships/slide" Target="../slides/slide302.xml"/><Relationship Id="rId1" Type="http://schemas.openxmlformats.org/officeDocument/2006/relationships/notesMaster" Target="../notesMasters/notesMaster1.xml"/><Relationship Id="rId6" Type="http://schemas.openxmlformats.org/officeDocument/2006/relationships/hyperlink" Target="https://machinelearningmastery.com/distance-measures-for-machine-learning/#:~:text=Perhaps%20four%20of%20the%20most,Manhattan%20Distance" TargetMode="External"/><Relationship Id="rId5" Type="http://schemas.openxmlformats.org/officeDocument/2006/relationships/hyperlink" Target="https://monkeylearn.com/blog/classification-algorithms/" TargetMode="External"/><Relationship Id="rId4" Type="http://schemas.openxmlformats.org/officeDocument/2006/relationships/hyperlink" Target="https://machinelearningmastery.com/polynomial-features-transforms-for-machine-learning/#:~:text=Polynomial%20features%20are%20those%20features,X%2C%20e.g.%20X%5E2" TargetMode="External"/><Relationship Id="rId9" Type="http://schemas.openxmlformats.org/officeDocument/2006/relationships/hyperlink" Target="https://www.javatpoint.com/gradient-descent-in-machine-learning" TargetMode="External"/></Relationships>
</file>

<file path=ppt/notesSlides/_rels/notesSlide281.xml.rels><?xml version="1.0" encoding="UTF-8" standalone="yes"?>
<Relationships xmlns="http://schemas.openxmlformats.org/package/2006/relationships"><Relationship Id="rId8" Type="http://schemas.openxmlformats.org/officeDocument/2006/relationships/hyperlink" Target="https://towardsdatascience.com/gradient-descent-algorithm-a-deep-dive-cf04e8115f21" TargetMode="External"/><Relationship Id="rId3" Type="http://schemas.openxmlformats.org/officeDocument/2006/relationships/hyperlink" Target="https://www.statisticshowto.com/residual/" TargetMode="External"/><Relationship Id="rId7" Type="http://schemas.openxmlformats.org/officeDocument/2006/relationships/hyperlink" Target="https://www.javatpoint.com/k-nearest-neighbor-algorithm-for-machine-learning" TargetMode="External"/><Relationship Id="rId2" Type="http://schemas.openxmlformats.org/officeDocument/2006/relationships/slide" Target="../slides/slide303.xml"/><Relationship Id="rId1" Type="http://schemas.openxmlformats.org/officeDocument/2006/relationships/notesMaster" Target="../notesMasters/notesMaster1.xml"/><Relationship Id="rId6" Type="http://schemas.openxmlformats.org/officeDocument/2006/relationships/hyperlink" Target="https://machinelearningmastery.com/distance-measures-for-machine-learning/#:~:text=Perhaps%20four%20of%20the%20most,Manhattan%20Distance" TargetMode="External"/><Relationship Id="rId5" Type="http://schemas.openxmlformats.org/officeDocument/2006/relationships/hyperlink" Target="https://monkeylearn.com/blog/classification-algorithms/" TargetMode="External"/><Relationship Id="rId4" Type="http://schemas.openxmlformats.org/officeDocument/2006/relationships/hyperlink" Target="https://machinelearningmastery.com/polynomial-features-transforms-for-machine-learning/#:~:text=Polynomial%20features%20are%20those%20features,X%2C%20e.g.%20X%5E2" TargetMode="External"/><Relationship Id="rId9" Type="http://schemas.openxmlformats.org/officeDocument/2006/relationships/hyperlink" Target="https://www.javatpoint.com/gradient-descent-in-machine-learning" TargetMode="External"/></Relationships>
</file>

<file path=ppt/notesSlides/_rels/notesSlide282.xml.rels><?xml version="1.0" encoding="UTF-8" standalone="yes"?>
<Relationships xmlns="http://schemas.openxmlformats.org/package/2006/relationships"><Relationship Id="rId8" Type="http://schemas.openxmlformats.org/officeDocument/2006/relationships/hyperlink" Target="https://towardsdatascience.com/gradient-descent-algorithm-a-deep-dive-cf04e8115f21" TargetMode="External"/><Relationship Id="rId3" Type="http://schemas.openxmlformats.org/officeDocument/2006/relationships/hyperlink" Target="https://www.statisticshowto.com/residual/" TargetMode="External"/><Relationship Id="rId7" Type="http://schemas.openxmlformats.org/officeDocument/2006/relationships/hyperlink" Target="https://www.javatpoint.com/k-nearest-neighbor-algorithm-for-machine-learning" TargetMode="External"/><Relationship Id="rId2" Type="http://schemas.openxmlformats.org/officeDocument/2006/relationships/slide" Target="../slides/slide304.xml"/><Relationship Id="rId1" Type="http://schemas.openxmlformats.org/officeDocument/2006/relationships/notesMaster" Target="../notesMasters/notesMaster1.xml"/><Relationship Id="rId6" Type="http://schemas.openxmlformats.org/officeDocument/2006/relationships/hyperlink" Target="https://machinelearningmastery.com/distance-measures-for-machine-learning/#:~:text=Perhaps%20four%20of%20the%20most,Manhattan%20Distance" TargetMode="External"/><Relationship Id="rId5" Type="http://schemas.openxmlformats.org/officeDocument/2006/relationships/hyperlink" Target="https://monkeylearn.com/blog/classification-algorithms/" TargetMode="External"/><Relationship Id="rId4" Type="http://schemas.openxmlformats.org/officeDocument/2006/relationships/hyperlink" Target="https://machinelearningmastery.com/polynomial-features-transforms-for-machine-learning/#:~:text=Polynomial%20features%20are%20those%20features,X%2C%20e.g.%20X%5E2" TargetMode="External"/><Relationship Id="rId9" Type="http://schemas.openxmlformats.org/officeDocument/2006/relationships/hyperlink" Target="https://www.javatpoint.com/gradient-descent-in-machine-learning" TargetMode="Externa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3" Type="http://schemas.openxmlformats.org/officeDocument/2006/relationships/hyperlink" Target="http://scikit-learn.org/stable/" TargetMode="External"/><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Title - The learning outcome</a:t>
            </a:r>
            <a:endParaRPr/>
          </a:p>
          <a:p>
            <a:pPr marL="0" lvl="0" indent="0" algn="l" rtl="0">
              <a:spcBef>
                <a:spcPts val="0"/>
              </a:spcBef>
              <a:spcAft>
                <a:spcPts val="0"/>
              </a:spcAft>
              <a:buNone/>
            </a:pPr>
            <a:r>
              <a:rPr lang="en"/>
              <a:t>Subtitle - Duration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70277600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62942745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57869226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53191889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76635602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70214329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15953055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75240631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31147095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57999375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159547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96099396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9192721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67572690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90543351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425431142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06942340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74739577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28553126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76629601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16409485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365003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77460595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73576562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25781251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84068223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7358558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78583869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92068455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00687975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40406458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Title - The learning outcome</a:t>
            </a:r>
            <a:endParaRPr/>
          </a:p>
          <a:p>
            <a:pPr marL="0" lvl="0" indent="0" algn="l" rtl="0">
              <a:spcBef>
                <a:spcPts val="0"/>
              </a:spcBef>
              <a:spcAft>
                <a:spcPts val="0"/>
              </a:spcAft>
              <a:buNone/>
            </a:pPr>
            <a:r>
              <a:rPr lang="en"/>
              <a:t>Subtitle - Duration</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72821f090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72821f090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Mention the parent topics one by one. This particular learning outcome has 4 parent topics.</a:t>
            </a: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38074398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24837048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49339937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40142635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23228209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02615799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42771018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22007734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8023678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7138081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746138018"/>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81324698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07909730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06515714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71658865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26742024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59557396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78059753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46898950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58447552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770841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7577799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49347495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96306563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90231249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76020298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95768943"/>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45024956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31657410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69376148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8766090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4730714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85201131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119699906"/>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9367351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67147147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48579729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80892738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89710306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65883819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86412682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43028979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3223597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51868111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9850479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969976244"/>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417522261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18950325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67379377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13400206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26423415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Title - The learning outcome</a:t>
            </a:r>
            <a:endParaRPr dirty="0"/>
          </a:p>
          <a:p>
            <a:pPr marL="0" lvl="0" indent="0" algn="l" rtl="0">
              <a:spcBef>
                <a:spcPts val="0"/>
              </a:spcBef>
              <a:spcAft>
                <a:spcPts val="0"/>
              </a:spcAft>
              <a:buNone/>
            </a:pPr>
            <a:r>
              <a:rPr lang="en" dirty="0"/>
              <a:t>Subtitle - Duration</a:t>
            </a:r>
            <a:endParaRPr dirty="0"/>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72821f090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72821f090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Mention the parent topics one by one. This particular learning outcome has 4 parent topics.</a:t>
            </a:r>
            <a:endParaRPr/>
          </a:p>
          <a:p>
            <a:pPr marL="0" lvl="0" indent="0" algn="l" rtl="0">
              <a:spcBef>
                <a:spcPts val="0"/>
              </a:spcBef>
              <a:spcAft>
                <a:spcPts val="0"/>
              </a:spcAft>
              <a:buNone/>
            </a:pP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dirty="0"/>
          </a:p>
          <a:p>
            <a:pPr marL="0" lvl="0" indent="0" algn="l" rtl="0">
              <a:spcBef>
                <a:spcPts val="0"/>
              </a:spcBef>
              <a:spcAft>
                <a:spcPts val="0"/>
              </a:spcAft>
              <a:buNone/>
            </a:pPr>
            <a:r>
              <a:rPr lang="en-IN" dirty="0"/>
              <a:t>Data mining is the process of sorting through large data sets to identify patterns and relationships that can help solve business problems through data analysis. Data mining techniques and tools enable enterprises to predict future trends and make more-informed business decisions.</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IN" dirty="0">
                <a:hlinkClick r:id="rId3"/>
              </a:rPr>
              <a:t>https://www.shutterstock.com/search/data+mining</a:t>
            </a:r>
            <a:endParaRPr lang="en-IN" dirty="0"/>
          </a:p>
          <a:p>
            <a:pPr marL="0" lvl="0" indent="0" algn="l" rtl="0">
              <a:spcBef>
                <a:spcPts val="0"/>
              </a:spcBef>
              <a:spcAft>
                <a:spcPts val="0"/>
              </a:spcAft>
              <a:buNone/>
            </a:pPr>
            <a:endParaRPr lang="en-I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538339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This slide talks about the case if we have to divide a subtopic further.</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Subtopics of subtopics</a:t>
            </a:r>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ea typeface="Times New Roman" panose="02020603050405020304" pitchFamily="18" charset="0"/>
                <a:cs typeface="Arial"/>
                <a:sym typeface="Arial"/>
              </a:rPr>
              <a:t>Data mining is a crucial component of successful analytics initiatives in organizations. The information it generates can be used in business intelligence (BI) and advanced analytics applications that involve analysis of historical data, as well as real-time analytics applications that examine streaming data as it's created or collected.</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indent="0">
              <a:spcAft>
                <a:spcPts val="1600"/>
              </a:spcAft>
              <a:buNone/>
            </a:pPr>
            <a:r>
              <a:rPr lang="en-IN" dirty="0">
                <a:hlinkClick r:id="rId3"/>
              </a:rPr>
              <a:t>https://slideplayer.com/slide/3900027/13/images/14/Why+is+data+mining+important.jpg</a:t>
            </a:r>
            <a:endParaRPr lang="en-IN" dirty="0"/>
          </a:p>
          <a:p>
            <a:pPr marL="0" indent="0">
              <a:spcAft>
                <a:spcPts val="1600"/>
              </a:spcAft>
              <a:buNone/>
            </a:pPr>
            <a:endParaRPr lang="en" u="sng" dirty="0">
              <a:solidFill>
                <a:schemeClr val="hlink"/>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989662599"/>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Subtopics of subtopics</a:t>
            </a:r>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ea typeface="Times New Roman" panose="02020603050405020304" pitchFamily="18" charset="0"/>
                <a:cs typeface="Arial"/>
                <a:sym typeface="Arial"/>
              </a:rPr>
              <a:t>Understand Business </a:t>
            </a: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ea typeface="Times New Roman" panose="02020603050405020304" pitchFamily="18" charset="0"/>
                <a:cs typeface="Arial"/>
                <a:sym typeface="Arial"/>
              </a:rPr>
              <a:t>What is the company’s current situation, the project’s objectives, and what defines success?</a:t>
            </a:r>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ea typeface="Times New Roman" panose="02020603050405020304" pitchFamily="18" charset="0"/>
                <a:cs typeface="Arial"/>
                <a:sym typeface="Arial"/>
              </a:rPr>
              <a:t>Understand the Data</a:t>
            </a: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ea typeface="Times New Roman" panose="02020603050405020304" pitchFamily="18" charset="0"/>
                <a:cs typeface="Arial"/>
                <a:sym typeface="Arial"/>
              </a:rPr>
              <a:t>Figure out what kind of data is needed to solve the issue, and then collect it from the proper sources.</a:t>
            </a:r>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ea typeface="Times New Roman" panose="02020603050405020304" pitchFamily="18" charset="0"/>
                <a:cs typeface="Arial"/>
                <a:sym typeface="Arial"/>
              </a:rPr>
              <a:t>Prepare the Data</a:t>
            </a: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ea typeface="Times New Roman" panose="02020603050405020304" pitchFamily="18" charset="0"/>
                <a:cs typeface="Arial"/>
                <a:sym typeface="Arial"/>
              </a:rPr>
              <a:t>Resolve data quality problems like duplicate, missing, or corrupted data, then prepare the data in a format suitable to resolve the business problem.</a:t>
            </a:r>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ea typeface="Times New Roman" panose="02020603050405020304" pitchFamily="18" charset="0"/>
                <a:cs typeface="Arial"/>
                <a:sym typeface="Arial"/>
              </a:rPr>
              <a:t>Model the Data</a:t>
            </a: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ea typeface="Times New Roman" panose="02020603050405020304" pitchFamily="18" charset="0"/>
                <a:cs typeface="Arial"/>
                <a:sym typeface="Arial"/>
              </a:rPr>
              <a:t>Employ algorithms to ascertain data patterns. Data scientists create, test, and evaluate the model.</a:t>
            </a:r>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ea typeface="Times New Roman" panose="02020603050405020304" pitchFamily="18" charset="0"/>
                <a:cs typeface="Arial"/>
                <a:sym typeface="Arial"/>
              </a:rPr>
              <a:t>Evaluate the Data</a:t>
            </a: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ea typeface="Times New Roman" panose="02020603050405020304" pitchFamily="18" charset="0"/>
                <a:cs typeface="Arial"/>
                <a:sym typeface="Arial"/>
              </a:rPr>
              <a:t>Decide whether and how effective the results delivered by a particular model will help meet the business goal or remedy the problem. Sometimes there’s an iterative phase for finding the best algorithm, especially if the data scientists don’t get it quite right the first time. There may be some data mining algorithms shopping around.</a:t>
            </a:r>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ea typeface="Times New Roman" panose="02020603050405020304" pitchFamily="18" charset="0"/>
                <a:cs typeface="Arial"/>
                <a:sym typeface="Arial"/>
              </a:rPr>
              <a:t>Deploy the Solution</a:t>
            </a: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ea typeface="Times New Roman" panose="02020603050405020304" pitchFamily="18" charset="0"/>
                <a:cs typeface="Arial"/>
                <a:sym typeface="Arial"/>
              </a:rPr>
              <a:t>Give the results of the project to the people in charge of making decisions.</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IN" dirty="0">
                <a:hlinkClick r:id="rId3"/>
              </a:rPr>
              <a:t>https://www.researchgate.net/figure/The-steps-for-data-mining-process_fig3_344166043</a:t>
            </a:r>
            <a:endParaRPr dirty="0"/>
          </a:p>
        </p:txBody>
      </p:sp>
    </p:spTree>
    <p:extLst>
      <p:ext uri="{BB962C8B-B14F-4D97-AF65-F5344CB8AC3E}">
        <p14:creationId xmlns:p14="http://schemas.microsoft.com/office/powerpoint/2010/main" val="1372614364"/>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Subtopics of subtopics</a:t>
            </a:r>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171450" marR="0" lvl="0" indent="-171450" algn="l" rtl="0">
              <a:lnSpc>
                <a:spcPct val="100000"/>
              </a:lnSpc>
              <a:spcBef>
                <a:spcPts val="0"/>
              </a:spcBef>
              <a:spcAft>
                <a:spcPts val="0"/>
              </a:spcAft>
              <a:buClr>
                <a:srgbClr val="000000"/>
              </a:buClr>
              <a:buSzPts val="1100"/>
            </a:pPr>
            <a:r>
              <a:rPr lang="en-IN" sz="1100" b="0" i="0" u="none" strike="noStrike" cap="none" dirty="0">
                <a:solidFill>
                  <a:srgbClr val="000000"/>
                </a:solidFill>
                <a:latin typeface="Arial"/>
                <a:ea typeface="Times New Roman" panose="02020603050405020304" pitchFamily="18" charset="0"/>
                <a:cs typeface="Arial"/>
                <a:sym typeface="Arial"/>
              </a:rPr>
              <a:t>The Data Mining technique enables organizations to obtain knowledge-based data.</a:t>
            </a:r>
          </a:p>
          <a:p>
            <a:pPr marL="171450" marR="0" lvl="0" indent="-171450" algn="l" rtl="0">
              <a:lnSpc>
                <a:spcPct val="100000"/>
              </a:lnSpc>
              <a:spcBef>
                <a:spcPts val="0"/>
              </a:spcBef>
              <a:spcAft>
                <a:spcPts val="0"/>
              </a:spcAft>
              <a:buClr>
                <a:srgbClr val="000000"/>
              </a:buClr>
              <a:buSzPts val="1100"/>
            </a:pPr>
            <a:r>
              <a:rPr lang="en-IN" sz="1100" b="0" i="0" u="none" strike="noStrike" cap="none" dirty="0">
                <a:solidFill>
                  <a:srgbClr val="000000"/>
                </a:solidFill>
                <a:latin typeface="Arial"/>
                <a:ea typeface="Times New Roman" panose="02020603050405020304" pitchFamily="18" charset="0"/>
                <a:cs typeface="Arial"/>
                <a:sym typeface="Arial"/>
              </a:rPr>
              <a:t>Data mining enables organizations to make lucrative modifications in operation and production.</a:t>
            </a:r>
          </a:p>
          <a:p>
            <a:pPr marL="171450" marR="0" lvl="0" indent="-171450" algn="l" rtl="0">
              <a:lnSpc>
                <a:spcPct val="100000"/>
              </a:lnSpc>
              <a:spcBef>
                <a:spcPts val="0"/>
              </a:spcBef>
              <a:spcAft>
                <a:spcPts val="0"/>
              </a:spcAft>
              <a:buClr>
                <a:srgbClr val="000000"/>
              </a:buClr>
              <a:buSzPts val="1100"/>
            </a:pPr>
            <a:r>
              <a:rPr lang="en-IN" sz="1100" b="0" i="0" u="none" strike="noStrike" cap="none" dirty="0">
                <a:solidFill>
                  <a:srgbClr val="000000"/>
                </a:solidFill>
                <a:latin typeface="Arial"/>
                <a:ea typeface="Times New Roman" panose="02020603050405020304" pitchFamily="18" charset="0"/>
                <a:cs typeface="Arial"/>
                <a:sym typeface="Arial"/>
              </a:rPr>
              <a:t>Compared with other statistical data applications, data mining is a cost-efficient.</a:t>
            </a:r>
          </a:p>
          <a:p>
            <a:pPr marL="171450" marR="0" lvl="0" indent="-171450" algn="l" rtl="0">
              <a:lnSpc>
                <a:spcPct val="100000"/>
              </a:lnSpc>
              <a:spcBef>
                <a:spcPts val="0"/>
              </a:spcBef>
              <a:spcAft>
                <a:spcPts val="0"/>
              </a:spcAft>
              <a:buClr>
                <a:srgbClr val="000000"/>
              </a:buClr>
              <a:buSzPts val="1100"/>
            </a:pPr>
            <a:r>
              <a:rPr lang="en-IN" sz="1100" b="0" i="0" u="none" strike="noStrike" cap="none" dirty="0">
                <a:solidFill>
                  <a:srgbClr val="000000"/>
                </a:solidFill>
                <a:latin typeface="Arial"/>
                <a:ea typeface="Times New Roman" panose="02020603050405020304" pitchFamily="18" charset="0"/>
                <a:cs typeface="Arial"/>
                <a:sym typeface="Arial"/>
              </a:rPr>
              <a:t>Data Mining helps the decision-making process of an organization.</a:t>
            </a:r>
          </a:p>
          <a:p>
            <a:pPr marL="171450" marR="0" lvl="0" indent="-171450" algn="l" rtl="0">
              <a:lnSpc>
                <a:spcPct val="100000"/>
              </a:lnSpc>
              <a:spcBef>
                <a:spcPts val="0"/>
              </a:spcBef>
              <a:spcAft>
                <a:spcPts val="0"/>
              </a:spcAft>
              <a:buClr>
                <a:srgbClr val="000000"/>
              </a:buClr>
              <a:buSzPts val="1100"/>
            </a:pPr>
            <a:r>
              <a:rPr lang="en-IN" sz="1100" b="0" i="0" u="none" strike="noStrike" cap="none" dirty="0">
                <a:solidFill>
                  <a:srgbClr val="000000"/>
                </a:solidFill>
                <a:latin typeface="Arial"/>
                <a:ea typeface="Times New Roman" panose="02020603050405020304" pitchFamily="18" charset="0"/>
                <a:cs typeface="Arial"/>
                <a:sym typeface="Arial"/>
              </a:rPr>
              <a:t>It Facilitates the automated discovery of hidden patterns as well as the prediction of trends and behaviors.</a:t>
            </a:r>
          </a:p>
          <a:p>
            <a:pPr marL="171450" marR="0" lvl="0" indent="-171450" algn="l" rtl="0">
              <a:lnSpc>
                <a:spcPct val="100000"/>
              </a:lnSpc>
              <a:spcBef>
                <a:spcPts val="0"/>
              </a:spcBef>
              <a:spcAft>
                <a:spcPts val="0"/>
              </a:spcAft>
              <a:buClr>
                <a:srgbClr val="000000"/>
              </a:buClr>
              <a:buSzPts val="1100"/>
            </a:pPr>
            <a:r>
              <a:rPr lang="en-IN" sz="1100" b="0" i="0" u="none" strike="noStrike" cap="none" dirty="0">
                <a:solidFill>
                  <a:srgbClr val="000000"/>
                </a:solidFill>
                <a:latin typeface="Arial"/>
                <a:ea typeface="Times New Roman" panose="02020603050405020304" pitchFamily="18" charset="0"/>
                <a:cs typeface="Arial"/>
                <a:sym typeface="Arial"/>
              </a:rPr>
              <a:t>It can be induced in the new system as well as the existing platforms.</a:t>
            </a:r>
          </a:p>
          <a:p>
            <a:pPr marL="171450" marR="0" lvl="0" indent="-171450" algn="l" rtl="0">
              <a:lnSpc>
                <a:spcPct val="100000"/>
              </a:lnSpc>
              <a:spcBef>
                <a:spcPts val="0"/>
              </a:spcBef>
              <a:spcAft>
                <a:spcPts val="0"/>
              </a:spcAft>
              <a:buClr>
                <a:srgbClr val="000000"/>
              </a:buClr>
              <a:buSzPts val="1100"/>
            </a:pPr>
            <a:r>
              <a:rPr lang="en-IN" sz="1100" b="0" i="0" u="none" strike="noStrike" cap="none" dirty="0">
                <a:solidFill>
                  <a:srgbClr val="000000"/>
                </a:solidFill>
                <a:latin typeface="Arial"/>
                <a:ea typeface="Times New Roman" panose="02020603050405020304" pitchFamily="18" charset="0"/>
                <a:cs typeface="Arial"/>
                <a:sym typeface="Arial"/>
              </a:rPr>
              <a:t>It is a quick process that makes it easy for new users to analyze enormous amounts of data in a short time.</a:t>
            </a: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cs typeface="Arial"/>
              <a:sym typeface="Arial"/>
            </a:endParaRPr>
          </a:p>
          <a:p>
            <a:pPr marL="0" lvl="0" indent="0" algn="l" rtl="0">
              <a:spcBef>
                <a:spcPts val="0"/>
              </a:spcBef>
              <a:spcAft>
                <a:spcPts val="0"/>
              </a:spcAft>
              <a:buNone/>
            </a:pPr>
            <a:r>
              <a:rPr lang="en" dirty="0"/>
              <a:t>Reference: </a:t>
            </a:r>
            <a:endParaRPr dirty="0"/>
          </a:p>
          <a:p>
            <a:pPr marL="0" lvl="0" indent="0" algn="l" rtl="0">
              <a:spcBef>
                <a:spcPts val="0"/>
              </a:spcBef>
              <a:spcAft>
                <a:spcPts val="1600"/>
              </a:spcAft>
              <a:buNone/>
            </a:pPr>
            <a:r>
              <a:rPr lang="en-IN" dirty="0">
                <a:hlinkClick r:id="rId3"/>
              </a:rPr>
              <a:t>https://www.includehelp.com/basics/data-mining-introduction-benefits-disadvantages-and-applications.aspx</a:t>
            </a:r>
            <a:endParaRPr lang="en-IN"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75193251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Subtopics of subtopics</a:t>
            </a:r>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cs typeface="Arial"/>
                <a:sym typeface="Arial"/>
              </a:rPr>
              <a:t>Artificial Intelligence</a:t>
            </a: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cs typeface="Arial"/>
                <a:sym typeface="Arial"/>
              </a:rPr>
              <a:t>AI systems perform analytical functions that mimic human intelligence, such as learning, planning, problem-solving, and reasoning.</a:t>
            </a:r>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cs typeface="Arial"/>
                <a:sym typeface="Arial"/>
              </a:rPr>
              <a:t>Association Rule Learning</a:t>
            </a: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cs typeface="Arial"/>
                <a:sym typeface="Arial"/>
              </a:rPr>
              <a:t>This toolset, also called market basket analysis, searches for relationships among dataset variables. For example, association rule learning can determine which products are frequently purchased together (e.g., a smartphone and a protective case).</a:t>
            </a:r>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cs typeface="Arial"/>
                <a:sym typeface="Arial"/>
              </a:rPr>
              <a:t>Clustering</a:t>
            </a: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cs typeface="Arial"/>
                <a:sym typeface="Arial"/>
              </a:rPr>
              <a:t>This process partitions datasets into a set of meaningful sub-classes, known as clusters. The process helps users understand the natural structure or grouping within the data.</a:t>
            </a:r>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cs typeface="Arial"/>
                <a:sym typeface="Arial"/>
              </a:rPr>
              <a:t>Classification</a:t>
            </a: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cs typeface="Arial"/>
                <a:sym typeface="Arial"/>
              </a:rPr>
              <a:t>This technique assigns particular items in a dataset to different target categories or classes. The goal is to develop accurate predictions within the target class for each case in the data.</a:t>
            </a:r>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cs typeface="Arial"/>
                <a:sym typeface="Arial"/>
              </a:rPr>
              <a:t>Data Analytics</a:t>
            </a: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cs typeface="Arial"/>
                <a:sym typeface="Arial"/>
              </a:rPr>
              <a:t>The data analytics process enables professionals to evaluate digital information and turn it into useful business intelligence.</a:t>
            </a:r>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cs typeface="Arial"/>
                <a:sym typeface="Arial"/>
              </a:rPr>
              <a:t>Data Cleansing and Preparation</a:t>
            </a: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cs typeface="Arial"/>
                <a:sym typeface="Arial"/>
              </a:rPr>
              <a:t>This technique transforms the data into a form optimal for further analysis and processing. Preparation includes activities such as identifying and removing errors and missing or duplicate data.</a:t>
            </a:r>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cs typeface="Arial"/>
                <a:sym typeface="Arial"/>
              </a:rPr>
              <a:t>Data Warehousing</a:t>
            </a: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cs typeface="Arial"/>
                <a:sym typeface="Arial"/>
              </a:rPr>
              <a:t>Data warehousing consists of an extensive collection of business data that businesses use to help them make decisions. Warehousing is a fundamental and necessary component of most large-scale data mining efforts.</a:t>
            </a:r>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cs typeface="Arial"/>
                <a:sym typeface="Arial"/>
              </a:rPr>
              <a:t>Machine Learning</a:t>
            </a: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cs typeface="Arial"/>
                <a:sym typeface="Arial"/>
              </a:rPr>
              <a:t>Related to the AI technique mentioned earlier, machine learning is a computer programming technique that employs statistical probabilities to provide computers with the ability to learn without human intervention or being manually programmed.</a:t>
            </a:r>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cs typeface="Arial"/>
                <a:sym typeface="Arial"/>
              </a:rPr>
              <a:t>Regression</a:t>
            </a: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cs typeface="Arial"/>
                <a:sym typeface="Arial"/>
              </a:rPr>
              <a:t>The regression technique predicts a range of numeric values in categories such as sales, stock prices, or even temperature. The ranges are based on the information found in a particular data set.</a:t>
            </a:r>
            <a:endParaRPr sz="1100" b="0" i="0" u="none" strike="noStrike" cap="none" dirty="0">
              <a:solidFill>
                <a:srgbClr val="000000"/>
              </a:solidFill>
              <a:latin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ea typeface="Times New Roman" panose="02020603050405020304" pitchFamily="18" charset="0"/>
                <a:cs typeface="Arial"/>
                <a:sym typeface="Arial"/>
              </a:rPr>
              <a:t>Two specific tools need mentioning.</a:t>
            </a:r>
          </a:p>
          <a:p>
            <a:pPr marL="0" marR="0" lvl="0" indent="0" algn="l" rtl="0">
              <a:lnSpc>
                <a:spcPct val="100000"/>
              </a:lnSpc>
              <a:spcBef>
                <a:spcPts val="0"/>
              </a:spcBef>
              <a:spcAft>
                <a:spcPts val="0"/>
              </a:spcAft>
              <a:buClr>
                <a:srgbClr val="000000"/>
              </a:buClr>
              <a:buSzPts val="1100"/>
              <a:buFont typeface="Arial"/>
              <a:buNone/>
            </a:pPr>
            <a:endParaRPr lang="en-IN" sz="1100" b="0" i="0" u="none" strike="noStrike" cap="none" dirty="0">
              <a:solidFill>
                <a:srgbClr val="000000"/>
              </a:solidFill>
              <a:latin typeface="Arial"/>
              <a:ea typeface="Times New Roman" panose="02020603050405020304" pitchFamily="18" charset="0"/>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ea typeface="Times New Roman" panose="02020603050405020304" pitchFamily="18" charset="0"/>
                <a:cs typeface="Arial"/>
                <a:sym typeface="Arial"/>
              </a:rPr>
              <a:t>R. </a:t>
            </a:r>
            <a:r>
              <a:rPr lang="en-IN" sz="1100" b="0" i="0" u="none" strike="noStrike" cap="none" dirty="0">
                <a:solidFill>
                  <a:srgbClr val="000000"/>
                </a:solidFill>
                <a:latin typeface="Arial"/>
                <a:ea typeface="Times New Roman" panose="02020603050405020304" pitchFamily="18" charset="0"/>
                <a:cs typeface="Arial"/>
                <a:sym typeface="Arial"/>
              </a:rPr>
              <a:t>This language is an open-source tool used for graphics and statistical computing. It provides analysts with a wide selection of statistical tests, classification and graphical techniques, and time-series analysis.</a:t>
            </a:r>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ea typeface="Times New Roman" panose="02020603050405020304" pitchFamily="18" charset="0"/>
                <a:cs typeface="Arial"/>
                <a:sym typeface="Arial"/>
              </a:rPr>
              <a:t>Oracle Data Mining (ODM). </a:t>
            </a:r>
            <a:r>
              <a:rPr lang="en-IN" sz="1100" b="0" i="0" u="none" strike="noStrike" cap="none" dirty="0">
                <a:solidFill>
                  <a:srgbClr val="000000"/>
                </a:solidFill>
                <a:latin typeface="Arial"/>
                <a:ea typeface="Times New Roman" panose="02020603050405020304" pitchFamily="18" charset="0"/>
                <a:cs typeface="Arial"/>
                <a:sym typeface="Arial"/>
              </a:rPr>
              <a:t>This tool is a module of the Oracle Advanced Analytics Database. It helps data analysts make predictions and generate detailed insights. Analysts use ODM to predict customer </a:t>
            </a:r>
            <a:r>
              <a:rPr lang="en-IN" sz="1100" b="0" i="0" u="none" strike="noStrike" cap="none" dirty="0" err="1">
                <a:solidFill>
                  <a:srgbClr val="000000"/>
                </a:solidFill>
                <a:latin typeface="Arial"/>
                <a:ea typeface="Times New Roman" panose="02020603050405020304" pitchFamily="18" charset="0"/>
                <a:cs typeface="Arial"/>
                <a:sym typeface="Arial"/>
              </a:rPr>
              <a:t>behavior</a:t>
            </a:r>
            <a:r>
              <a:rPr lang="en-IN" sz="1100" b="0" i="0" u="none" strike="noStrike" cap="none" dirty="0">
                <a:solidFill>
                  <a:srgbClr val="000000"/>
                </a:solidFill>
                <a:latin typeface="Arial"/>
                <a:ea typeface="Times New Roman" panose="02020603050405020304" pitchFamily="18" charset="0"/>
                <a:cs typeface="Arial"/>
                <a:sym typeface="Arial"/>
              </a:rPr>
              <a:t>, develop customer profiles, and identify cross-selling opportunities.</a:t>
            </a:r>
          </a:p>
          <a:p>
            <a:pPr marL="158750" indent="0" algn="just">
              <a:lnSpc>
                <a:spcPct val="115000"/>
              </a:lnSpc>
              <a:spcBef>
                <a:spcPts val="1000"/>
              </a:spcBef>
              <a:spcAft>
                <a:spcPts val="100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IN" dirty="0">
                <a:hlinkClick r:id="rId3"/>
              </a:rPr>
              <a:t>https://medium.com/@springboard_ind/top-10-data-mining-tools-b06171d476d0</a:t>
            </a:r>
            <a:endParaRPr lang="en-IN" dirty="0"/>
          </a:p>
        </p:txBody>
      </p:sp>
    </p:spTree>
    <p:extLst>
      <p:ext uri="{BB962C8B-B14F-4D97-AF65-F5344CB8AC3E}">
        <p14:creationId xmlns:p14="http://schemas.microsoft.com/office/powerpoint/2010/main" val="2382315642"/>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Subtopics of subtopics</a:t>
            </a:r>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dirty="0"/>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ea typeface="Times New Roman" panose="02020603050405020304" pitchFamily="18" charset="0"/>
                <a:cs typeface="Arial"/>
                <a:sym typeface="Arial"/>
              </a:rPr>
              <a:t>Retail</a:t>
            </a: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ea typeface="Times New Roman" panose="02020603050405020304" pitchFamily="18" charset="0"/>
                <a:cs typeface="Arial"/>
                <a:sym typeface="Arial"/>
              </a:rPr>
              <a:t>Online retailers mine customer data and internet clickstream records to help them target marketing campaigns, ads and promotional offers to individual shoppers. Data mining and predictive </a:t>
            </a:r>
            <a:r>
              <a:rPr lang="en-IN" sz="1100" b="0" i="0" u="none" strike="noStrike" cap="none" dirty="0" err="1">
                <a:solidFill>
                  <a:srgbClr val="000000"/>
                </a:solidFill>
                <a:latin typeface="Arial"/>
                <a:ea typeface="Times New Roman" panose="02020603050405020304" pitchFamily="18" charset="0"/>
                <a:cs typeface="Arial"/>
                <a:sym typeface="Arial"/>
              </a:rPr>
              <a:t>modeling</a:t>
            </a:r>
            <a:r>
              <a:rPr lang="en-IN" sz="1100" b="0" i="0" u="none" strike="noStrike" cap="none" dirty="0">
                <a:solidFill>
                  <a:srgbClr val="000000"/>
                </a:solidFill>
                <a:latin typeface="Arial"/>
                <a:ea typeface="Times New Roman" panose="02020603050405020304" pitchFamily="18" charset="0"/>
                <a:cs typeface="Arial"/>
                <a:sym typeface="Arial"/>
              </a:rPr>
              <a:t> also power the recommendation engines that suggest possible purchases to website visitors, as well as inventory and supply chain management activities.</a:t>
            </a:r>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ea typeface="Times New Roman" panose="02020603050405020304" pitchFamily="18" charset="0"/>
                <a:cs typeface="Arial"/>
                <a:sym typeface="Arial"/>
              </a:rPr>
              <a:t>Financial services</a:t>
            </a: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ea typeface="Times New Roman" panose="02020603050405020304" pitchFamily="18" charset="0"/>
                <a:cs typeface="Arial"/>
                <a:sym typeface="Arial"/>
              </a:rPr>
              <a:t>Banks and credit card companies use data mining tools to build financial risk models, detect fraudulent transactions and vet loan and credit applications. Data mining also plays a key role in marketing and in identifying potential upselling opportunities with existing customers.</a:t>
            </a:r>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ea typeface="Times New Roman" panose="02020603050405020304" pitchFamily="18" charset="0"/>
                <a:cs typeface="Arial"/>
                <a:sym typeface="Arial"/>
              </a:rPr>
              <a:t>Insurance</a:t>
            </a: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ea typeface="Times New Roman" panose="02020603050405020304" pitchFamily="18" charset="0"/>
                <a:cs typeface="Arial"/>
                <a:sym typeface="Arial"/>
              </a:rPr>
              <a:t>Insurers rely on data mining to aid in pricing insurance policies and deciding whether to approve policy applications, including risk </a:t>
            </a:r>
            <a:r>
              <a:rPr lang="en-IN" sz="1100" b="0" i="0" u="none" strike="noStrike" cap="none" dirty="0" err="1">
                <a:solidFill>
                  <a:srgbClr val="000000"/>
                </a:solidFill>
                <a:latin typeface="Arial"/>
                <a:ea typeface="Times New Roman" panose="02020603050405020304" pitchFamily="18" charset="0"/>
                <a:cs typeface="Arial"/>
                <a:sym typeface="Arial"/>
              </a:rPr>
              <a:t>modeling</a:t>
            </a:r>
            <a:r>
              <a:rPr lang="en-IN" sz="1100" b="0" i="0" u="none" strike="noStrike" cap="none" dirty="0">
                <a:solidFill>
                  <a:srgbClr val="000000"/>
                </a:solidFill>
                <a:latin typeface="Arial"/>
                <a:ea typeface="Times New Roman" panose="02020603050405020304" pitchFamily="18" charset="0"/>
                <a:cs typeface="Arial"/>
                <a:sym typeface="Arial"/>
              </a:rPr>
              <a:t> and management for prospective customers.</a:t>
            </a:r>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ea typeface="Times New Roman" panose="02020603050405020304" pitchFamily="18" charset="0"/>
                <a:cs typeface="Arial"/>
                <a:sym typeface="Arial"/>
              </a:rPr>
              <a:t>Manufacturing</a:t>
            </a: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ea typeface="Times New Roman" panose="02020603050405020304" pitchFamily="18" charset="0"/>
                <a:cs typeface="Arial"/>
                <a:sym typeface="Arial"/>
              </a:rPr>
              <a:t>Data mining applications for manufacturers include efforts to improve uptime and operational efficiency in production plants, supply chain performance and product safety.</a:t>
            </a:r>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ea typeface="Times New Roman" panose="02020603050405020304" pitchFamily="18" charset="0"/>
                <a:cs typeface="Arial"/>
                <a:sym typeface="Arial"/>
              </a:rPr>
              <a:t>Entertainment</a:t>
            </a: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ea typeface="Times New Roman" panose="02020603050405020304" pitchFamily="18" charset="0"/>
                <a:cs typeface="Arial"/>
                <a:sym typeface="Arial"/>
              </a:rPr>
              <a:t>Streaming services do data mining to analyze what users are watching or listening to and to make personalized recommendations based on people's viewing and listening habits.</a:t>
            </a:r>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ea typeface="Times New Roman" panose="02020603050405020304" pitchFamily="18" charset="0"/>
                <a:cs typeface="Arial"/>
                <a:sym typeface="Arial"/>
              </a:rPr>
              <a:t>Healthcare</a:t>
            </a: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ea typeface="Times New Roman" panose="02020603050405020304" pitchFamily="18" charset="0"/>
                <a:cs typeface="Arial"/>
                <a:sym typeface="Arial"/>
              </a:rPr>
              <a:t>Data mining helps doctors diagnose medical conditions, treat patients and analyze X-rays and other medical imaging results. Medical research also depends heavily on data mining, machine learning and other forms of analytics.</a:t>
            </a: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cs typeface="Arial"/>
              <a:sym typeface="Arial"/>
            </a:endParaRPr>
          </a:p>
          <a:p>
            <a:pPr marL="0" lvl="0" indent="0" algn="l" rtl="0">
              <a:spcBef>
                <a:spcPts val="0"/>
              </a:spcBef>
              <a:spcAft>
                <a:spcPts val="0"/>
              </a:spcAft>
              <a:buNone/>
            </a:pPr>
            <a:r>
              <a:rPr lang="en" dirty="0"/>
              <a:t>Reference: </a:t>
            </a:r>
            <a:endParaRPr dirty="0"/>
          </a:p>
          <a:p>
            <a:pPr marL="0" lvl="0" indent="0" algn="l" rtl="0">
              <a:spcBef>
                <a:spcPts val="0"/>
              </a:spcBef>
              <a:spcAft>
                <a:spcPts val="1600"/>
              </a:spcAft>
              <a:buNone/>
            </a:pPr>
            <a:r>
              <a:rPr lang="en-IN" dirty="0">
                <a:hlinkClick r:id="rId3"/>
              </a:rPr>
              <a:t>http://higssoftware.com/blog/data-mining-process-steps.php</a:t>
            </a:r>
            <a:r>
              <a:rPr lang="en" dirty="0">
                <a:hlinkClick r:id="rId3"/>
              </a:rPr>
              <a:t>/</a:t>
            </a:r>
            <a:endParaRPr lang="en"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67020599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2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dirty="0"/>
          </a:p>
          <a:p>
            <a:pPr marL="0" lvl="0" indent="0" algn="l" rtl="0">
              <a:spcBef>
                <a:spcPts val="0"/>
              </a:spcBef>
              <a:spcAft>
                <a:spcPts val="0"/>
              </a:spcAft>
              <a:buNone/>
            </a:pPr>
            <a:endParaRPr lang="en-IN" dirty="0"/>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cs typeface="Arial"/>
                <a:sym typeface="Arial"/>
              </a:rPr>
              <a:t>Data Wrangling is the process of gathering, collecting, and transforming Raw data into another format for better understanding, decision-making, accessing, and analysis in less time. Data Wrangling is also known as Data Munging.</a:t>
            </a:r>
          </a:p>
          <a:p>
            <a:pPr marL="0" lvl="0" indent="0" algn="l" rtl="0">
              <a:spcBef>
                <a:spcPts val="0"/>
              </a:spcBef>
              <a:spcAft>
                <a:spcPts val="0"/>
              </a:spcAft>
              <a:buNone/>
            </a:pPr>
            <a:endParaRPr lang="en-IN"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IN" dirty="0">
                <a:hlinkClick r:id="rId3"/>
              </a:rPr>
              <a:t>https://towardsdatascience.com/data-wrangling-raw-to-clean-transformation-b30a27bf4b3b</a:t>
            </a:r>
            <a:endParaRPr lang="en-IN" dirty="0"/>
          </a:p>
        </p:txBody>
      </p:sp>
    </p:spTree>
    <p:extLst>
      <p:ext uri="{BB962C8B-B14F-4D97-AF65-F5344CB8AC3E}">
        <p14:creationId xmlns:p14="http://schemas.microsoft.com/office/powerpoint/2010/main" val="1385926939"/>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This slide talks about the case if we have to divide a subtopic further.</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Subtopics of subtopics</a:t>
            </a:r>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dirty="0"/>
          </a:p>
          <a:p>
            <a:pPr marL="0" lvl="0" indent="0" algn="l" rtl="0">
              <a:spcBef>
                <a:spcPts val="0"/>
              </a:spcBef>
              <a:spcAft>
                <a:spcPts val="0"/>
              </a:spcAft>
              <a:buNone/>
            </a:pPr>
            <a:endParaRPr lang="en-IN" dirty="0"/>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cs typeface="Arial"/>
                <a:sym typeface="Arial"/>
              </a:rPr>
              <a:t>Data wrangling involves processing the data in various formats and analyzes and get them to be used with another set of data and bringing them together into valuable insights. It further includes data aggregation, data visualization, and training statistical models for prediction</a:t>
            </a:r>
          </a:p>
          <a:p>
            <a:pPr marL="0" lvl="0" indent="0" algn="l" rtl="0">
              <a:spcBef>
                <a:spcPts val="0"/>
              </a:spcBef>
              <a:spcAft>
                <a:spcPts val="0"/>
              </a:spcAft>
              <a:buNone/>
            </a:pPr>
            <a:endParaRPr lang="en-IN"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IN" dirty="0">
                <a:hlinkClick r:id="rId3"/>
              </a:rPr>
              <a:t>https://pediaa.com/what-is-the-difference-between-data-wrangling-and-data-cleaning/</a:t>
            </a:r>
            <a:endParaRPr lang="en-IN" dirty="0"/>
          </a:p>
        </p:txBody>
      </p:sp>
    </p:spTree>
    <p:extLst>
      <p:ext uri="{BB962C8B-B14F-4D97-AF65-F5344CB8AC3E}">
        <p14:creationId xmlns:p14="http://schemas.microsoft.com/office/powerpoint/2010/main" val="2079441761"/>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Subtopics of subtopics</a:t>
            </a:r>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dirty="0"/>
          </a:p>
          <a:p>
            <a:pPr marL="0" lvl="0" indent="0" algn="l" rtl="0">
              <a:spcBef>
                <a:spcPts val="0"/>
              </a:spcBef>
              <a:spcAft>
                <a:spcPts val="0"/>
              </a:spcAft>
              <a:buNone/>
            </a:pPr>
            <a:endParaRPr lang="en-IN" dirty="0"/>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cs typeface="Arial"/>
                <a:sym typeface="Arial"/>
              </a:rPr>
              <a:t>Data Discovery: </a:t>
            </a: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cs typeface="Arial"/>
                <a:sym typeface="Arial"/>
              </a:rPr>
              <a:t>This is an all-encompassing term that describes understanding what your data is all about. In this first step, you get familiar with your data</a:t>
            </a:r>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cs typeface="Arial"/>
                <a:sym typeface="Arial"/>
              </a:rPr>
              <a:t>Data Structuring: </a:t>
            </a: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cs typeface="Arial"/>
                <a:sym typeface="Arial"/>
              </a:rPr>
              <a:t>When you collect raw data, it initially is in all shapes and sizes, and has no definite structure. Such data needs to be restructured to suit the analytical model that your enterprise plans to deploy</a:t>
            </a:r>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cs typeface="Arial"/>
                <a:sym typeface="Arial"/>
              </a:rPr>
              <a:t>Data Cleaning: </a:t>
            </a: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cs typeface="Arial"/>
                <a:sym typeface="Arial"/>
              </a:rPr>
              <a:t>Raw data comes with some errors that need to be fixed before data is passed on to the next stage. Cleaning involves the tackling of outliers, making corrections, or deleting bad data completely</a:t>
            </a:r>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cs typeface="Arial"/>
                <a:sym typeface="Arial"/>
              </a:rPr>
              <a:t>Data Enriching: </a:t>
            </a: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cs typeface="Arial"/>
                <a:sym typeface="Arial"/>
              </a:rPr>
              <a:t>By this stage, you have kind of become familiar with the data in hand. Now is the time to ask yourself this question – do you need to embellish the raw data? Do you want to augment it with other data?</a:t>
            </a:r>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cs typeface="Arial"/>
                <a:sym typeface="Arial"/>
              </a:rPr>
              <a:t>Data Validating: </a:t>
            </a: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cs typeface="Arial"/>
                <a:sym typeface="Arial"/>
              </a:rPr>
              <a:t>This activity surfaces data quality issues, and they have to be addressed with the necessary transformations. The rules of validation rules require repetitive programming steps to check the authenticity and the quality of your data</a:t>
            </a:r>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cs typeface="Arial"/>
                <a:sym typeface="Arial"/>
              </a:rPr>
              <a:t>Data Publishing: </a:t>
            </a: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cs typeface="Arial"/>
                <a:sym typeface="Arial"/>
              </a:rPr>
              <a:t>Once all the above steps are completed, the final output of your data wrangling efforts are pushed downstream for your analytics needs</a:t>
            </a:r>
          </a:p>
          <a:p>
            <a:pPr marL="0" lvl="0" indent="0" algn="l" rtl="0">
              <a:spcBef>
                <a:spcPts val="0"/>
              </a:spcBef>
              <a:spcAft>
                <a:spcPts val="0"/>
              </a:spcAft>
              <a:buNone/>
            </a:pPr>
            <a:endParaRPr lang="en-IN" dirty="0"/>
          </a:p>
          <a:p>
            <a:pPr marL="0" lvl="0" indent="0" algn="l" rtl="0">
              <a:spcBef>
                <a:spcPts val="0"/>
              </a:spcBef>
              <a:spcAft>
                <a:spcPts val="0"/>
              </a:spcAft>
              <a:buNone/>
            </a:pPr>
            <a:r>
              <a:rPr lang="en" dirty="0"/>
              <a:t>Reference: </a:t>
            </a:r>
            <a:endParaRPr dirty="0"/>
          </a:p>
          <a:p>
            <a:pPr marL="0" lvl="0" indent="0" algn="l" rtl="0">
              <a:spcBef>
                <a:spcPts val="0"/>
              </a:spcBef>
              <a:spcAft>
                <a:spcPts val="1600"/>
              </a:spcAft>
              <a:buNone/>
            </a:pPr>
            <a:r>
              <a:rPr lang="en-IN" dirty="0">
                <a:hlinkClick r:id="rId3"/>
              </a:rPr>
              <a:t>https://favtutor.com/blogs/data-wrangling</a:t>
            </a:r>
            <a:endParaRPr lang="en-IN" dirty="0"/>
          </a:p>
          <a:p>
            <a:pPr marL="0" lvl="0" indent="0" algn="l" rtl="0">
              <a:spcBef>
                <a:spcPts val="0"/>
              </a:spcBef>
              <a:spcAft>
                <a:spcPts val="0"/>
              </a:spcAft>
              <a:buNone/>
            </a:pPr>
            <a:endParaRPr lang="en-IN" dirty="0"/>
          </a:p>
        </p:txBody>
      </p:sp>
    </p:spTree>
    <p:extLst>
      <p:ext uri="{BB962C8B-B14F-4D97-AF65-F5344CB8AC3E}">
        <p14:creationId xmlns:p14="http://schemas.microsoft.com/office/powerpoint/2010/main" val="4290935210"/>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Subtopics of subtopics</a:t>
            </a:r>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dirty="0"/>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cs typeface="Arial"/>
                <a:sym typeface="Arial"/>
              </a:rPr>
              <a:t>Excel Power Query / Spreadsheets</a:t>
            </a:r>
            <a:r>
              <a:rPr lang="en-IN" sz="1100" b="0" i="0" u="none" strike="noStrike" cap="none" dirty="0">
                <a:solidFill>
                  <a:srgbClr val="000000"/>
                </a:solidFill>
                <a:latin typeface="Arial"/>
                <a:cs typeface="Arial"/>
                <a:sym typeface="Arial"/>
              </a:rPr>
              <a:t>: it is the basic manual structure wrangling tool.</a:t>
            </a:r>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err="1">
                <a:solidFill>
                  <a:srgbClr val="000000"/>
                </a:solidFill>
                <a:latin typeface="Arial"/>
                <a:cs typeface="Arial"/>
                <a:sym typeface="Arial"/>
              </a:rPr>
              <a:t>OpenRefine</a:t>
            </a:r>
            <a:r>
              <a:rPr lang="en-IN" sz="1100" b="0" i="0" u="none" strike="noStrike" cap="none" dirty="0">
                <a:solidFill>
                  <a:srgbClr val="000000"/>
                </a:solidFill>
                <a:latin typeface="Arial"/>
                <a:cs typeface="Arial"/>
                <a:sym typeface="Arial"/>
              </a:rPr>
              <a:t>: more sophisticated solutions, requires programming.</a:t>
            </a:r>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cs typeface="Arial"/>
                <a:sym typeface="Arial"/>
              </a:rPr>
              <a:t>Google </a:t>
            </a:r>
            <a:r>
              <a:rPr lang="en-IN" sz="1100" b="1" i="0" u="none" strike="noStrike" cap="none" dirty="0" err="1">
                <a:solidFill>
                  <a:srgbClr val="000000"/>
                </a:solidFill>
                <a:latin typeface="Arial"/>
                <a:cs typeface="Arial"/>
                <a:sym typeface="Arial"/>
              </a:rPr>
              <a:t>DataPrep</a:t>
            </a:r>
            <a:r>
              <a:rPr lang="en-IN" sz="1100" b="0" i="0" u="none" strike="noStrike" cap="none" dirty="0">
                <a:solidFill>
                  <a:srgbClr val="000000"/>
                </a:solidFill>
                <a:latin typeface="Arial"/>
                <a:cs typeface="Arial"/>
                <a:sym typeface="Arial"/>
              </a:rPr>
              <a:t>: for data exploration, cleaning, and feature engineering.</a:t>
            </a:r>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cs typeface="Arial"/>
                <a:sym typeface="Arial"/>
              </a:rPr>
              <a:t>Tabula</a:t>
            </a:r>
            <a:r>
              <a:rPr lang="en-IN" sz="1100" b="0" i="0" u="none" strike="noStrike" cap="none" dirty="0">
                <a:solidFill>
                  <a:srgbClr val="000000"/>
                </a:solidFill>
                <a:latin typeface="Arial"/>
                <a:cs typeface="Arial"/>
                <a:sym typeface="Arial"/>
              </a:rPr>
              <a:t>: it's suitable for all kinds of data.</a:t>
            </a:r>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err="1">
                <a:solidFill>
                  <a:srgbClr val="000000"/>
                </a:solidFill>
                <a:latin typeface="Arial"/>
                <a:cs typeface="Arial"/>
                <a:sym typeface="Arial"/>
              </a:rPr>
              <a:t>DataWrangler</a:t>
            </a:r>
            <a:r>
              <a:rPr lang="en-IN" sz="1100" b="0" i="0" u="none" strike="noStrike" cap="none" dirty="0">
                <a:solidFill>
                  <a:srgbClr val="000000"/>
                </a:solidFill>
                <a:latin typeface="Arial"/>
                <a:cs typeface="Arial"/>
                <a:sym typeface="Arial"/>
              </a:rPr>
              <a:t>: used for data cleaning and transformation.</a:t>
            </a:r>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cs typeface="Arial"/>
                <a:sym typeface="Arial"/>
              </a:rPr>
              <a:t>CSVKit</a:t>
            </a:r>
            <a:r>
              <a:rPr lang="en-IN" sz="1100" b="0" i="0" u="none" strike="noStrike" cap="none" dirty="0">
                <a:solidFill>
                  <a:srgbClr val="000000"/>
                </a:solidFill>
                <a:latin typeface="Arial"/>
                <a:cs typeface="Arial"/>
                <a:sym typeface="Arial"/>
              </a:rPr>
              <a:t>: used for converting data.</a:t>
            </a:r>
          </a:p>
          <a:p>
            <a:pPr marL="0" lvl="0" indent="0" algn="l" rtl="0">
              <a:spcBef>
                <a:spcPts val="0"/>
              </a:spcBef>
              <a:spcAft>
                <a:spcPts val="0"/>
              </a:spcAft>
              <a:buNone/>
            </a:pPr>
            <a:endParaRPr lang="en-IN"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IN" dirty="0">
                <a:hlinkClick r:id="rId3"/>
              </a:rPr>
              <a:t>https://www.zohowebstatic.com/sites/default/files/dataprep/import-sources.png</a:t>
            </a:r>
            <a:endParaRPr lang="en-IN" dirty="0"/>
          </a:p>
        </p:txBody>
      </p:sp>
    </p:spTree>
    <p:extLst>
      <p:ext uri="{BB962C8B-B14F-4D97-AF65-F5344CB8AC3E}">
        <p14:creationId xmlns:p14="http://schemas.microsoft.com/office/powerpoint/2010/main" val="152054395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Subtopics of subtopics</a:t>
            </a:r>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dirty="0"/>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err="1">
                <a:solidFill>
                  <a:srgbClr val="000000"/>
                </a:solidFill>
                <a:latin typeface="Arial"/>
                <a:cs typeface="Arial"/>
                <a:sym typeface="Arial"/>
              </a:rPr>
              <a:t>Numpy</a:t>
            </a:r>
            <a:r>
              <a:rPr lang="en-IN" sz="1100" b="1" i="0" u="none" strike="noStrike" cap="none" dirty="0">
                <a:solidFill>
                  <a:srgbClr val="000000"/>
                </a:solidFill>
                <a:latin typeface="Arial"/>
                <a:cs typeface="Arial"/>
                <a:sym typeface="Arial"/>
              </a:rPr>
              <a:t> (aka Numerical Python)</a:t>
            </a: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cs typeface="Arial"/>
                <a:sym typeface="Arial"/>
              </a:rPr>
              <a:t> the most basic package. Lots of features for operations on n-arrays and matrices in Python. The library provides vectorization of mathematical operations on the NumPy array type, which improves performance and accordingly speeds up the execution.</a:t>
            </a:r>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cs typeface="Arial"/>
                <a:sym typeface="Arial"/>
              </a:rPr>
              <a:t>Pandas</a:t>
            </a: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cs typeface="Arial"/>
                <a:sym typeface="Arial"/>
              </a:rPr>
              <a:t>designed for fast and easy data analysis operations. Useful for data structures with </a:t>
            </a:r>
            <a:r>
              <a:rPr lang="en-IN" sz="1100" b="0" i="0" u="none" strike="noStrike" cap="none" dirty="0" err="1">
                <a:solidFill>
                  <a:srgbClr val="000000"/>
                </a:solidFill>
                <a:latin typeface="Arial"/>
                <a:cs typeface="Arial"/>
                <a:sym typeface="Arial"/>
              </a:rPr>
              <a:t>labeled</a:t>
            </a:r>
            <a:r>
              <a:rPr lang="en-IN" sz="1100" b="0" i="0" u="none" strike="noStrike" cap="none" dirty="0">
                <a:solidFill>
                  <a:srgbClr val="000000"/>
                </a:solidFill>
                <a:latin typeface="Arial"/>
                <a:cs typeface="Arial"/>
                <a:sym typeface="Arial"/>
              </a:rPr>
              <a:t> axes. Explicit data alignment prevents common errors that result from misaligned data coming in from different sources.</a:t>
            </a:r>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cs typeface="Arial"/>
                <a:sym typeface="Arial"/>
              </a:rPr>
              <a:t>Matplotlib</a:t>
            </a: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cs typeface="Arial"/>
                <a:sym typeface="Arial"/>
              </a:rPr>
              <a:t>Python visualization module. Good for line graphs, pie charts, histograms, and other professional grade figures.</a:t>
            </a:r>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err="1">
                <a:solidFill>
                  <a:srgbClr val="000000"/>
                </a:solidFill>
                <a:latin typeface="Arial"/>
                <a:cs typeface="Arial"/>
                <a:sym typeface="Arial"/>
              </a:rPr>
              <a:t>Plotly</a:t>
            </a:r>
            <a:endParaRPr lang="en-IN" sz="1100" b="1" i="0" u="none" strike="noStrike" cap="none" dirty="0">
              <a:solidFill>
                <a:srgbClr val="000000"/>
              </a:solidFill>
              <a:latin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cs typeface="Arial"/>
                <a:sym typeface="Arial"/>
              </a:rPr>
              <a:t>for interactive, publication-quality graphs. Excellent for line plots, scatter plots, area charts, bar charts, error bars, box plots, histograms, heatmaps, subplots, multiple-axis, polar graphs, and bubble charts.</a:t>
            </a:r>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cs typeface="Arial"/>
                <a:sym typeface="Arial"/>
              </a:rPr>
              <a:t>Theano</a:t>
            </a: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cs typeface="Arial"/>
                <a:sym typeface="Arial"/>
              </a:rPr>
              <a:t>library for numerical computation similar to </a:t>
            </a:r>
            <a:r>
              <a:rPr lang="en-IN" sz="1100" b="0" i="0" u="none" strike="noStrike" cap="none" dirty="0" err="1">
                <a:solidFill>
                  <a:srgbClr val="000000"/>
                </a:solidFill>
                <a:latin typeface="Arial"/>
                <a:cs typeface="Arial"/>
                <a:sym typeface="Arial"/>
              </a:rPr>
              <a:t>Numpy</a:t>
            </a:r>
            <a:r>
              <a:rPr lang="en-IN" sz="1100" b="0" i="0" u="none" strike="noStrike" cap="none" dirty="0">
                <a:solidFill>
                  <a:srgbClr val="000000"/>
                </a:solidFill>
                <a:latin typeface="Arial"/>
                <a:cs typeface="Arial"/>
                <a:sym typeface="Arial"/>
              </a:rPr>
              <a:t>. This library is designed to define, optimize, and evaluate mathematical expressions involving multi-dimensional arrays efficiently.</a:t>
            </a:r>
          </a:p>
          <a:p>
            <a:pPr marL="0" marR="0" lvl="0" indent="0" algn="l" rtl="0">
              <a:lnSpc>
                <a:spcPct val="100000"/>
              </a:lnSpc>
              <a:spcBef>
                <a:spcPts val="0"/>
              </a:spcBef>
              <a:spcAft>
                <a:spcPts val="0"/>
              </a:spcAft>
              <a:buClr>
                <a:srgbClr val="000000"/>
              </a:buClr>
              <a:buSzPts val="1100"/>
              <a:buFont typeface="Arial"/>
              <a:buNone/>
            </a:pPr>
            <a:endParaRPr lang="en-IN" sz="1100" b="0" i="0" u="none" strike="noStrike" cap="none" dirty="0">
              <a:solidFill>
                <a:srgbClr val="000000"/>
              </a:solidFill>
              <a:latin typeface="Arial"/>
              <a:cs typeface="Arial"/>
              <a:sym typeface="Arial"/>
            </a:endParaRPr>
          </a:p>
          <a:p>
            <a:pPr marL="0" lvl="0" indent="0" algn="l" rtl="0">
              <a:spcBef>
                <a:spcPts val="0"/>
              </a:spcBef>
              <a:spcAft>
                <a:spcPts val="0"/>
              </a:spcAft>
              <a:buNone/>
            </a:pPr>
            <a:r>
              <a:rPr lang="en" dirty="0"/>
              <a:t>Reference: </a:t>
            </a:r>
            <a:endParaRPr dirty="0"/>
          </a:p>
          <a:p>
            <a:pPr marL="0" lvl="0" indent="0" algn="l" rtl="0">
              <a:spcBef>
                <a:spcPts val="0"/>
              </a:spcBef>
              <a:spcAft>
                <a:spcPts val="1600"/>
              </a:spcAft>
              <a:buNone/>
            </a:pPr>
            <a:r>
              <a:rPr lang="en-IN" dirty="0">
                <a:hlinkClick r:id="rId3"/>
              </a:rPr>
              <a:t>https://pythongeeks.org/data-wrangling-in-python-with-examples/</a:t>
            </a:r>
            <a:endParaRPr lang="en-IN" dirty="0"/>
          </a:p>
          <a:p>
            <a:pPr marL="0" lvl="0" indent="0" algn="l" rtl="0">
              <a:spcBef>
                <a:spcPts val="0"/>
              </a:spcBef>
              <a:spcAft>
                <a:spcPts val="0"/>
              </a:spcAft>
              <a:buNone/>
            </a:pPr>
            <a:endParaRPr lang="en-IN" dirty="0"/>
          </a:p>
        </p:txBody>
      </p:sp>
    </p:spTree>
    <p:extLst>
      <p:ext uri="{BB962C8B-B14F-4D97-AF65-F5344CB8AC3E}">
        <p14:creationId xmlns:p14="http://schemas.microsoft.com/office/powerpoint/2010/main" val="21224523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29986927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3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dirty="0"/>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cs typeface="Arial"/>
                <a:sym typeface="Arial"/>
              </a:rPr>
              <a:t>Pandas is a newer package built on top of NumPy, and provides an efficient implementation of a </a:t>
            </a:r>
            <a:r>
              <a:rPr lang="en-IN" sz="1100" b="0" i="0" u="none" strike="noStrike" cap="none" dirty="0" err="1">
                <a:solidFill>
                  <a:srgbClr val="000000"/>
                </a:solidFill>
                <a:latin typeface="Arial"/>
                <a:cs typeface="Arial"/>
                <a:sym typeface="Arial"/>
              </a:rPr>
              <a:t>DataFrame</a:t>
            </a:r>
            <a:r>
              <a:rPr lang="en-IN" sz="1100" b="0" i="0" u="none" strike="noStrike" cap="none" dirty="0">
                <a:solidFill>
                  <a:srgbClr val="000000"/>
                </a:solidFill>
                <a:latin typeface="Arial"/>
                <a:cs typeface="Arial"/>
                <a:sym typeface="Arial"/>
              </a:rPr>
              <a:t> . </a:t>
            </a:r>
            <a:r>
              <a:rPr lang="en-IN" sz="1100" b="0" i="0" u="none" strike="noStrike" cap="none" dirty="0" err="1">
                <a:solidFill>
                  <a:srgbClr val="000000"/>
                </a:solidFill>
                <a:latin typeface="Arial"/>
                <a:cs typeface="Arial"/>
                <a:sym typeface="Arial"/>
              </a:rPr>
              <a:t>DataFrame</a:t>
            </a:r>
            <a:r>
              <a:rPr lang="en-IN" sz="1100" b="0" i="0" u="none" strike="noStrike" cap="none" dirty="0">
                <a:solidFill>
                  <a:srgbClr val="000000"/>
                </a:solidFill>
                <a:latin typeface="Arial"/>
                <a:cs typeface="Arial"/>
                <a:sym typeface="Arial"/>
              </a:rPr>
              <a:t> s are essentially multidimensional arrays with attached row and column labels, and often with heterogeneous types and/or missing data.</a:t>
            </a:r>
          </a:p>
          <a:p>
            <a:pPr marL="0" lvl="0" indent="0" algn="l" rtl="0">
              <a:spcBef>
                <a:spcPts val="0"/>
              </a:spcBef>
              <a:spcAft>
                <a:spcPts val="0"/>
              </a:spcAft>
              <a:buNone/>
            </a:pPr>
            <a:endParaRPr lang="en-IN"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IN" dirty="0">
                <a:hlinkClick r:id="rId3"/>
              </a:rPr>
              <a:t>https://www.astera.com/type/blog/data-manipulation-tools</a:t>
            </a:r>
            <a:endParaRPr lang="en-IN" dirty="0"/>
          </a:p>
        </p:txBody>
      </p:sp>
    </p:spTree>
    <p:extLst>
      <p:ext uri="{BB962C8B-B14F-4D97-AF65-F5344CB8AC3E}">
        <p14:creationId xmlns:p14="http://schemas.microsoft.com/office/powerpoint/2010/main" val="1014746167"/>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This slide talks about the case if we have to divide a subtopic further.</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Subtopics of subtopics</a:t>
            </a:r>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dirty="0"/>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cs typeface="Arial"/>
                <a:sym typeface="Arial"/>
              </a:rPr>
              <a:t>For example, arranging the employee’s names in alphabetical order will enable quicker searching of a particular employee by their name. The key feature of data manipulation is enabling faster business operations and also emphasize optimization in the process. Through proper manipulated data one can analyze trends, interpret insights from financial data, analyze consumer behaviour or pattern, etc. Not only the analyzing, but it also enables users to neglect any unnecessary data in the set so that one can save space and only fill the limited space with important and necessary data.</a:t>
            </a:r>
          </a:p>
          <a:p>
            <a:pPr marL="0" lvl="0" indent="0" algn="l" rtl="0">
              <a:spcBef>
                <a:spcPts val="0"/>
              </a:spcBef>
              <a:spcAft>
                <a:spcPts val="0"/>
              </a:spcAft>
              <a:buNone/>
            </a:pPr>
            <a:endParaRPr lang="en-IN"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IN" dirty="0">
                <a:hlinkClick r:id="rId3"/>
              </a:rPr>
              <a:t>https://etipsguruji.com/data-manipulation-benefits-advantage/</a:t>
            </a:r>
            <a:endParaRPr lang="en-IN" dirty="0"/>
          </a:p>
        </p:txBody>
      </p:sp>
    </p:spTree>
    <p:extLst>
      <p:ext uri="{BB962C8B-B14F-4D97-AF65-F5344CB8AC3E}">
        <p14:creationId xmlns:p14="http://schemas.microsoft.com/office/powerpoint/2010/main" val="3197207531"/>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Subtopics of subtopics</a:t>
            </a:r>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cs typeface="Arial"/>
                <a:sym typeface="Arial"/>
              </a:rPr>
              <a:t>module is basically an open-source Python module. It has a wide scope of use in the field of computing, data analysis, statistics, etc.</a:t>
            </a: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cs typeface="Arial"/>
                <a:sym typeface="Arial"/>
              </a:rPr>
              <a:t>Pandas’ module uses the basic functionalities of the NumPy module.</a:t>
            </a:r>
          </a:p>
          <a:p>
            <a:pPr marL="0" lvl="0" indent="0" algn="l" rtl="0">
              <a:spcBef>
                <a:spcPts val="0"/>
              </a:spcBef>
              <a:spcAft>
                <a:spcPts val="0"/>
              </a:spcAft>
              <a:buNone/>
            </a:pPr>
            <a:endParaRPr lang="en-IN" dirty="0"/>
          </a:p>
          <a:p>
            <a:pPr marL="0" lvl="0" indent="0" algn="l" rtl="0">
              <a:spcBef>
                <a:spcPts val="0"/>
              </a:spcBef>
              <a:spcAft>
                <a:spcPts val="0"/>
              </a:spcAft>
              <a:buNone/>
            </a:pPr>
            <a:r>
              <a:rPr lang="en" dirty="0"/>
              <a:t>Reference: </a:t>
            </a:r>
            <a:endParaRPr dirty="0"/>
          </a:p>
          <a:p>
            <a:pPr marL="0" lvl="0" indent="0" algn="l" rtl="0">
              <a:spcBef>
                <a:spcPts val="0"/>
              </a:spcBef>
              <a:spcAft>
                <a:spcPts val="1600"/>
              </a:spcAft>
              <a:buNone/>
            </a:pPr>
            <a:r>
              <a:rPr lang="en-IN" dirty="0">
                <a:hlinkClick r:id="rId3"/>
              </a:rPr>
              <a:t>https://towardsdatascience.com/manipulating-the-data-with-pandas-using-python-be6c5dfabd47</a:t>
            </a:r>
            <a:endParaRPr lang="en-IN" dirty="0"/>
          </a:p>
          <a:p>
            <a:pPr marL="0" lvl="0" indent="0" algn="l" rtl="0">
              <a:spcBef>
                <a:spcPts val="0"/>
              </a:spcBef>
              <a:spcAft>
                <a:spcPts val="0"/>
              </a:spcAft>
              <a:buNone/>
            </a:pPr>
            <a:endParaRPr lang="en-IN" dirty="0"/>
          </a:p>
        </p:txBody>
      </p:sp>
    </p:spTree>
    <p:extLst>
      <p:ext uri="{BB962C8B-B14F-4D97-AF65-F5344CB8AC3E}">
        <p14:creationId xmlns:p14="http://schemas.microsoft.com/office/powerpoint/2010/main" val="207398418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Subtopics of subtopics</a:t>
            </a:r>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dirty="0"/>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cs typeface="Arial"/>
                <a:sym typeface="Arial"/>
              </a:rPr>
              <a:t>Pivot Table</a:t>
            </a: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cs typeface="Arial"/>
                <a:sym typeface="Arial"/>
              </a:rPr>
              <a:t>Pandas can be practised to produce MS Excel style pivot tables. For example, in a table, a key column which has missing values.</a:t>
            </a:r>
          </a:p>
          <a:p>
            <a:pPr marL="0" marR="0" lvl="0" indent="0" algn="l" rtl="0">
              <a:lnSpc>
                <a:spcPct val="100000"/>
              </a:lnSpc>
              <a:spcBef>
                <a:spcPts val="0"/>
              </a:spcBef>
              <a:spcAft>
                <a:spcPts val="0"/>
              </a:spcAft>
              <a:buClr>
                <a:srgbClr val="000000"/>
              </a:buClr>
              <a:buSzPts val="1100"/>
              <a:buFont typeface="Arial"/>
              <a:buNone/>
            </a:pPr>
            <a:endParaRPr lang="en-IN" sz="1100" b="0" i="0" u="none" strike="noStrike" cap="none" dirty="0">
              <a:solidFill>
                <a:srgbClr val="000000"/>
              </a:solidFill>
              <a:latin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cs typeface="Arial"/>
                <a:sym typeface="Arial"/>
              </a:rPr>
              <a:t>Boolean Indexing</a:t>
            </a: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cs typeface="Arial"/>
                <a:sym typeface="Arial"/>
              </a:rPr>
              <a:t>Boolean Indexing is used if user wants to filter the values of a column based on conditions from another set of columns</a:t>
            </a:r>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cs typeface="Arial"/>
                <a:sym typeface="Arial"/>
              </a:rPr>
              <a:t>Apply Function</a:t>
            </a: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cs typeface="Arial"/>
                <a:sym typeface="Arial"/>
              </a:rPr>
              <a:t>It is one of the regularly used functions for working with data and building new variables</a:t>
            </a:r>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cs typeface="Arial"/>
                <a:sym typeface="Arial"/>
              </a:rPr>
              <a:t>Crosstab</a:t>
            </a: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cs typeface="Arial"/>
                <a:sym typeface="Arial"/>
              </a:rPr>
              <a:t>This function is used to get an original view of the data. The function provides scope to validate some fundamental hypothesis</a:t>
            </a:r>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cs typeface="Arial"/>
                <a:sym typeface="Arial"/>
              </a:rPr>
              <a:t>Merge </a:t>
            </a:r>
            <a:r>
              <a:rPr lang="en-IN" sz="1100" b="1" i="0" u="none" strike="noStrike" cap="none" dirty="0" err="1">
                <a:solidFill>
                  <a:srgbClr val="000000"/>
                </a:solidFill>
                <a:latin typeface="Arial"/>
                <a:cs typeface="Arial"/>
                <a:sym typeface="Arial"/>
              </a:rPr>
              <a:t>DataFrames</a:t>
            </a:r>
            <a:endParaRPr lang="en-IN" sz="1100" b="1" i="0" u="none" strike="noStrike" cap="none" dirty="0">
              <a:solidFill>
                <a:srgbClr val="000000"/>
              </a:solidFill>
              <a:latin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cs typeface="Arial"/>
                <a:sym typeface="Arial"/>
              </a:rPr>
              <a:t>Merging data frames is vital when a user has data coming from various sources to be related.</a:t>
            </a:r>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cs typeface="Arial"/>
                <a:sym typeface="Arial"/>
              </a:rPr>
              <a:t>Sorting </a:t>
            </a:r>
            <a:r>
              <a:rPr lang="en-IN" sz="1100" b="1" i="0" u="none" strike="noStrike" cap="none" dirty="0" err="1">
                <a:solidFill>
                  <a:srgbClr val="000000"/>
                </a:solidFill>
                <a:latin typeface="Arial"/>
                <a:cs typeface="Arial"/>
                <a:sym typeface="Arial"/>
              </a:rPr>
              <a:t>DataFrames</a:t>
            </a:r>
            <a:endParaRPr lang="en-IN" sz="1100" b="1" i="0" u="none" strike="noStrike" cap="none" dirty="0">
              <a:solidFill>
                <a:srgbClr val="000000"/>
              </a:solidFill>
              <a:latin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cs typeface="Arial"/>
                <a:sym typeface="Arial"/>
              </a:rPr>
              <a:t>When a user wants to sort pandas data frame based on the values of one or more columns or sort based on the contents of row index or row names of the panda’s data frame. Pandas data frame has two useful functions</a:t>
            </a: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err="1">
                <a:solidFill>
                  <a:srgbClr val="000000"/>
                </a:solidFill>
                <a:latin typeface="Arial"/>
                <a:cs typeface="Arial"/>
                <a:sym typeface="Arial"/>
              </a:rPr>
              <a:t>sort_values</a:t>
            </a:r>
            <a:r>
              <a:rPr lang="en-IN" sz="1100" b="0" i="0" u="none" strike="noStrike" cap="none" dirty="0">
                <a:solidFill>
                  <a:srgbClr val="000000"/>
                </a:solidFill>
                <a:latin typeface="Arial"/>
                <a:cs typeface="Arial"/>
                <a:sym typeface="Arial"/>
              </a:rPr>
              <a:t>(): this command is used to sort pandas data frame by one or more columns</a:t>
            </a: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err="1">
                <a:solidFill>
                  <a:srgbClr val="000000"/>
                </a:solidFill>
                <a:latin typeface="Arial"/>
                <a:cs typeface="Arial"/>
                <a:sym typeface="Arial"/>
              </a:rPr>
              <a:t>sort_index</a:t>
            </a:r>
            <a:r>
              <a:rPr lang="en-IN" sz="1100" b="0" i="0" u="none" strike="noStrike" cap="none" dirty="0">
                <a:solidFill>
                  <a:srgbClr val="000000"/>
                </a:solidFill>
                <a:latin typeface="Arial"/>
                <a:cs typeface="Arial"/>
                <a:sym typeface="Arial"/>
              </a:rPr>
              <a:t>(): this command is used to sort pandas data frame by row index</a:t>
            </a:r>
          </a:p>
          <a:p>
            <a:pPr marL="0" marR="0" lvl="0" indent="0" algn="l" rtl="0">
              <a:lnSpc>
                <a:spcPct val="100000"/>
              </a:lnSpc>
              <a:spcBef>
                <a:spcPts val="0"/>
              </a:spcBef>
              <a:spcAft>
                <a:spcPts val="0"/>
              </a:spcAft>
              <a:buClr>
                <a:srgbClr val="000000"/>
              </a:buClr>
              <a:buSzPts val="1100"/>
              <a:buFont typeface="Arial"/>
              <a:buNone/>
            </a:pPr>
            <a:endParaRPr lang="en-IN" sz="1100" b="0" i="0" u="none" strike="noStrike" cap="none" dirty="0">
              <a:solidFill>
                <a:srgbClr val="000000"/>
              </a:solidFill>
              <a:latin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cs typeface="Arial"/>
                <a:sym typeface="Arial"/>
              </a:rPr>
              <a:t>Plotting</a:t>
            </a: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cs typeface="Arial"/>
                <a:sym typeface="Arial"/>
              </a:rPr>
              <a:t>Analyzing data from different columns can be very illuminating. Pandas make doing so simple with multi-column </a:t>
            </a:r>
            <a:r>
              <a:rPr lang="en-IN" sz="1100" b="0" i="0" u="none" strike="noStrike" cap="none" dirty="0" err="1">
                <a:solidFill>
                  <a:srgbClr val="000000"/>
                </a:solidFill>
                <a:latin typeface="Arial"/>
                <a:cs typeface="Arial"/>
                <a:sym typeface="Arial"/>
              </a:rPr>
              <a:t>DataFrames</a:t>
            </a:r>
            <a:r>
              <a:rPr lang="en-IN" sz="1100" b="0" i="0" u="none" strike="noStrike" cap="none" dirty="0">
                <a:solidFill>
                  <a:srgbClr val="000000"/>
                </a:solidFill>
                <a:latin typeface="Arial"/>
                <a:cs typeface="Arial"/>
                <a:sym typeface="Arial"/>
              </a:rPr>
              <a:t>. By default, calling </a:t>
            </a:r>
            <a:r>
              <a:rPr lang="en-IN" sz="1100" b="0" i="0" u="none" strike="noStrike" cap="none" dirty="0" err="1">
                <a:solidFill>
                  <a:srgbClr val="000000"/>
                </a:solidFill>
                <a:latin typeface="Arial"/>
                <a:cs typeface="Arial"/>
                <a:sym typeface="Arial"/>
              </a:rPr>
              <a:t>df.plot</a:t>
            </a:r>
            <a:r>
              <a:rPr lang="en-IN" sz="1100" b="0" i="0" u="none" strike="noStrike" cap="none" dirty="0">
                <a:solidFill>
                  <a:srgbClr val="000000"/>
                </a:solidFill>
                <a:latin typeface="Arial"/>
                <a:cs typeface="Arial"/>
                <a:sym typeface="Arial"/>
              </a:rPr>
              <a:t>() will make pandas to over-plot all column data, with each column as a single line.</a:t>
            </a:r>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cs typeface="Arial"/>
                <a:sym typeface="Arial"/>
              </a:rPr>
              <a:t>Cut function</a:t>
            </a: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cs typeface="Arial"/>
                <a:sym typeface="Arial"/>
              </a:rPr>
              <a:t>Seldom numerical values make more sense if grouped together.</a:t>
            </a:r>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cs typeface="Arial"/>
                <a:sym typeface="Arial"/>
              </a:rPr>
              <a:t>Impute Missing Values</a:t>
            </a: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cs typeface="Arial"/>
                <a:sym typeface="Arial"/>
              </a:rPr>
              <a:t>Imputing relates to applying a model to restore missing values.</a:t>
            </a: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cs typeface="Arial"/>
                <a:sym typeface="Arial"/>
              </a:rPr>
              <a:t>There are several options users can consider while replacing a missing value, for example:</a:t>
            </a:r>
          </a:p>
          <a:p>
            <a:pPr marL="171450" marR="0" lvl="0" indent="-171450" algn="l" rtl="0">
              <a:lnSpc>
                <a:spcPct val="100000"/>
              </a:lnSpc>
              <a:spcBef>
                <a:spcPts val="0"/>
              </a:spcBef>
              <a:spcAft>
                <a:spcPts val="0"/>
              </a:spcAft>
              <a:buClr>
                <a:srgbClr val="000000"/>
              </a:buClr>
              <a:buSzPts val="1100"/>
            </a:pPr>
            <a:r>
              <a:rPr lang="en-IN" sz="1100" b="0" i="0" u="none" strike="noStrike" cap="none" dirty="0">
                <a:solidFill>
                  <a:srgbClr val="000000"/>
                </a:solidFill>
                <a:latin typeface="Arial"/>
                <a:cs typeface="Arial"/>
                <a:sym typeface="Arial"/>
              </a:rPr>
              <a:t>A fixed value that has meaning within the domain, such as 0, distinct from all other </a:t>
            </a:r>
            <a:r>
              <a:rPr lang="en-IN" sz="1100" b="0" i="0" u="none" strike="noStrike" cap="none" dirty="0" err="1">
                <a:solidFill>
                  <a:srgbClr val="000000"/>
                </a:solidFill>
                <a:latin typeface="Arial"/>
                <a:cs typeface="Arial"/>
                <a:sym typeface="Arial"/>
              </a:rPr>
              <a:t>values.A</a:t>
            </a:r>
            <a:r>
              <a:rPr lang="en-IN" sz="1100" b="0" i="0" u="none" strike="noStrike" cap="none" dirty="0">
                <a:solidFill>
                  <a:srgbClr val="000000"/>
                </a:solidFill>
                <a:latin typeface="Arial"/>
                <a:cs typeface="Arial"/>
                <a:sym typeface="Arial"/>
              </a:rPr>
              <a:t> value from another randomly chosen from the record.</a:t>
            </a:r>
          </a:p>
          <a:p>
            <a:pPr marL="171450" marR="0" lvl="0" indent="-171450" algn="l" rtl="0">
              <a:lnSpc>
                <a:spcPct val="100000"/>
              </a:lnSpc>
              <a:spcBef>
                <a:spcPts val="0"/>
              </a:spcBef>
              <a:spcAft>
                <a:spcPts val="0"/>
              </a:spcAft>
              <a:buClr>
                <a:srgbClr val="000000"/>
              </a:buClr>
              <a:buSzPts val="1100"/>
            </a:pPr>
            <a:r>
              <a:rPr lang="en-IN" sz="1100" b="0" i="0" u="none" strike="noStrike" cap="none" dirty="0">
                <a:solidFill>
                  <a:srgbClr val="000000"/>
                </a:solidFill>
                <a:latin typeface="Arial"/>
                <a:cs typeface="Arial"/>
                <a:sym typeface="Arial"/>
              </a:rPr>
              <a:t>A mean, median or mode value replaced for the column.</a:t>
            </a:r>
          </a:p>
          <a:p>
            <a:pPr marL="171450" marR="0" lvl="0" indent="-171450" algn="l" rtl="0">
              <a:lnSpc>
                <a:spcPct val="100000"/>
              </a:lnSpc>
              <a:spcBef>
                <a:spcPts val="0"/>
              </a:spcBef>
              <a:spcAft>
                <a:spcPts val="0"/>
              </a:spcAft>
              <a:buClr>
                <a:srgbClr val="000000"/>
              </a:buClr>
              <a:buSzPts val="1100"/>
            </a:pPr>
            <a:r>
              <a:rPr lang="en-IN" sz="1100" b="0" i="0" u="none" strike="noStrike" cap="none" dirty="0">
                <a:solidFill>
                  <a:srgbClr val="000000"/>
                </a:solidFill>
                <a:latin typeface="Arial"/>
                <a:cs typeface="Arial"/>
                <a:sym typeface="Arial"/>
              </a:rPr>
              <a:t>A value determined by another predictive model.</a:t>
            </a:r>
          </a:p>
          <a:p>
            <a:pPr marL="0" lvl="0" indent="0" algn="l" rtl="0">
              <a:spcBef>
                <a:spcPts val="0"/>
              </a:spcBef>
              <a:spcAft>
                <a:spcPts val="0"/>
              </a:spcAft>
              <a:buNone/>
            </a:pPr>
            <a:endParaRPr lang="en-IN" dirty="0"/>
          </a:p>
          <a:p>
            <a:pPr marL="0" lvl="0" indent="0" algn="l" rtl="0">
              <a:spcBef>
                <a:spcPts val="0"/>
              </a:spcBef>
              <a:spcAft>
                <a:spcPts val="0"/>
              </a:spcAft>
              <a:buNone/>
            </a:pPr>
            <a:r>
              <a:rPr lang="en" dirty="0"/>
              <a:t>Reference: </a:t>
            </a:r>
            <a:endParaRPr dirty="0"/>
          </a:p>
          <a:p>
            <a:pPr marL="0" lvl="0" indent="0" algn="l" rtl="0">
              <a:spcBef>
                <a:spcPts val="0"/>
              </a:spcBef>
              <a:spcAft>
                <a:spcPts val="1600"/>
              </a:spcAft>
              <a:buNone/>
            </a:pPr>
            <a:r>
              <a:rPr lang="en-IN" dirty="0">
                <a:hlinkClick r:id="rId3"/>
              </a:rPr>
              <a:t>https://media.geeksforgeeks.org/wp-content/uploads/20210109131825/Annotation20210109131527-660x225.png</a:t>
            </a:r>
            <a:endParaRPr lang="en-IN" dirty="0"/>
          </a:p>
          <a:p>
            <a:pPr marL="0" lvl="0" indent="0" algn="l" rtl="0">
              <a:spcBef>
                <a:spcPts val="0"/>
              </a:spcBef>
              <a:spcAft>
                <a:spcPts val="0"/>
              </a:spcAft>
              <a:buNone/>
            </a:pPr>
            <a:endParaRPr lang="en-IN" dirty="0"/>
          </a:p>
        </p:txBody>
      </p:sp>
    </p:spTree>
    <p:extLst>
      <p:ext uri="{BB962C8B-B14F-4D97-AF65-F5344CB8AC3E}">
        <p14:creationId xmlns:p14="http://schemas.microsoft.com/office/powerpoint/2010/main" val="75085398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a:t>
            </a:r>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cs typeface="Arial"/>
                <a:sym typeface="Arial"/>
              </a:rPr>
              <a:t>Data cleaning or cleansing is the process of detecting and correcting (or removing) corrupt or inaccurate records from a record set, table, or database and refers to identifying incomplete, incorrect, inaccurate or irrelevant parts of the data and then replacing, modifying, or deleting the dirty or coarse data.</a:t>
            </a:r>
            <a:endParaRPr lang="en" sz="1100" b="0" i="0" u="none" strike="noStrike" cap="none" dirty="0">
              <a:solidFill>
                <a:srgbClr val="000000"/>
              </a:solidFill>
              <a:latin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cs typeface="Arial"/>
              <a:sym typeface="Arial"/>
            </a:endParaRPr>
          </a:p>
          <a:p>
            <a:pPr marL="0" lvl="0" indent="0" algn="l" rtl="0">
              <a:spcBef>
                <a:spcPts val="0"/>
              </a:spcBef>
              <a:spcAft>
                <a:spcPts val="0"/>
              </a:spcAft>
              <a:buNone/>
            </a:pPr>
            <a:r>
              <a:rPr lang="en" dirty="0"/>
              <a:t>Reference: </a:t>
            </a:r>
            <a:endParaRPr dirty="0"/>
          </a:p>
          <a:p>
            <a:pPr marL="0" lvl="0" indent="0" algn="l" rtl="0">
              <a:spcBef>
                <a:spcPts val="0"/>
              </a:spcBef>
              <a:spcAft>
                <a:spcPts val="1600"/>
              </a:spcAft>
              <a:buNone/>
            </a:pPr>
            <a:r>
              <a:rPr lang="en-IN" dirty="0">
                <a:hlinkClick r:id="rId3"/>
              </a:rPr>
              <a:t>https://www.dataversity.net/what-is-data-cleansing/</a:t>
            </a:r>
            <a:endParaRPr lang="en-IN" dirty="0"/>
          </a:p>
          <a:p>
            <a:pPr marL="0" lvl="0" indent="0" algn="l" rtl="0">
              <a:spcBef>
                <a:spcPts val="0"/>
              </a:spcBef>
              <a:spcAft>
                <a:spcPts val="0"/>
              </a:spcAft>
              <a:buNone/>
            </a:pPr>
            <a:endParaRPr lang="en-IN" dirty="0"/>
          </a:p>
        </p:txBody>
      </p:sp>
    </p:spTree>
    <p:extLst>
      <p:ext uri="{BB962C8B-B14F-4D97-AF65-F5344CB8AC3E}">
        <p14:creationId xmlns:p14="http://schemas.microsoft.com/office/powerpoint/2010/main" val="2521736450"/>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This slide talks about the case if we have to divide a subtopic further.</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Subtopics of subtopics</a:t>
            </a:r>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cs typeface="Arial"/>
                <a:sym typeface="Arial"/>
              </a:rPr>
              <a:t>Missing data is always a problem in real life scenarios. Areas like machine learning and data mining face severe issues in the accuracy of their model predictions because of poor quality of data caused by missing values.</a:t>
            </a:r>
          </a:p>
          <a:p>
            <a:pPr marL="0" marR="0" lvl="0" indent="0" algn="l" rtl="0">
              <a:lnSpc>
                <a:spcPct val="100000"/>
              </a:lnSpc>
              <a:spcBef>
                <a:spcPts val="0"/>
              </a:spcBef>
              <a:spcAft>
                <a:spcPts val="0"/>
              </a:spcAft>
              <a:buClr>
                <a:srgbClr val="000000"/>
              </a:buClr>
              <a:buSzPts val="1100"/>
              <a:buFont typeface="Arial"/>
              <a:buNone/>
            </a:pPr>
            <a:endParaRPr sz="1100" b="0" i="0" u="none" strike="noStrike" cap="none" dirty="0">
              <a:solidFill>
                <a:srgbClr val="000000"/>
              </a:solidFill>
              <a:latin typeface="Arial"/>
              <a:cs typeface="Arial"/>
              <a:sym typeface="Arial"/>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dirty="0"/>
              <a:t> </a:t>
            </a:r>
            <a:r>
              <a:rPr lang="en-IN" dirty="0">
                <a:hlinkClick r:id="rId3"/>
              </a:rPr>
              <a:t>https://medium.com/@nicklauswinters/data-cleaning-22b790eea834</a:t>
            </a:r>
            <a:endParaRPr lang="en-IN" dirty="0"/>
          </a:p>
        </p:txBody>
      </p:sp>
    </p:spTree>
    <p:extLst>
      <p:ext uri="{BB962C8B-B14F-4D97-AF65-F5344CB8AC3E}">
        <p14:creationId xmlns:p14="http://schemas.microsoft.com/office/powerpoint/2010/main" val="2281055215"/>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Subtopics of subtopics</a:t>
            </a:r>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cs typeface="Arial"/>
                <a:sym typeface="Arial"/>
              </a:rPr>
              <a:t>1. Remove Duplicates</a:t>
            </a: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cs typeface="Arial"/>
                <a:sym typeface="Arial"/>
              </a:rPr>
              <a:t>When you collect your data from a range of different places, or scrape your data, it’s likely that you will have duplicated entries. These duplicates could originate from human error where the person inputting the data or filling out a form made a mistake.</a:t>
            </a:r>
          </a:p>
          <a:p>
            <a:pPr marL="0" marR="0" lvl="0" indent="0" algn="l" rtl="0">
              <a:lnSpc>
                <a:spcPct val="100000"/>
              </a:lnSpc>
              <a:spcBef>
                <a:spcPts val="0"/>
              </a:spcBef>
              <a:spcAft>
                <a:spcPts val="0"/>
              </a:spcAft>
              <a:buClr>
                <a:srgbClr val="000000"/>
              </a:buClr>
              <a:buSzPts val="1100"/>
              <a:buFont typeface="Arial"/>
              <a:buNone/>
            </a:pPr>
            <a:endParaRPr lang="en-IN" sz="1100" b="0" i="0" u="none" strike="noStrike" cap="none" dirty="0">
              <a:solidFill>
                <a:srgbClr val="000000"/>
              </a:solidFill>
              <a:latin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cs typeface="Arial"/>
                <a:sym typeface="Arial"/>
              </a:rPr>
              <a:t>Duplicates will inevitably skew your data and/or confuse your results. They can also just make the data hard to read when you want to visualize it, so it’s best to remove them right away. </a:t>
            </a:r>
          </a:p>
          <a:p>
            <a:pPr marL="0" marR="0" lvl="0" indent="0" algn="l" rtl="0">
              <a:lnSpc>
                <a:spcPct val="100000"/>
              </a:lnSpc>
              <a:spcBef>
                <a:spcPts val="0"/>
              </a:spcBef>
              <a:spcAft>
                <a:spcPts val="0"/>
              </a:spcAft>
              <a:buClr>
                <a:srgbClr val="000000"/>
              </a:buClr>
              <a:buSzPts val="1100"/>
              <a:buFont typeface="Arial"/>
              <a:buNone/>
            </a:pPr>
            <a:endParaRPr lang="en-IN" sz="1100" b="0" i="0" u="none" strike="noStrike" cap="none" dirty="0">
              <a:solidFill>
                <a:srgbClr val="000000"/>
              </a:solidFill>
              <a:latin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cs typeface="Arial"/>
                <a:sym typeface="Arial"/>
              </a:rPr>
              <a:t>2. Remove Irrelevant Data</a:t>
            </a: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cs typeface="Arial"/>
                <a:sym typeface="Arial"/>
              </a:rPr>
              <a:t>Irrelevant data will slow down and confuse any analysis that you want to do. So, deciphering what is relevant and what is not is necessary before you begin your data cleaning. For instance, if you are analyzing the age range of your customers, you don’t need to include their email addresses.</a:t>
            </a:r>
          </a:p>
          <a:p>
            <a:pPr marL="0" marR="0" lvl="0" indent="0" algn="l" rtl="0">
              <a:lnSpc>
                <a:spcPct val="100000"/>
              </a:lnSpc>
              <a:spcBef>
                <a:spcPts val="0"/>
              </a:spcBef>
              <a:spcAft>
                <a:spcPts val="0"/>
              </a:spcAft>
              <a:buClr>
                <a:srgbClr val="000000"/>
              </a:buClr>
              <a:buSzPts val="1100"/>
              <a:buFont typeface="Arial"/>
              <a:buNone/>
            </a:pPr>
            <a:endParaRPr lang="en-IN" sz="1100" b="0" i="0" u="none" strike="noStrike" cap="none" dirty="0">
              <a:solidFill>
                <a:srgbClr val="000000"/>
              </a:solidFill>
              <a:latin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cs typeface="Arial"/>
                <a:sym typeface="Arial"/>
              </a:rPr>
              <a:t>Other elements you’ll need to remove as they add nothing to your data include:</a:t>
            </a:r>
          </a:p>
          <a:p>
            <a:pPr marL="0" marR="0" lvl="0" indent="0" algn="l" rtl="0">
              <a:lnSpc>
                <a:spcPct val="100000"/>
              </a:lnSpc>
              <a:spcBef>
                <a:spcPts val="0"/>
              </a:spcBef>
              <a:spcAft>
                <a:spcPts val="0"/>
              </a:spcAft>
              <a:buClr>
                <a:srgbClr val="000000"/>
              </a:buClr>
              <a:buSzPts val="1100"/>
              <a:buFont typeface="Arial"/>
              <a:buNone/>
            </a:pPr>
            <a:endParaRPr lang="en-IN" sz="1100" b="0" i="0" u="none" strike="noStrike" cap="none" dirty="0">
              <a:solidFill>
                <a:srgbClr val="000000"/>
              </a:solidFill>
              <a:latin typeface="Arial"/>
              <a:cs typeface="Arial"/>
              <a:sym typeface="Arial"/>
            </a:endParaRPr>
          </a:p>
          <a:p>
            <a:pPr marL="171450" marR="0" lvl="0" indent="-171450" algn="l" rtl="0">
              <a:lnSpc>
                <a:spcPct val="100000"/>
              </a:lnSpc>
              <a:spcBef>
                <a:spcPts val="0"/>
              </a:spcBef>
              <a:spcAft>
                <a:spcPts val="0"/>
              </a:spcAft>
              <a:buClr>
                <a:srgbClr val="000000"/>
              </a:buClr>
              <a:buSzPts val="1100"/>
            </a:pPr>
            <a:r>
              <a:rPr lang="en-IN" sz="1100" b="0" i="0" u="none" strike="noStrike" cap="none" dirty="0">
                <a:solidFill>
                  <a:srgbClr val="000000"/>
                </a:solidFill>
                <a:latin typeface="Arial"/>
                <a:cs typeface="Arial"/>
                <a:sym typeface="Arial"/>
              </a:rPr>
              <a:t>Personal identifiable (PII) data</a:t>
            </a:r>
          </a:p>
          <a:p>
            <a:pPr marL="171450" marR="0" lvl="0" indent="-171450" algn="l" rtl="0">
              <a:lnSpc>
                <a:spcPct val="100000"/>
              </a:lnSpc>
              <a:spcBef>
                <a:spcPts val="0"/>
              </a:spcBef>
              <a:spcAft>
                <a:spcPts val="0"/>
              </a:spcAft>
              <a:buClr>
                <a:srgbClr val="000000"/>
              </a:buClr>
              <a:buSzPts val="1100"/>
            </a:pPr>
            <a:r>
              <a:rPr lang="en-IN" sz="1100" b="0" i="0" u="none" strike="noStrike" cap="none" dirty="0">
                <a:solidFill>
                  <a:srgbClr val="000000"/>
                </a:solidFill>
                <a:latin typeface="Arial"/>
                <a:cs typeface="Arial"/>
                <a:sym typeface="Arial"/>
              </a:rPr>
              <a:t>URLs</a:t>
            </a:r>
          </a:p>
          <a:p>
            <a:pPr marL="171450" marR="0" lvl="0" indent="-171450" algn="l" rtl="0">
              <a:lnSpc>
                <a:spcPct val="100000"/>
              </a:lnSpc>
              <a:spcBef>
                <a:spcPts val="0"/>
              </a:spcBef>
              <a:spcAft>
                <a:spcPts val="0"/>
              </a:spcAft>
              <a:buClr>
                <a:srgbClr val="000000"/>
              </a:buClr>
              <a:buSzPts val="1100"/>
            </a:pPr>
            <a:r>
              <a:rPr lang="en-IN" sz="1100" b="0" i="0" u="none" strike="noStrike" cap="none" dirty="0">
                <a:solidFill>
                  <a:srgbClr val="000000"/>
                </a:solidFill>
                <a:latin typeface="Arial"/>
                <a:cs typeface="Arial"/>
                <a:sym typeface="Arial"/>
              </a:rPr>
              <a:t>HTML tags</a:t>
            </a:r>
          </a:p>
          <a:p>
            <a:pPr marL="171450" marR="0" lvl="0" indent="-171450" algn="l" rtl="0">
              <a:lnSpc>
                <a:spcPct val="100000"/>
              </a:lnSpc>
              <a:spcBef>
                <a:spcPts val="0"/>
              </a:spcBef>
              <a:spcAft>
                <a:spcPts val="0"/>
              </a:spcAft>
              <a:buClr>
                <a:srgbClr val="000000"/>
              </a:buClr>
              <a:buSzPts val="1100"/>
            </a:pPr>
            <a:r>
              <a:rPr lang="en-IN" sz="1100" b="0" i="0" u="none" strike="noStrike" cap="none" dirty="0">
                <a:solidFill>
                  <a:srgbClr val="000000"/>
                </a:solidFill>
                <a:latin typeface="Arial"/>
                <a:cs typeface="Arial"/>
                <a:sym typeface="Arial"/>
              </a:rPr>
              <a:t>Boilerplate text (for ex. in emails)</a:t>
            </a:r>
          </a:p>
          <a:p>
            <a:pPr marL="171450" marR="0" lvl="0" indent="-171450" algn="l" rtl="0">
              <a:lnSpc>
                <a:spcPct val="100000"/>
              </a:lnSpc>
              <a:spcBef>
                <a:spcPts val="0"/>
              </a:spcBef>
              <a:spcAft>
                <a:spcPts val="0"/>
              </a:spcAft>
              <a:buClr>
                <a:srgbClr val="000000"/>
              </a:buClr>
              <a:buSzPts val="1100"/>
            </a:pPr>
            <a:r>
              <a:rPr lang="en-IN" sz="1100" b="0" i="0" u="none" strike="noStrike" cap="none" dirty="0">
                <a:solidFill>
                  <a:srgbClr val="000000"/>
                </a:solidFill>
                <a:latin typeface="Arial"/>
                <a:cs typeface="Arial"/>
                <a:sym typeface="Arial"/>
              </a:rPr>
              <a:t>Tracking codes</a:t>
            </a:r>
          </a:p>
          <a:p>
            <a:pPr marL="171450" marR="0" lvl="0" indent="-171450" algn="l" rtl="0">
              <a:lnSpc>
                <a:spcPct val="100000"/>
              </a:lnSpc>
              <a:spcBef>
                <a:spcPts val="0"/>
              </a:spcBef>
              <a:spcAft>
                <a:spcPts val="0"/>
              </a:spcAft>
              <a:buClr>
                <a:srgbClr val="000000"/>
              </a:buClr>
              <a:buSzPts val="1100"/>
            </a:pPr>
            <a:r>
              <a:rPr lang="en-IN" sz="1100" b="0" i="0" u="none" strike="noStrike" cap="none" dirty="0">
                <a:solidFill>
                  <a:srgbClr val="000000"/>
                </a:solidFill>
                <a:latin typeface="Arial"/>
                <a:cs typeface="Arial"/>
                <a:sym typeface="Arial"/>
              </a:rPr>
              <a:t>Excessive blank space between text</a:t>
            </a:r>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cs typeface="Arial"/>
                <a:sym typeface="Arial"/>
              </a:rPr>
              <a:t>3. Standardize Capitalization</a:t>
            </a: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cs typeface="Arial"/>
                <a:sym typeface="Arial"/>
              </a:rPr>
              <a:t>Within your data, you need to make sure that the text is consistent. If you have a mixture of capitalization, this could lead to different erroneous categories being created. </a:t>
            </a:r>
          </a:p>
          <a:p>
            <a:pPr marL="0" marR="0" lvl="0" indent="0" algn="l" rtl="0">
              <a:lnSpc>
                <a:spcPct val="100000"/>
              </a:lnSpc>
              <a:spcBef>
                <a:spcPts val="0"/>
              </a:spcBef>
              <a:spcAft>
                <a:spcPts val="0"/>
              </a:spcAft>
              <a:buClr>
                <a:srgbClr val="000000"/>
              </a:buClr>
              <a:buSzPts val="1100"/>
              <a:buFont typeface="Arial"/>
              <a:buNone/>
            </a:pPr>
            <a:endParaRPr lang="en-IN" sz="1100" b="0" i="0" u="none" strike="noStrike" cap="none" dirty="0">
              <a:solidFill>
                <a:srgbClr val="000000"/>
              </a:solidFill>
              <a:latin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cs typeface="Arial"/>
                <a:sym typeface="Arial"/>
              </a:rPr>
              <a:t>It could also cause problems when you need to translate before processing as capitalization can change the meaning. For instance, Bill is a person's name whereas a bill or to bill is something else entirely. </a:t>
            </a:r>
          </a:p>
          <a:p>
            <a:pPr marL="0" marR="0" lvl="0" indent="0" algn="l" rtl="0">
              <a:lnSpc>
                <a:spcPct val="100000"/>
              </a:lnSpc>
              <a:spcBef>
                <a:spcPts val="0"/>
              </a:spcBef>
              <a:spcAft>
                <a:spcPts val="0"/>
              </a:spcAft>
              <a:buClr>
                <a:srgbClr val="000000"/>
              </a:buClr>
              <a:buSzPts val="1100"/>
              <a:buFont typeface="Arial"/>
              <a:buNone/>
            </a:pPr>
            <a:endParaRPr lang="en-IN" sz="1100" b="0" i="0" u="none" strike="noStrike" cap="none" dirty="0">
              <a:solidFill>
                <a:srgbClr val="000000"/>
              </a:solidFill>
              <a:latin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cs typeface="Arial"/>
                <a:sym typeface="Arial"/>
              </a:rPr>
              <a:t>If, in addition to data cleaning, you are text cleaning in order to process your data with a computer model, it’s much simpler to put everything in lowercase. </a:t>
            </a:r>
          </a:p>
          <a:p>
            <a:pPr marL="0" marR="0" lvl="0" indent="0" algn="l" rtl="0">
              <a:lnSpc>
                <a:spcPct val="100000"/>
              </a:lnSpc>
              <a:spcBef>
                <a:spcPts val="0"/>
              </a:spcBef>
              <a:spcAft>
                <a:spcPts val="0"/>
              </a:spcAft>
              <a:buClr>
                <a:srgbClr val="000000"/>
              </a:buClr>
              <a:buSzPts val="1100"/>
              <a:buFont typeface="Arial"/>
              <a:buNone/>
            </a:pPr>
            <a:endParaRPr lang="en-IN" sz="1100" b="0" i="0" u="none" strike="noStrike" cap="none" dirty="0">
              <a:solidFill>
                <a:srgbClr val="000000"/>
              </a:solidFill>
              <a:latin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cs typeface="Arial"/>
                <a:sym typeface="Arial"/>
              </a:rPr>
              <a:t>4. Convert Data Types</a:t>
            </a: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cs typeface="Arial"/>
                <a:sym typeface="Arial"/>
              </a:rPr>
              <a:t>Numbers are the most common data type that you will need to convert when cleaning your data. Often numbers are imputed as text, however, in order to be processed, they need to appear as numerals. </a:t>
            </a:r>
          </a:p>
          <a:p>
            <a:pPr marL="0" marR="0" lvl="0" indent="0" algn="l" rtl="0">
              <a:lnSpc>
                <a:spcPct val="100000"/>
              </a:lnSpc>
              <a:spcBef>
                <a:spcPts val="0"/>
              </a:spcBef>
              <a:spcAft>
                <a:spcPts val="0"/>
              </a:spcAft>
              <a:buClr>
                <a:srgbClr val="000000"/>
              </a:buClr>
              <a:buSzPts val="1100"/>
              <a:buFont typeface="Arial"/>
              <a:buNone/>
            </a:pPr>
            <a:endParaRPr lang="en-IN" sz="1100" b="0" i="0" u="none" strike="noStrike" cap="none" dirty="0">
              <a:solidFill>
                <a:srgbClr val="000000"/>
              </a:solidFill>
              <a:latin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cs typeface="Arial"/>
                <a:sym typeface="Arial"/>
              </a:rPr>
              <a:t>If they are appearing as text, they are classed as a string and your analysis algorithms cannot perform mathematical equations on them.</a:t>
            </a:r>
          </a:p>
          <a:p>
            <a:pPr marL="0" marR="0" lvl="0" indent="0" algn="l" rtl="0">
              <a:lnSpc>
                <a:spcPct val="100000"/>
              </a:lnSpc>
              <a:spcBef>
                <a:spcPts val="0"/>
              </a:spcBef>
              <a:spcAft>
                <a:spcPts val="0"/>
              </a:spcAft>
              <a:buClr>
                <a:srgbClr val="000000"/>
              </a:buClr>
              <a:buSzPts val="1100"/>
              <a:buFont typeface="Arial"/>
              <a:buNone/>
            </a:pPr>
            <a:endParaRPr lang="en-IN" sz="1100" b="0" i="0" u="none" strike="noStrike" cap="none" dirty="0">
              <a:solidFill>
                <a:srgbClr val="000000"/>
              </a:solidFill>
              <a:latin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cs typeface="Arial"/>
                <a:sym typeface="Arial"/>
              </a:rPr>
              <a:t>The same is true for dates that are stored as text. These should all be changed to numerals. For example, if you have an entry that reads September 24th 2021, you’ll need to change that to read 09/24/2021.</a:t>
            </a:r>
          </a:p>
          <a:p>
            <a:pPr marL="0" marR="0" lvl="0" indent="0" algn="l" rtl="0">
              <a:lnSpc>
                <a:spcPct val="100000"/>
              </a:lnSpc>
              <a:spcBef>
                <a:spcPts val="0"/>
              </a:spcBef>
              <a:spcAft>
                <a:spcPts val="0"/>
              </a:spcAft>
              <a:buClr>
                <a:srgbClr val="000000"/>
              </a:buClr>
              <a:buSzPts val="1100"/>
              <a:buFont typeface="Arial"/>
              <a:buNone/>
            </a:pPr>
            <a:endParaRPr lang="en-IN" sz="1100" b="0" i="0" u="none" strike="noStrike" cap="none" dirty="0">
              <a:solidFill>
                <a:srgbClr val="000000"/>
              </a:solidFill>
              <a:latin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cs typeface="Arial"/>
                <a:sym typeface="Arial"/>
              </a:rPr>
              <a:t>5. Clear Formatting</a:t>
            </a: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cs typeface="Arial"/>
                <a:sym typeface="Arial"/>
              </a:rPr>
              <a:t>Machine learning models can’t process your information if it is heavily formatted. If you are taking data from a range of sources, it’s likely that there are a number of different document formats. This can make your data confusing and incorrect. </a:t>
            </a:r>
          </a:p>
          <a:p>
            <a:pPr marL="0" marR="0" lvl="0" indent="0" algn="l" rtl="0">
              <a:lnSpc>
                <a:spcPct val="100000"/>
              </a:lnSpc>
              <a:spcBef>
                <a:spcPts val="0"/>
              </a:spcBef>
              <a:spcAft>
                <a:spcPts val="0"/>
              </a:spcAft>
              <a:buClr>
                <a:srgbClr val="000000"/>
              </a:buClr>
              <a:buSzPts val="1100"/>
              <a:buFont typeface="Arial"/>
              <a:buNone/>
            </a:pPr>
            <a:endParaRPr lang="en-IN" sz="1100" b="0" i="0" u="none" strike="noStrike" cap="none" dirty="0">
              <a:solidFill>
                <a:srgbClr val="000000"/>
              </a:solidFill>
              <a:latin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cs typeface="Arial"/>
                <a:sym typeface="Arial"/>
              </a:rPr>
              <a:t>You should remove any kind of formatting that has been applied to your documents, so you can start from zero. This is normally not a difficult process, both excel and google sheets, for example, have a simple standardization function to do this. </a:t>
            </a:r>
          </a:p>
          <a:p>
            <a:pPr marL="0" marR="0" lvl="0" indent="0" algn="l" rtl="0">
              <a:lnSpc>
                <a:spcPct val="100000"/>
              </a:lnSpc>
              <a:spcBef>
                <a:spcPts val="0"/>
              </a:spcBef>
              <a:spcAft>
                <a:spcPts val="0"/>
              </a:spcAft>
              <a:buClr>
                <a:srgbClr val="000000"/>
              </a:buClr>
              <a:buSzPts val="1100"/>
              <a:buFont typeface="Arial"/>
              <a:buNone/>
            </a:pPr>
            <a:endParaRPr lang="en-IN" sz="1100" b="0" i="0" u="none" strike="noStrike" cap="none" dirty="0">
              <a:solidFill>
                <a:srgbClr val="000000"/>
              </a:solidFill>
              <a:latin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cs typeface="Arial"/>
                <a:sym typeface="Arial"/>
              </a:rPr>
              <a:t>6. Fix Errors</a:t>
            </a: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cs typeface="Arial"/>
                <a:sym typeface="Arial"/>
              </a:rPr>
              <a:t>It probably goes without saying that you’ll need to carefully remove any errors from your data. Errors as avoidable as typos could lead to you missing out on key findings from your data. Some of these can be avoided with something as simple as a quick spell-check. </a:t>
            </a:r>
          </a:p>
          <a:p>
            <a:pPr marL="0" marR="0" lvl="0" indent="0" algn="l" rtl="0">
              <a:lnSpc>
                <a:spcPct val="100000"/>
              </a:lnSpc>
              <a:spcBef>
                <a:spcPts val="0"/>
              </a:spcBef>
              <a:spcAft>
                <a:spcPts val="0"/>
              </a:spcAft>
              <a:buClr>
                <a:srgbClr val="000000"/>
              </a:buClr>
              <a:buSzPts val="1100"/>
              <a:buFont typeface="Arial"/>
              <a:buNone/>
            </a:pPr>
            <a:endParaRPr lang="en-IN" sz="1100" b="0" i="0" u="none" strike="noStrike" cap="none" dirty="0">
              <a:solidFill>
                <a:srgbClr val="000000"/>
              </a:solidFill>
              <a:latin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cs typeface="Arial"/>
                <a:sym typeface="Arial"/>
              </a:rPr>
              <a:t>Spelling mistakes or extra punctuation in data like an email address could mean you miss out on communicating with your customers. It could also lead to you sending unwanted emails to people who didn’t sign up for them. </a:t>
            </a:r>
          </a:p>
          <a:p>
            <a:pPr marL="0" marR="0" lvl="0" indent="0" algn="l" rtl="0">
              <a:lnSpc>
                <a:spcPct val="100000"/>
              </a:lnSpc>
              <a:spcBef>
                <a:spcPts val="0"/>
              </a:spcBef>
              <a:spcAft>
                <a:spcPts val="0"/>
              </a:spcAft>
              <a:buClr>
                <a:srgbClr val="000000"/>
              </a:buClr>
              <a:buSzPts val="1100"/>
              <a:buFont typeface="Arial"/>
              <a:buNone/>
            </a:pPr>
            <a:endParaRPr lang="en-IN" sz="1100" b="0" i="0" u="none" strike="noStrike" cap="none" dirty="0">
              <a:solidFill>
                <a:srgbClr val="000000"/>
              </a:solidFill>
              <a:latin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cs typeface="Arial"/>
                <a:sym typeface="Arial"/>
              </a:rPr>
              <a:t>Other errors can include inconsistencies in formatting. For example, if you have a column of US dollar amounts, you’ll have to convert any other currency type into US dollars so as to preserve a consistent standard currency. The same is true of any other form of measurement such as grams, ounces, etc. </a:t>
            </a:r>
          </a:p>
          <a:p>
            <a:pPr marL="0" marR="0" lvl="0" indent="0" algn="l" rtl="0">
              <a:lnSpc>
                <a:spcPct val="100000"/>
              </a:lnSpc>
              <a:spcBef>
                <a:spcPts val="0"/>
              </a:spcBef>
              <a:spcAft>
                <a:spcPts val="0"/>
              </a:spcAft>
              <a:buClr>
                <a:srgbClr val="000000"/>
              </a:buClr>
              <a:buSzPts val="1100"/>
              <a:buFont typeface="Arial"/>
              <a:buNone/>
            </a:pPr>
            <a:endParaRPr lang="en-IN" sz="1100" b="1" i="0" u="none" strike="noStrike" cap="none" dirty="0">
              <a:solidFill>
                <a:srgbClr val="000000"/>
              </a:solidFill>
              <a:latin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cs typeface="Arial"/>
                <a:sym typeface="Arial"/>
              </a:rPr>
              <a:t>7. Language Translation</a:t>
            </a: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cs typeface="Arial"/>
                <a:sym typeface="Arial"/>
              </a:rPr>
              <a:t>To have consistent data, you’ll want everything in the same language. </a:t>
            </a:r>
          </a:p>
          <a:p>
            <a:pPr marL="0" marR="0" lvl="0" indent="0" algn="l" rtl="0">
              <a:lnSpc>
                <a:spcPct val="100000"/>
              </a:lnSpc>
              <a:spcBef>
                <a:spcPts val="0"/>
              </a:spcBef>
              <a:spcAft>
                <a:spcPts val="0"/>
              </a:spcAft>
              <a:buClr>
                <a:srgbClr val="000000"/>
              </a:buClr>
              <a:buSzPts val="1100"/>
              <a:buFont typeface="Arial"/>
              <a:buNone/>
            </a:pPr>
            <a:endParaRPr lang="en-IN" sz="1100" b="0" i="0" u="none" strike="noStrike" cap="none" dirty="0">
              <a:solidFill>
                <a:srgbClr val="000000"/>
              </a:solidFill>
              <a:latin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cs typeface="Arial"/>
                <a:sym typeface="Arial"/>
              </a:rPr>
              <a:t>The Natural Language Processing (NLP) models behind software used to analyze data are also predominantly monolingual, meaning they are not capable of processing multiple languages. So, you’ll need to translate everything into one language. </a:t>
            </a:r>
          </a:p>
          <a:p>
            <a:pPr marL="0" marR="0" lvl="0" indent="0" algn="l" rtl="0">
              <a:lnSpc>
                <a:spcPct val="100000"/>
              </a:lnSpc>
              <a:spcBef>
                <a:spcPts val="0"/>
              </a:spcBef>
              <a:spcAft>
                <a:spcPts val="0"/>
              </a:spcAft>
              <a:buClr>
                <a:srgbClr val="000000"/>
              </a:buClr>
              <a:buSzPts val="1100"/>
              <a:buFont typeface="Arial"/>
              <a:buNone/>
            </a:pPr>
            <a:endParaRPr lang="en-IN" sz="1100" b="0" i="0" u="none" strike="noStrike" cap="none" dirty="0">
              <a:solidFill>
                <a:srgbClr val="000000"/>
              </a:solidFill>
              <a:latin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cs typeface="Arial"/>
                <a:sym typeface="Arial"/>
              </a:rPr>
              <a:t>8. Handle Missing Values</a:t>
            </a: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cs typeface="Arial"/>
                <a:sym typeface="Arial"/>
              </a:rPr>
              <a:t>When it comes to missing values you have two options:</a:t>
            </a:r>
          </a:p>
          <a:p>
            <a:pPr marL="171450" marR="0" lvl="0" indent="-171450" algn="l" rtl="0">
              <a:lnSpc>
                <a:spcPct val="100000"/>
              </a:lnSpc>
              <a:spcBef>
                <a:spcPts val="0"/>
              </a:spcBef>
              <a:spcAft>
                <a:spcPts val="0"/>
              </a:spcAft>
              <a:buClr>
                <a:srgbClr val="000000"/>
              </a:buClr>
              <a:buSzPts val="1100"/>
            </a:pPr>
            <a:r>
              <a:rPr lang="en-IN" sz="1100" b="0" i="0" u="none" strike="noStrike" cap="none" dirty="0">
                <a:solidFill>
                  <a:srgbClr val="000000"/>
                </a:solidFill>
                <a:latin typeface="Arial"/>
                <a:cs typeface="Arial"/>
                <a:sym typeface="Arial"/>
              </a:rPr>
              <a:t>Remove the observations that have this missing value</a:t>
            </a:r>
          </a:p>
          <a:p>
            <a:pPr marL="171450" marR="0" lvl="0" indent="-171450" algn="l" rtl="0">
              <a:lnSpc>
                <a:spcPct val="100000"/>
              </a:lnSpc>
              <a:spcBef>
                <a:spcPts val="0"/>
              </a:spcBef>
              <a:spcAft>
                <a:spcPts val="0"/>
              </a:spcAft>
              <a:buClr>
                <a:srgbClr val="000000"/>
              </a:buClr>
              <a:buSzPts val="1100"/>
            </a:pPr>
            <a:r>
              <a:rPr lang="en-IN" sz="1100" b="0" i="0" u="none" strike="noStrike" cap="none" dirty="0">
                <a:solidFill>
                  <a:srgbClr val="000000"/>
                </a:solidFill>
                <a:latin typeface="Arial"/>
                <a:cs typeface="Arial"/>
                <a:sym typeface="Arial"/>
              </a:rPr>
              <a:t>Input the missing data </a:t>
            </a:r>
          </a:p>
          <a:p>
            <a:pPr marL="0" marR="0" lvl="0" indent="0" algn="l" rtl="0">
              <a:lnSpc>
                <a:spcPct val="100000"/>
              </a:lnSpc>
              <a:spcBef>
                <a:spcPts val="0"/>
              </a:spcBef>
              <a:spcAft>
                <a:spcPts val="0"/>
              </a:spcAft>
              <a:buClr>
                <a:srgbClr val="000000"/>
              </a:buClr>
              <a:buSzPts val="1100"/>
              <a:buFont typeface="Arial"/>
              <a:buNone/>
            </a:pPr>
            <a:endParaRPr lang="en-IN" sz="1100" b="0" i="0" u="none" strike="noStrike" cap="none" dirty="0">
              <a:solidFill>
                <a:srgbClr val="000000"/>
              </a:solidFill>
              <a:latin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cs typeface="Arial"/>
                <a:sym typeface="Arial"/>
              </a:rPr>
              <a:t>What you choose to do will depend on your analysis goals and what you want to do next with your data. </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1600"/>
              </a:spcAft>
              <a:buNone/>
            </a:pPr>
            <a:r>
              <a:rPr lang="en" dirty="0"/>
              <a:t> </a:t>
            </a:r>
            <a:r>
              <a:rPr lang="en-IN" dirty="0">
                <a:hlinkClick r:id="rId3"/>
              </a:rPr>
              <a:t>https://prwatech.in/blog/machine-learning/data-cleaning-in-machine-learning/</a:t>
            </a:r>
            <a:endParaRPr lang="en-IN" dirty="0"/>
          </a:p>
          <a:p>
            <a:pPr marL="0" lvl="0" indent="0" algn="l" rtl="0">
              <a:spcBef>
                <a:spcPts val="0"/>
              </a:spcBef>
              <a:spcAft>
                <a:spcPts val="0"/>
              </a:spcAft>
              <a:buNone/>
            </a:pPr>
            <a:endParaRPr lang="en-IN" dirty="0"/>
          </a:p>
        </p:txBody>
      </p:sp>
    </p:spTree>
    <p:extLst>
      <p:ext uri="{BB962C8B-B14F-4D97-AF65-F5344CB8AC3E}">
        <p14:creationId xmlns:p14="http://schemas.microsoft.com/office/powerpoint/2010/main" val="737505276"/>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Subtopics of subtopics</a:t>
            </a:r>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cs typeface="Arial"/>
                <a:sym typeface="Arial"/>
              </a:rPr>
              <a:t>1.Implementing missing values imputation </a:t>
            </a:r>
            <a:r>
              <a:rPr lang="en-IN" sz="1100" b="0" i="0" u="none" strike="noStrike" cap="none" dirty="0">
                <a:solidFill>
                  <a:srgbClr val="000000"/>
                </a:solidFill>
                <a:latin typeface="Arial"/>
                <a:cs typeface="Arial"/>
                <a:sym typeface="Arial"/>
              </a:rPr>
              <a:t>– This is a standard statistical imputing constant, using KNN imputation.</a:t>
            </a: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cs typeface="Arial"/>
                <a:sym typeface="Arial"/>
              </a:rPr>
              <a:t>Outlier/Anomaly Detection is carried out using: Isolation Forest, One Class SVM, Local Outlier Factor, and/or outlier detection algorithms.</a:t>
            </a:r>
          </a:p>
          <a:p>
            <a:pPr marL="0" marR="0" lvl="0" indent="0" algn="l" rtl="0">
              <a:lnSpc>
                <a:spcPct val="100000"/>
              </a:lnSpc>
              <a:spcBef>
                <a:spcPts val="0"/>
              </a:spcBef>
              <a:spcAft>
                <a:spcPts val="0"/>
              </a:spcAft>
              <a:buClr>
                <a:srgbClr val="000000"/>
              </a:buClr>
              <a:buSzPts val="1100"/>
              <a:buFont typeface="Arial"/>
              <a:buNone/>
            </a:pPr>
            <a:endParaRPr lang="en-IN" sz="1100" b="0" i="0" u="none" strike="noStrike" cap="none" dirty="0">
              <a:solidFill>
                <a:srgbClr val="000000"/>
              </a:solidFill>
              <a:latin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cs typeface="Arial"/>
                <a:sym typeface="Arial"/>
              </a:rPr>
              <a:t>2. Carrying out outlier/anomaly detection- </a:t>
            </a:r>
            <a:r>
              <a:rPr lang="en-IN" sz="1100" b="0" i="0" u="none" strike="noStrike" cap="none" dirty="0">
                <a:solidFill>
                  <a:srgbClr val="000000"/>
                </a:solidFill>
                <a:latin typeface="Arial"/>
                <a:cs typeface="Arial"/>
                <a:sym typeface="Arial"/>
              </a:rPr>
              <a:t>You can accomplish this by using Isolation Forest, One-Class SVM, and/or Local Outlier Factor outlier detection algorithms.</a:t>
            </a:r>
          </a:p>
          <a:p>
            <a:pPr marL="0" marR="0" lvl="0" indent="0" algn="l" rtl="0">
              <a:lnSpc>
                <a:spcPct val="100000"/>
              </a:lnSpc>
              <a:spcBef>
                <a:spcPts val="0"/>
              </a:spcBef>
              <a:spcAft>
                <a:spcPts val="0"/>
              </a:spcAft>
              <a:buClr>
                <a:srgbClr val="000000"/>
              </a:buClr>
              <a:buSzPts val="1100"/>
              <a:buFont typeface="Arial"/>
              <a:buNone/>
            </a:pPr>
            <a:endParaRPr lang="en-IN" sz="1100" b="0" i="0" u="none" strike="noStrike" cap="none" dirty="0">
              <a:solidFill>
                <a:srgbClr val="000000"/>
              </a:solidFill>
              <a:latin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cs typeface="Arial"/>
                <a:sym typeface="Arial"/>
              </a:rPr>
              <a:t>3.Utilizing cleaning techniques from the X-Variable family</a:t>
            </a:r>
            <a:r>
              <a:rPr lang="en-IN" sz="1100" b="0" i="0" u="none" strike="noStrike" cap="none" dirty="0">
                <a:solidFill>
                  <a:srgbClr val="000000"/>
                </a:solidFill>
                <a:latin typeface="Arial"/>
                <a:cs typeface="Arial"/>
                <a:sym typeface="Arial"/>
              </a:rPr>
              <a:t>- In this instance, you want to apply custom functions, remove duplicates, as well as replace crucial values.</a:t>
            </a:r>
          </a:p>
          <a:p>
            <a:pPr marL="0" marR="0" lvl="0" indent="0" algn="l" rtl="0">
              <a:lnSpc>
                <a:spcPct val="100000"/>
              </a:lnSpc>
              <a:spcBef>
                <a:spcPts val="0"/>
              </a:spcBef>
              <a:spcAft>
                <a:spcPts val="0"/>
              </a:spcAft>
              <a:buClr>
                <a:srgbClr val="000000"/>
              </a:buClr>
              <a:buSzPts val="1100"/>
              <a:buFont typeface="Arial"/>
              <a:buNone/>
            </a:pPr>
            <a:endParaRPr lang="en-IN" sz="1100" b="0" i="0" u="none" strike="noStrike" cap="none" dirty="0">
              <a:solidFill>
                <a:srgbClr val="000000"/>
              </a:solidFill>
              <a:latin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cs typeface="Arial"/>
                <a:sym typeface="Arial"/>
              </a:rPr>
              <a:t>4.Using Cleaning Techniques of the Y-Variable sort </a:t>
            </a:r>
            <a:r>
              <a:rPr lang="en-IN" sz="1100" b="0" i="0" u="none" strike="noStrike" cap="none" dirty="0">
                <a:solidFill>
                  <a:srgbClr val="000000"/>
                </a:solidFill>
                <a:latin typeface="Arial"/>
                <a:cs typeface="Arial"/>
                <a:sym typeface="Arial"/>
              </a:rPr>
              <a:t>– Here it is important to do label encoding, one-hot encoding, as well as dictionary mapping.</a:t>
            </a:r>
          </a:p>
          <a:p>
            <a:pPr marL="0" marR="0" lvl="0" indent="0" algn="l" rtl="0">
              <a:lnSpc>
                <a:spcPct val="100000"/>
              </a:lnSpc>
              <a:spcBef>
                <a:spcPts val="0"/>
              </a:spcBef>
              <a:spcAft>
                <a:spcPts val="0"/>
              </a:spcAft>
              <a:buClr>
                <a:srgbClr val="000000"/>
              </a:buClr>
              <a:buSzPts val="1100"/>
              <a:buFont typeface="Arial"/>
              <a:buNone/>
            </a:pPr>
            <a:endParaRPr lang="en-IN" sz="1100" b="0" i="0" u="none" strike="noStrike" cap="none" dirty="0">
              <a:solidFill>
                <a:srgbClr val="000000"/>
              </a:solidFill>
              <a:latin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cs typeface="Arial"/>
                <a:sym typeface="Arial"/>
              </a:rPr>
              <a:t>5.DataFrames’ need to be merged- </a:t>
            </a:r>
            <a:r>
              <a:rPr lang="en-IN" sz="1100" b="0" i="0" u="none" strike="noStrike" cap="none" dirty="0">
                <a:solidFill>
                  <a:srgbClr val="000000"/>
                </a:solidFill>
                <a:latin typeface="Arial"/>
                <a:cs typeface="Arial"/>
                <a:sym typeface="Arial"/>
              </a:rPr>
              <a:t>This step includes concatenating, merging, and joining.</a:t>
            </a:r>
          </a:p>
          <a:p>
            <a:pPr marL="0" marR="0" lvl="0" indent="0" algn="l" rtl="0">
              <a:lnSpc>
                <a:spcPct val="100000"/>
              </a:lnSpc>
              <a:spcBef>
                <a:spcPts val="0"/>
              </a:spcBef>
              <a:spcAft>
                <a:spcPts val="0"/>
              </a:spcAft>
              <a:buClr>
                <a:srgbClr val="000000"/>
              </a:buClr>
              <a:buSzPts val="1100"/>
              <a:buFont typeface="Arial"/>
              <a:buNone/>
            </a:pPr>
            <a:endParaRPr lang="en-IN" sz="1100" b="0" i="0" u="none" strike="noStrike" cap="none" dirty="0">
              <a:solidFill>
                <a:srgbClr val="000000"/>
              </a:solidFill>
              <a:latin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cs typeface="Arial"/>
                <a:sym typeface="Arial"/>
              </a:rPr>
              <a:t>6.The last step consists of ‘parsing dates’-</a:t>
            </a:r>
            <a:r>
              <a:rPr lang="en-IN" sz="1100" b="0" i="0" u="none" strike="noStrike" cap="none" dirty="0">
                <a:solidFill>
                  <a:srgbClr val="000000"/>
                </a:solidFill>
                <a:latin typeface="Arial"/>
                <a:cs typeface="Arial"/>
                <a:sym typeface="Arial"/>
              </a:rPr>
              <a:t> Here you need to use auto-format detecting strings to accomplish ‘</a:t>
            </a:r>
            <a:r>
              <a:rPr lang="en-IN" sz="1100" b="0" i="0" u="none" strike="noStrike" cap="none" dirty="0" err="1">
                <a:solidFill>
                  <a:srgbClr val="000000"/>
                </a:solidFill>
                <a:latin typeface="Arial"/>
                <a:cs typeface="Arial"/>
                <a:sym typeface="Arial"/>
              </a:rPr>
              <a:t>DateTime</a:t>
            </a:r>
            <a:r>
              <a:rPr lang="en-IN" sz="1100" b="0" i="0" u="none" strike="noStrike" cap="none" dirty="0">
                <a:solidFill>
                  <a:srgbClr val="000000"/>
                </a:solidFill>
                <a:latin typeface="Arial"/>
                <a:cs typeface="Arial"/>
                <a:sym typeface="Arial"/>
              </a:rPr>
              <a:t>’ converting, including changing ‘</a:t>
            </a:r>
            <a:r>
              <a:rPr lang="en-IN" sz="1100" b="0" i="0" u="none" strike="noStrike" cap="none" dirty="0" err="1">
                <a:solidFill>
                  <a:srgbClr val="000000"/>
                </a:solidFill>
                <a:latin typeface="Arial"/>
                <a:cs typeface="Arial"/>
                <a:sym typeface="Arial"/>
              </a:rPr>
              <a:t>DateTime</a:t>
            </a:r>
            <a:r>
              <a:rPr lang="en-IN" sz="1100" b="0" i="0" u="none" strike="noStrike" cap="none" dirty="0">
                <a:solidFill>
                  <a:srgbClr val="000000"/>
                </a:solidFill>
                <a:latin typeface="Arial"/>
                <a:cs typeface="Arial"/>
                <a:sym typeface="Arial"/>
              </a:rPr>
              <a:t>’ objects to numbers.</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IN" dirty="0">
                <a:hlinkClick r:id="rId3"/>
              </a:rPr>
              <a:t>https://brightdata.com/blog/how-tos/data-manipulation-cleaning-python</a:t>
            </a:r>
            <a:endParaRPr lang="en-IN" dirty="0"/>
          </a:p>
        </p:txBody>
      </p:sp>
    </p:spTree>
    <p:extLst>
      <p:ext uri="{BB962C8B-B14F-4D97-AF65-F5344CB8AC3E}">
        <p14:creationId xmlns:p14="http://schemas.microsoft.com/office/powerpoint/2010/main" val="24710118"/>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2</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ea typeface="Times New Roman" panose="02020603050405020304" pitchFamily="18" charset="0"/>
                <a:cs typeface="Arial"/>
                <a:sym typeface="Arial"/>
              </a:rPr>
              <a:t>Data pre-processing is a step in the data mining and data analysis process that takes raw data and transforms it into a format that can be understood and analyze by computers and machine learning.</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1600"/>
              </a:spcAft>
              <a:buNone/>
            </a:pPr>
            <a:r>
              <a:rPr lang="en-IN" dirty="0">
                <a:hlinkClick r:id="rId3"/>
              </a:rPr>
              <a:t>https://medium.datadriveninvestor.com/data-preprocessing-3cd01eefd438</a:t>
            </a:r>
            <a:endParaRPr lang="en-IN" dirty="0"/>
          </a:p>
          <a:p>
            <a:pPr marL="0" lvl="0" indent="0" algn="l" rtl="0">
              <a:spcBef>
                <a:spcPts val="0"/>
              </a:spcBef>
              <a:spcAft>
                <a:spcPts val="0"/>
              </a:spcAft>
              <a:buNone/>
            </a:pPr>
            <a:endParaRPr lang="en-IN" dirty="0"/>
          </a:p>
        </p:txBody>
      </p:sp>
    </p:spTree>
    <p:extLst>
      <p:ext uri="{BB962C8B-B14F-4D97-AF65-F5344CB8AC3E}">
        <p14:creationId xmlns:p14="http://schemas.microsoft.com/office/powerpoint/2010/main" val="3623460085"/>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This slide talks about the case if we have to divide a subtopic further.</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Subtopics of subtopics</a:t>
            </a:r>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ea typeface="Times New Roman" panose="02020603050405020304" pitchFamily="18" charset="0"/>
                <a:cs typeface="Arial"/>
                <a:sym typeface="Arial"/>
              </a:rPr>
              <a:t>Data quality assessment</a:t>
            </a: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ea typeface="Times New Roman" panose="02020603050405020304" pitchFamily="18" charset="0"/>
                <a:cs typeface="Arial"/>
                <a:sym typeface="Arial"/>
              </a:rPr>
              <a:t>Take a good look at your data and get an idea of its overall quality, relevance to your project, and consistency. </a:t>
            </a:r>
          </a:p>
          <a:p>
            <a:pPr marL="0" marR="0" lvl="0" indent="0" algn="l" rtl="0">
              <a:lnSpc>
                <a:spcPct val="100000"/>
              </a:lnSpc>
              <a:spcBef>
                <a:spcPts val="0"/>
              </a:spcBef>
              <a:spcAft>
                <a:spcPts val="0"/>
              </a:spcAft>
              <a:buClr>
                <a:srgbClr val="000000"/>
              </a:buClr>
              <a:buSzPts val="1100"/>
              <a:buFont typeface="Arial"/>
              <a:buNone/>
            </a:pPr>
            <a:endParaRPr lang="en-IN" sz="1100" b="1" i="0" u="none" strike="noStrike" cap="none" dirty="0">
              <a:solidFill>
                <a:srgbClr val="000000"/>
              </a:solidFill>
              <a:latin typeface="Arial"/>
              <a:ea typeface="Times New Roman" panose="02020603050405020304" pitchFamily="18" charset="0"/>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ea typeface="Times New Roman" panose="02020603050405020304" pitchFamily="18" charset="0"/>
                <a:cs typeface="Arial"/>
                <a:sym typeface="Arial"/>
              </a:rPr>
              <a:t>Data cleaning</a:t>
            </a: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ea typeface="Times New Roman" panose="02020603050405020304" pitchFamily="18" charset="0"/>
                <a:cs typeface="Arial"/>
                <a:sym typeface="Arial"/>
              </a:rPr>
              <a:t>Data cleaning is the process of adding missing data and correcting, repairing, or removing incorrect or irrelevant data from a data set. </a:t>
            </a:r>
          </a:p>
          <a:p>
            <a:pPr marL="0" marR="0" lvl="0" indent="0" algn="l" rtl="0">
              <a:lnSpc>
                <a:spcPct val="100000"/>
              </a:lnSpc>
              <a:spcBef>
                <a:spcPts val="0"/>
              </a:spcBef>
              <a:spcAft>
                <a:spcPts val="0"/>
              </a:spcAft>
              <a:buClr>
                <a:srgbClr val="000000"/>
              </a:buClr>
              <a:buSzPts val="1100"/>
              <a:buFont typeface="Arial"/>
              <a:buNone/>
            </a:pPr>
            <a:endParaRPr lang="en-IN" sz="1100" b="0" i="0" u="none" strike="noStrike" cap="none" dirty="0">
              <a:solidFill>
                <a:srgbClr val="000000"/>
              </a:solidFill>
              <a:latin typeface="Arial"/>
              <a:ea typeface="Times New Roman" panose="02020603050405020304" pitchFamily="18" charset="0"/>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ea typeface="Times New Roman" panose="02020603050405020304" pitchFamily="18" charset="0"/>
                <a:cs typeface="Arial"/>
                <a:sym typeface="Arial"/>
              </a:rPr>
              <a:t>Data transformation</a:t>
            </a: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ea typeface="Times New Roman" panose="02020603050405020304" pitchFamily="18" charset="0"/>
                <a:cs typeface="Arial"/>
                <a:sym typeface="Arial"/>
              </a:rPr>
              <a:t>With data cleaning, we’ve already begun to modify our data, but data transformation will begin the process of turning the data into the proper format(s) you’ll need for analysis and other downstream processes.</a:t>
            </a:r>
          </a:p>
          <a:p>
            <a:pPr marL="158750" indent="0" algn="just">
              <a:lnSpc>
                <a:spcPct val="115000"/>
              </a:lnSpc>
              <a:spcBef>
                <a:spcPts val="1000"/>
              </a:spcBef>
              <a:spcAft>
                <a:spcPts val="1000"/>
              </a:spcAft>
              <a:buNone/>
            </a:pPr>
            <a:endParaRPr lang="en-IN" sz="18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IN" dirty="0">
                <a:hlinkClick r:id="rId3"/>
              </a:rPr>
              <a:t>https://www.techtarget.com/searchdatamanagement/definition/data-preprocessing</a:t>
            </a:r>
            <a:endParaRPr lang="en-IN" dirty="0"/>
          </a:p>
        </p:txBody>
      </p:sp>
    </p:spTree>
    <p:extLst>
      <p:ext uri="{BB962C8B-B14F-4D97-AF65-F5344CB8AC3E}">
        <p14:creationId xmlns:p14="http://schemas.microsoft.com/office/powerpoint/2010/main" val="2287912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Title - The learning outcome</a:t>
            </a:r>
            <a:endParaRPr/>
          </a:p>
          <a:p>
            <a:pPr marL="0" lvl="0" indent="0" algn="l" rtl="0">
              <a:spcBef>
                <a:spcPts val="0"/>
              </a:spcBef>
              <a:spcAft>
                <a:spcPts val="0"/>
              </a:spcAft>
              <a:buNone/>
            </a:pPr>
            <a:r>
              <a:rPr lang="en"/>
              <a:t>Subtitle - Duration</a:t>
            </a:r>
            <a:endParaRPr/>
          </a:p>
        </p:txBody>
      </p:sp>
    </p:spTree>
    <p:extLst>
      <p:ext uri="{BB962C8B-B14F-4D97-AF65-F5344CB8AC3E}">
        <p14:creationId xmlns:p14="http://schemas.microsoft.com/office/powerpoint/2010/main" val="29325258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5018981"/>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Subtopics of subtopics</a:t>
            </a:r>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158750" indent="0" algn="just">
              <a:lnSpc>
                <a:spcPct val="115000"/>
              </a:lnSpc>
              <a:spcBef>
                <a:spcPts val="1000"/>
              </a:spcBef>
              <a:spcAft>
                <a:spcPts val="1000"/>
              </a:spcAft>
              <a:buNone/>
            </a:pPr>
            <a:endParaRPr lang="en-IN" sz="1800" dirty="0">
              <a:effectLst/>
              <a:latin typeface="Times New Roman" panose="02020603050405020304" pitchFamily="18" charset="0"/>
              <a:ea typeface="Times New Roman" panose="02020603050405020304" pitchFamily="18" charset="0"/>
            </a:endParaRPr>
          </a:p>
          <a:p>
            <a:pPr marL="158750" marR="0" indent="0" algn="just" rtl="0">
              <a:lnSpc>
                <a:spcPct val="115000"/>
              </a:lnSpc>
              <a:spcBef>
                <a:spcPts val="1000"/>
              </a:spcBef>
              <a:spcAft>
                <a:spcPts val="1000"/>
              </a:spcAft>
              <a:buClr>
                <a:srgbClr val="000000"/>
              </a:buClr>
              <a:buSzPts val="1100"/>
              <a:buFont typeface="Arial"/>
              <a:buNone/>
            </a:pPr>
            <a:r>
              <a:rPr lang="en-IN" sz="1800" b="0" i="0" u="none" strike="noStrike" cap="none" dirty="0">
                <a:solidFill>
                  <a:srgbClr val="000000"/>
                </a:solidFill>
                <a:effectLst/>
                <a:latin typeface="Times New Roman" panose="02020603050405020304" pitchFamily="18" charset="0"/>
                <a:ea typeface="Times New Roman" panose="02020603050405020304" pitchFamily="18" charset="0"/>
                <a:cs typeface="Arial"/>
                <a:sym typeface="Arial"/>
              </a:rPr>
              <a:t>Steps involved in data pre-processing :</a:t>
            </a:r>
          </a:p>
          <a:p>
            <a:pPr marL="457200" marR="0" indent="-298450" algn="just" rtl="0">
              <a:lnSpc>
                <a:spcPct val="115000"/>
              </a:lnSpc>
              <a:spcBef>
                <a:spcPts val="1000"/>
              </a:spcBef>
              <a:spcAft>
                <a:spcPts val="1000"/>
              </a:spcAft>
              <a:buClr>
                <a:srgbClr val="000000"/>
              </a:buClr>
              <a:buSzPts val="1100"/>
            </a:pPr>
            <a:r>
              <a:rPr lang="en-IN" sz="1800" b="0" i="0" u="none" strike="noStrike" cap="none" dirty="0">
                <a:solidFill>
                  <a:srgbClr val="000000"/>
                </a:solidFill>
                <a:effectLst/>
                <a:latin typeface="Times New Roman" panose="02020603050405020304" pitchFamily="18" charset="0"/>
                <a:ea typeface="Times New Roman" panose="02020603050405020304" pitchFamily="18" charset="0"/>
                <a:cs typeface="Arial"/>
                <a:sym typeface="Arial"/>
              </a:rPr>
              <a:t>Importing the required Libraries</a:t>
            </a:r>
          </a:p>
          <a:p>
            <a:pPr marL="457200" marR="0" indent="-298450" algn="just" rtl="0">
              <a:lnSpc>
                <a:spcPct val="115000"/>
              </a:lnSpc>
              <a:spcBef>
                <a:spcPts val="1000"/>
              </a:spcBef>
              <a:spcAft>
                <a:spcPts val="1000"/>
              </a:spcAft>
              <a:buClr>
                <a:srgbClr val="000000"/>
              </a:buClr>
              <a:buSzPts val="1100"/>
            </a:pPr>
            <a:r>
              <a:rPr lang="en-IN" sz="1800" b="0" i="0" u="none" strike="noStrike" cap="none" dirty="0">
                <a:solidFill>
                  <a:srgbClr val="000000"/>
                </a:solidFill>
                <a:effectLst/>
                <a:latin typeface="Times New Roman" panose="02020603050405020304" pitchFamily="18" charset="0"/>
                <a:ea typeface="Times New Roman" panose="02020603050405020304" pitchFamily="18" charset="0"/>
                <a:cs typeface="Arial"/>
                <a:sym typeface="Arial"/>
              </a:rPr>
              <a:t>Importing the data set</a:t>
            </a:r>
          </a:p>
          <a:p>
            <a:pPr marL="457200" marR="0" indent="-298450" algn="just" rtl="0">
              <a:lnSpc>
                <a:spcPct val="115000"/>
              </a:lnSpc>
              <a:spcBef>
                <a:spcPts val="1000"/>
              </a:spcBef>
              <a:spcAft>
                <a:spcPts val="1000"/>
              </a:spcAft>
              <a:buClr>
                <a:srgbClr val="000000"/>
              </a:buClr>
              <a:buSzPts val="1100"/>
            </a:pPr>
            <a:r>
              <a:rPr lang="en-IN" sz="1800" b="0" i="0" u="none" strike="noStrike" cap="none" dirty="0">
                <a:solidFill>
                  <a:srgbClr val="000000"/>
                </a:solidFill>
                <a:effectLst/>
                <a:latin typeface="Times New Roman" panose="02020603050405020304" pitchFamily="18" charset="0"/>
                <a:ea typeface="Times New Roman" panose="02020603050405020304" pitchFamily="18" charset="0"/>
                <a:cs typeface="Arial"/>
                <a:sym typeface="Arial"/>
              </a:rPr>
              <a:t>Handling the Missing Data.</a:t>
            </a:r>
          </a:p>
          <a:p>
            <a:pPr marL="457200" marR="0" indent="-298450" algn="just" rtl="0">
              <a:lnSpc>
                <a:spcPct val="115000"/>
              </a:lnSpc>
              <a:spcBef>
                <a:spcPts val="1000"/>
              </a:spcBef>
              <a:spcAft>
                <a:spcPts val="1000"/>
              </a:spcAft>
              <a:buClr>
                <a:srgbClr val="000000"/>
              </a:buClr>
              <a:buSzPts val="1100"/>
            </a:pPr>
            <a:r>
              <a:rPr lang="en-IN" sz="1800" b="0" i="0" u="none" strike="noStrike" cap="none" dirty="0">
                <a:solidFill>
                  <a:srgbClr val="000000"/>
                </a:solidFill>
                <a:effectLst/>
                <a:latin typeface="Times New Roman" panose="02020603050405020304" pitchFamily="18" charset="0"/>
                <a:ea typeface="Times New Roman" panose="02020603050405020304" pitchFamily="18" charset="0"/>
                <a:cs typeface="Arial"/>
                <a:sym typeface="Arial"/>
              </a:rPr>
              <a:t>Encoding Categorical Data.</a:t>
            </a:r>
          </a:p>
          <a:p>
            <a:pPr marL="457200" marR="0" indent="-298450" algn="just" rtl="0">
              <a:lnSpc>
                <a:spcPct val="115000"/>
              </a:lnSpc>
              <a:spcBef>
                <a:spcPts val="1000"/>
              </a:spcBef>
              <a:spcAft>
                <a:spcPts val="1000"/>
              </a:spcAft>
              <a:buClr>
                <a:srgbClr val="000000"/>
              </a:buClr>
              <a:buSzPts val="1100"/>
            </a:pPr>
            <a:r>
              <a:rPr lang="en-IN" sz="1800" b="0" i="0" u="none" strike="noStrike" cap="none" dirty="0">
                <a:solidFill>
                  <a:srgbClr val="000000"/>
                </a:solidFill>
                <a:effectLst/>
                <a:latin typeface="Times New Roman" panose="02020603050405020304" pitchFamily="18" charset="0"/>
                <a:ea typeface="Times New Roman" panose="02020603050405020304" pitchFamily="18" charset="0"/>
                <a:cs typeface="Arial"/>
                <a:sym typeface="Arial"/>
              </a:rPr>
              <a:t>Splitting the data set into test set and training set.</a:t>
            </a:r>
          </a:p>
          <a:p>
            <a:pPr marL="457200" marR="0" indent="-298450" algn="just" rtl="0">
              <a:lnSpc>
                <a:spcPct val="115000"/>
              </a:lnSpc>
              <a:spcBef>
                <a:spcPts val="1000"/>
              </a:spcBef>
              <a:spcAft>
                <a:spcPts val="1000"/>
              </a:spcAft>
              <a:buClr>
                <a:srgbClr val="000000"/>
              </a:buClr>
              <a:buSzPts val="1100"/>
            </a:pPr>
            <a:r>
              <a:rPr lang="en-IN" sz="1800" b="0" i="0" u="none" strike="noStrike" cap="none" dirty="0">
                <a:solidFill>
                  <a:srgbClr val="000000"/>
                </a:solidFill>
                <a:effectLst/>
                <a:latin typeface="Times New Roman" panose="02020603050405020304" pitchFamily="18" charset="0"/>
                <a:ea typeface="Times New Roman" panose="02020603050405020304" pitchFamily="18" charset="0"/>
                <a:cs typeface="Arial"/>
                <a:sym typeface="Arial"/>
              </a:rPr>
              <a:t>Feature Scaling.</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Reference: </a:t>
            </a:r>
          </a:p>
          <a:p>
            <a:pPr marL="0" lvl="0" indent="0" algn="l" rtl="0">
              <a:spcBef>
                <a:spcPts val="0"/>
              </a:spcBef>
              <a:spcAft>
                <a:spcPts val="0"/>
              </a:spcAft>
              <a:buNone/>
            </a:pPr>
            <a:r>
              <a:rPr lang="en-IN" dirty="0">
                <a:hlinkClick r:id="rId3"/>
              </a:rPr>
              <a:t>https://brain-mentors.com/wp-content/uploads/2020/05/Untitled-picture-9-1024x325.png</a:t>
            </a:r>
            <a:endParaRPr lang="en-IN" dirty="0"/>
          </a:p>
        </p:txBody>
      </p:sp>
    </p:spTree>
    <p:extLst>
      <p:ext uri="{BB962C8B-B14F-4D97-AF65-F5344CB8AC3E}">
        <p14:creationId xmlns:p14="http://schemas.microsoft.com/office/powerpoint/2010/main" val="3299881352"/>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158750" indent="0" algn="just">
              <a:lnSpc>
                <a:spcPct val="115000"/>
              </a:lnSpc>
              <a:spcBef>
                <a:spcPts val="1000"/>
              </a:spcBef>
              <a:spcAft>
                <a:spcPts val="1000"/>
              </a:spcAft>
              <a:buNone/>
            </a:pPr>
            <a:endParaRPr lang="en-IN" sz="1800" dirty="0">
              <a:effectLst/>
              <a:latin typeface="Times New Roman" panose="02020603050405020304" pitchFamily="18" charset="0"/>
              <a:ea typeface="Times New Roman" panose="02020603050405020304" pitchFamily="18" charset="0"/>
            </a:endParaRPr>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ea typeface="Times New Roman" panose="02020603050405020304" pitchFamily="18" charset="0"/>
                <a:cs typeface="Arial"/>
                <a:sym typeface="Arial"/>
              </a:rPr>
              <a:t>Domain/Business Understanding:</a:t>
            </a:r>
          </a:p>
          <a:p>
            <a:pPr marL="0" marR="0" lvl="0" indent="0" algn="l" rtl="0">
              <a:lnSpc>
                <a:spcPct val="100000"/>
              </a:lnSpc>
              <a:spcBef>
                <a:spcPts val="0"/>
              </a:spcBef>
              <a:spcAft>
                <a:spcPts val="0"/>
              </a:spcAft>
              <a:buClr>
                <a:srgbClr val="000000"/>
              </a:buClr>
              <a:buSzPts val="1100"/>
              <a:buFont typeface="Arial"/>
              <a:buNone/>
            </a:pPr>
            <a:endParaRPr lang="en-IN" sz="1100" b="0" i="0" u="none" strike="noStrike" cap="none" dirty="0">
              <a:solidFill>
                <a:srgbClr val="000000"/>
              </a:solidFill>
              <a:latin typeface="Arial"/>
              <a:ea typeface="Times New Roman" panose="02020603050405020304" pitchFamily="18" charset="0"/>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ea typeface="Times New Roman" panose="02020603050405020304" pitchFamily="18" charset="0"/>
                <a:cs typeface="Arial"/>
                <a:sym typeface="Arial"/>
              </a:rPr>
              <a:t>This initial phase focuses on understanding the project objectives and requirements from a business perspective, and then converting this knowledge into a data mining.</a:t>
            </a:r>
          </a:p>
          <a:p>
            <a:pPr marL="0" marR="0" lvl="0" indent="0" algn="l" rtl="0">
              <a:lnSpc>
                <a:spcPct val="100000"/>
              </a:lnSpc>
              <a:spcBef>
                <a:spcPts val="0"/>
              </a:spcBef>
              <a:spcAft>
                <a:spcPts val="0"/>
              </a:spcAft>
              <a:buClr>
                <a:srgbClr val="000000"/>
              </a:buClr>
              <a:buSzPts val="1100"/>
              <a:buFont typeface="Arial"/>
              <a:buNone/>
            </a:pPr>
            <a:endParaRPr lang="en-IN" sz="1100" b="0" i="0" u="none" strike="noStrike" cap="none" dirty="0">
              <a:solidFill>
                <a:srgbClr val="000000"/>
              </a:solidFill>
              <a:latin typeface="Arial"/>
              <a:ea typeface="Times New Roman" panose="02020603050405020304" pitchFamily="18" charset="0"/>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ea typeface="Times New Roman" panose="02020603050405020304" pitchFamily="18" charset="0"/>
                <a:cs typeface="Arial"/>
                <a:sym typeface="Arial"/>
              </a:rPr>
              <a:t>Understand the Business Process, beliefs, data generation process and storage.</a:t>
            </a:r>
          </a:p>
          <a:p>
            <a:pPr marL="0" marR="0" lvl="0" indent="0" algn="l" rtl="0">
              <a:lnSpc>
                <a:spcPct val="100000"/>
              </a:lnSpc>
              <a:spcBef>
                <a:spcPts val="0"/>
              </a:spcBef>
              <a:spcAft>
                <a:spcPts val="0"/>
              </a:spcAft>
              <a:buClr>
                <a:srgbClr val="000000"/>
              </a:buClr>
              <a:buSzPts val="1100"/>
              <a:buFont typeface="Arial"/>
              <a:buNone/>
            </a:pPr>
            <a:endParaRPr lang="en-IN" sz="1100" b="0" i="0" u="none" strike="noStrike" cap="none" dirty="0">
              <a:solidFill>
                <a:srgbClr val="000000"/>
              </a:solidFill>
              <a:latin typeface="Arial"/>
              <a:ea typeface="Times New Roman" panose="02020603050405020304" pitchFamily="18" charset="0"/>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ea typeface="Times New Roman" panose="02020603050405020304" pitchFamily="18" charset="0"/>
                <a:cs typeface="Arial"/>
                <a:sym typeface="Arial"/>
              </a:rPr>
              <a:t>Its very important to spend a good amount of time in this step so that the future once become more relevant to perform and there are less chances of errors.</a:t>
            </a:r>
          </a:p>
          <a:p>
            <a:pPr marL="0" marR="0" lvl="0" indent="0" algn="l" rtl="0">
              <a:lnSpc>
                <a:spcPct val="100000"/>
              </a:lnSpc>
              <a:spcBef>
                <a:spcPts val="0"/>
              </a:spcBef>
              <a:spcAft>
                <a:spcPts val="0"/>
              </a:spcAft>
              <a:buClr>
                <a:srgbClr val="000000"/>
              </a:buClr>
              <a:buSzPts val="1100"/>
              <a:buFont typeface="Arial"/>
              <a:buNone/>
            </a:pPr>
            <a:endParaRPr lang="en-IN" sz="1100" b="0" i="0" u="none" strike="noStrike" cap="none" dirty="0">
              <a:solidFill>
                <a:srgbClr val="000000"/>
              </a:solidFill>
              <a:latin typeface="Arial"/>
              <a:ea typeface="Times New Roman" panose="02020603050405020304" pitchFamily="18" charset="0"/>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ea typeface="Times New Roman" panose="02020603050405020304" pitchFamily="18" charset="0"/>
                <a:cs typeface="Arial"/>
                <a:sym typeface="Arial"/>
              </a:rPr>
              <a:t>Data collection/Data Exploration:</a:t>
            </a:r>
          </a:p>
          <a:p>
            <a:pPr marL="0" marR="0" lvl="0" indent="0" algn="l" rtl="0">
              <a:lnSpc>
                <a:spcPct val="100000"/>
              </a:lnSpc>
              <a:spcBef>
                <a:spcPts val="0"/>
              </a:spcBef>
              <a:spcAft>
                <a:spcPts val="0"/>
              </a:spcAft>
              <a:buClr>
                <a:srgbClr val="000000"/>
              </a:buClr>
              <a:buSzPts val="1100"/>
              <a:buFont typeface="Arial"/>
              <a:buNone/>
            </a:pPr>
            <a:endParaRPr lang="en-IN" sz="1100" b="0" i="0" u="none" strike="noStrike" cap="none" dirty="0">
              <a:solidFill>
                <a:srgbClr val="000000"/>
              </a:solidFill>
              <a:latin typeface="Arial"/>
              <a:ea typeface="Times New Roman" panose="02020603050405020304" pitchFamily="18" charset="0"/>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ea typeface="Times New Roman" panose="02020603050405020304" pitchFamily="18" charset="0"/>
                <a:cs typeface="Arial"/>
                <a:sym typeface="Arial"/>
              </a:rPr>
              <a:t>The data understanding phase starts with an initial data collection and proceeds with activities in order to get familiar with the data, to identify data quality problems, to discover first insights into the data, or to detect interesting subsets to form hypotheses for hidden information.</a:t>
            </a:r>
          </a:p>
          <a:p>
            <a:pPr marL="0" marR="0" lvl="0" indent="0" algn="l" rtl="0">
              <a:lnSpc>
                <a:spcPct val="100000"/>
              </a:lnSpc>
              <a:spcBef>
                <a:spcPts val="0"/>
              </a:spcBef>
              <a:spcAft>
                <a:spcPts val="0"/>
              </a:spcAft>
              <a:buClr>
                <a:srgbClr val="000000"/>
              </a:buClr>
              <a:buSzPts val="1100"/>
              <a:buFont typeface="Arial"/>
              <a:buNone/>
            </a:pPr>
            <a:endParaRPr lang="en-IN" sz="1100" b="0" i="0" u="none" strike="noStrike" cap="none" dirty="0">
              <a:solidFill>
                <a:srgbClr val="000000"/>
              </a:solidFill>
              <a:latin typeface="Arial"/>
              <a:ea typeface="Times New Roman" panose="02020603050405020304" pitchFamily="18" charset="0"/>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ea typeface="Times New Roman" panose="02020603050405020304" pitchFamily="18" charset="0"/>
                <a:cs typeface="Arial"/>
                <a:sym typeface="Arial"/>
              </a:rPr>
              <a:t> Data Cleaning:</a:t>
            </a:r>
          </a:p>
          <a:p>
            <a:pPr marL="0" marR="0" lvl="0" indent="0" algn="l" rtl="0">
              <a:lnSpc>
                <a:spcPct val="100000"/>
              </a:lnSpc>
              <a:spcBef>
                <a:spcPts val="0"/>
              </a:spcBef>
              <a:spcAft>
                <a:spcPts val="0"/>
              </a:spcAft>
              <a:buClr>
                <a:srgbClr val="000000"/>
              </a:buClr>
              <a:buSzPts val="1100"/>
              <a:buFont typeface="Arial"/>
              <a:buNone/>
            </a:pPr>
            <a:endParaRPr lang="en-IN" sz="1100" b="0" i="0" u="none" strike="noStrike" cap="none" dirty="0">
              <a:solidFill>
                <a:srgbClr val="000000"/>
              </a:solidFill>
              <a:latin typeface="Arial"/>
              <a:ea typeface="Times New Roman" panose="02020603050405020304" pitchFamily="18" charset="0"/>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ea typeface="Times New Roman" panose="02020603050405020304" pitchFamily="18" charset="0"/>
                <a:cs typeface="Arial"/>
                <a:sym typeface="Arial"/>
              </a:rPr>
              <a:t>It basically includes filling the missing values, dropping irrelevant and duplicate data. Handling outliers and unnatural values.</a:t>
            </a:r>
          </a:p>
          <a:p>
            <a:pPr marL="0" marR="0" lvl="0" indent="0" algn="l" rtl="0">
              <a:lnSpc>
                <a:spcPct val="100000"/>
              </a:lnSpc>
              <a:spcBef>
                <a:spcPts val="0"/>
              </a:spcBef>
              <a:spcAft>
                <a:spcPts val="0"/>
              </a:spcAft>
              <a:buClr>
                <a:srgbClr val="000000"/>
              </a:buClr>
              <a:buSzPts val="1100"/>
              <a:buFont typeface="Arial"/>
              <a:buNone/>
            </a:pPr>
            <a:endParaRPr lang="en-IN" sz="1100" b="1" i="0" u="none" strike="noStrike" cap="none" dirty="0">
              <a:solidFill>
                <a:srgbClr val="000000"/>
              </a:solidFill>
              <a:latin typeface="Arial"/>
              <a:ea typeface="Times New Roman" panose="02020603050405020304" pitchFamily="18" charset="0"/>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ea typeface="Times New Roman" panose="02020603050405020304" pitchFamily="18" charset="0"/>
                <a:cs typeface="Arial"/>
                <a:sym typeface="Arial"/>
              </a:rPr>
              <a:t> Feature Engineering:</a:t>
            </a:r>
          </a:p>
          <a:p>
            <a:pPr marL="0" marR="0" lvl="0" indent="0" algn="l" rtl="0">
              <a:lnSpc>
                <a:spcPct val="100000"/>
              </a:lnSpc>
              <a:spcBef>
                <a:spcPts val="0"/>
              </a:spcBef>
              <a:spcAft>
                <a:spcPts val="0"/>
              </a:spcAft>
              <a:buClr>
                <a:srgbClr val="000000"/>
              </a:buClr>
              <a:buSzPts val="1100"/>
              <a:buFont typeface="Arial"/>
              <a:buNone/>
            </a:pPr>
            <a:endParaRPr lang="en-IN" sz="1100" b="0" i="0" u="none" strike="noStrike" cap="none" dirty="0">
              <a:solidFill>
                <a:srgbClr val="000000"/>
              </a:solidFill>
              <a:latin typeface="Arial"/>
              <a:ea typeface="Times New Roman" panose="02020603050405020304" pitchFamily="18" charset="0"/>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ea typeface="Times New Roman" panose="02020603050405020304" pitchFamily="18" charset="0"/>
                <a:cs typeface="Arial"/>
                <a:sym typeface="Arial"/>
              </a:rPr>
              <a:t>Feature engineering is about creating new input features from your existing ones.</a:t>
            </a:r>
          </a:p>
          <a:p>
            <a:pPr marL="0" marR="0" lvl="0" indent="0" algn="l" rtl="0">
              <a:lnSpc>
                <a:spcPct val="100000"/>
              </a:lnSpc>
              <a:spcBef>
                <a:spcPts val="0"/>
              </a:spcBef>
              <a:spcAft>
                <a:spcPts val="0"/>
              </a:spcAft>
              <a:buClr>
                <a:srgbClr val="000000"/>
              </a:buClr>
              <a:buSzPts val="1100"/>
              <a:buFont typeface="Arial"/>
              <a:buNone/>
            </a:pPr>
            <a:endParaRPr lang="en-IN" sz="1100" b="0" i="0" u="none" strike="noStrike" cap="none" dirty="0">
              <a:solidFill>
                <a:srgbClr val="000000"/>
              </a:solidFill>
              <a:latin typeface="Arial"/>
              <a:ea typeface="Times New Roman" panose="02020603050405020304" pitchFamily="18" charset="0"/>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ea typeface="Times New Roman" panose="02020603050405020304" pitchFamily="18" charset="0"/>
                <a:cs typeface="Arial"/>
                <a:sym typeface="Arial"/>
              </a:rPr>
              <a:t>In general, you can think of data cleaning as a process of subtraction and feature engineering as a process of addition.</a:t>
            </a:r>
          </a:p>
          <a:p>
            <a:pPr marL="0" marR="0" lvl="0" indent="0" algn="l" rtl="0">
              <a:lnSpc>
                <a:spcPct val="100000"/>
              </a:lnSpc>
              <a:spcBef>
                <a:spcPts val="0"/>
              </a:spcBef>
              <a:spcAft>
                <a:spcPts val="0"/>
              </a:spcAft>
              <a:buClr>
                <a:srgbClr val="000000"/>
              </a:buClr>
              <a:buSzPts val="1100"/>
              <a:buFont typeface="Arial"/>
              <a:buNone/>
            </a:pPr>
            <a:endParaRPr lang="en-IN" sz="1100" b="0" i="0" u="none" strike="noStrike" cap="none" dirty="0">
              <a:solidFill>
                <a:srgbClr val="000000"/>
              </a:solidFill>
              <a:latin typeface="Arial"/>
              <a:ea typeface="Times New Roman" panose="02020603050405020304" pitchFamily="18" charset="0"/>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ea typeface="Times New Roman" panose="02020603050405020304" pitchFamily="18" charset="0"/>
                <a:cs typeface="Arial"/>
                <a:sym typeface="Arial"/>
              </a:rPr>
              <a:t>Getting Qualitative and quantitative information from the data, Feature selection using Data Visualization.</a:t>
            </a:r>
          </a:p>
          <a:p>
            <a:pPr marL="0" marR="0" lvl="0" indent="0" algn="l" rtl="0">
              <a:lnSpc>
                <a:spcPct val="100000"/>
              </a:lnSpc>
              <a:spcBef>
                <a:spcPts val="0"/>
              </a:spcBef>
              <a:spcAft>
                <a:spcPts val="0"/>
              </a:spcAft>
              <a:buClr>
                <a:srgbClr val="000000"/>
              </a:buClr>
              <a:buSzPts val="1100"/>
              <a:buFont typeface="Arial"/>
              <a:buNone/>
            </a:pPr>
            <a:endParaRPr lang="en-IN" sz="1100" b="0" i="0" u="none" strike="noStrike" cap="none" dirty="0">
              <a:solidFill>
                <a:srgbClr val="000000"/>
              </a:solidFill>
              <a:latin typeface="Arial"/>
              <a:ea typeface="Times New Roman" panose="02020603050405020304" pitchFamily="18" charset="0"/>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IN" sz="1100" b="1" i="0" u="none" strike="noStrike" cap="none" dirty="0">
                <a:solidFill>
                  <a:srgbClr val="000000"/>
                </a:solidFill>
                <a:latin typeface="Arial"/>
                <a:ea typeface="Times New Roman" panose="02020603050405020304" pitchFamily="18" charset="0"/>
                <a:cs typeface="Arial"/>
                <a:sym typeface="Arial"/>
              </a:rPr>
              <a:t> Modelling:</a:t>
            </a:r>
          </a:p>
          <a:p>
            <a:pPr marL="0" marR="0" lvl="0" indent="0" algn="l" rtl="0">
              <a:lnSpc>
                <a:spcPct val="100000"/>
              </a:lnSpc>
              <a:spcBef>
                <a:spcPts val="0"/>
              </a:spcBef>
              <a:spcAft>
                <a:spcPts val="0"/>
              </a:spcAft>
              <a:buClr>
                <a:srgbClr val="000000"/>
              </a:buClr>
              <a:buSzPts val="1100"/>
              <a:buFont typeface="Arial"/>
              <a:buNone/>
            </a:pPr>
            <a:endParaRPr lang="en-IN" sz="1100" b="0" i="0" u="none" strike="noStrike" cap="none" dirty="0">
              <a:solidFill>
                <a:srgbClr val="000000"/>
              </a:solidFill>
              <a:latin typeface="Arial"/>
              <a:ea typeface="Times New Roman" panose="02020603050405020304" pitchFamily="18" charset="0"/>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ea typeface="Times New Roman" panose="02020603050405020304" pitchFamily="18" charset="0"/>
                <a:cs typeface="Arial"/>
                <a:sym typeface="Arial"/>
              </a:rPr>
              <a:t>In this phase, various modelling techniques are selected and applied and their parameters are calibrated to optimal values. Typically, there are several techniques for the same data mining problem type. Some techniques have specific requirements on the form of data. Therefore, it is often required to step back to the data preparation phase.</a:t>
            </a:r>
          </a:p>
          <a:p>
            <a:pPr marL="158750" indent="0" algn="just">
              <a:lnSpc>
                <a:spcPct val="115000"/>
              </a:lnSpc>
              <a:spcBef>
                <a:spcPts val="1000"/>
              </a:spcBef>
              <a:spcAft>
                <a:spcPts val="1000"/>
              </a:spcAft>
              <a:buNone/>
            </a:pPr>
            <a:endParaRPr lang="en-IN" dirty="0"/>
          </a:p>
          <a:p>
            <a:pPr marL="0" lvl="0" indent="0" algn="l" rtl="0">
              <a:spcBef>
                <a:spcPts val="0"/>
              </a:spcBef>
              <a:spcAft>
                <a:spcPts val="0"/>
              </a:spcAft>
              <a:buNone/>
            </a:pPr>
            <a:r>
              <a:rPr lang="en-IN" dirty="0"/>
              <a:t>Reference: </a:t>
            </a:r>
          </a:p>
          <a:p>
            <a:pPr marL="0" lvl="0" indent="0" algn="l" rtl="0">
              <a:spcBef>
                <a:spcPts val="0"/>
              </a:spcBef>
              <a:spcAft>
                <a:spcPts val="1600"/>
              </a:spcAft>
              <a:buNone/>
            </a:pPr>
            <a:r>
              <a:rPr lang="en" dirty="0"/>
              <a:t>: </a:t>
            </a:r>
            <a:r>
              <a:rPr lang="en-IN" dirty="0">
                <a:hlinkClick r:id="rId3"/>
              </a:rPr>
              <a:t>https://pingax.com/understanding-data-analytics-project-life-cycle/</a:t>
            </a:r>
            <a:endParaRPr lang="en-IN" dirty="0"/>
          </a:p>
          <a:p>
            <a:pPr marL="0" lvl="0" indent="0" algn="l" rtl="0">
              <a:spcBef>
                <a:spcPts val="0"/>
              </a:spcBef>
              <a:spcAft>
                <a:spcPts val="0"/>
              </a:spcAft>
              <a:buNone/>
            </a:pPr>
            <a:endParaRPr lang="en-IN" dirty="0"/>
          </a:p>
        </p:txBody>
      </p:sp>
    </p:spTree>
    <p:extLst>
      <p:ext uri="{BB962C8B-B14F-4D97-AF65-F5344CB8AC3E}">
        <p14:creationId xmlns:p14="http://schemas.microsoft.com/office/powerpoint/2010/main" val="211010520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 dirty="0"/>
          </a:p>
          <a:p>
            <a:pPr marL="0" lvl="0" indent="0" algn="l" rtl="0">
              <a:spcBef>
                <a:spcPts val="0"/>
              </a:spcBef>
              <a:spcAft>
                <a:spcPts val="0"/>
              </a:spcAft>
              <a:buNone/>
            </a:pPr>
            <a:r>
              <a:rPr lang="en-IN" b="1" dirty="0"/>
              <a:t>Evaluation:</a:t>
            </a:r>
          </a:p>
          <a:p>
            <a:pPr marL="0" marR="0" lvl="0" indent="0" algn="l" rtl="0">
              <a:lnSpc>
                <a:spcPct val="100000"/>
              </a:lnSpc>
              <a:spcBef>
                <a:spcPts val="0"/>
              </a:spcBef>
              <a:spcAft>
                <a:spcPts val="0"/>
              </a:spcAft>
              <a:buClr>
                <a:srgbClr val="000000"/>
              </a:buClr>
              <a:buSzPts val="1100"/>
              <a:buFont typeface="Arial"/>
              <a:buNone/>
            </a:pPr>
            <a:r>
              <a:rPr lang="en-IN" sz="1100" b="0" i="0" u="none" strike="noStrike" cap="none" dirty="0">
                <a:solidFill>
                  <a:srgbClr val="000000"/>
                </a:solidFill>
                <a:latin typeface="Arial"/>
                <a:cs typeface="Arial"/>
                <a:sym typeface="Arial"/>
              </a:rPr>
              <a:t>At this stage in the project, you have built a model (or models) that appears to have high quality, from a data analysis perspective. Before proceeding to final deployment of the model, it is important to evaluate the model thoroughly and review the steps executed to construct the model, to be certain it properly achieves the business objectives.</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Optimization and Tuning:</a:t>
            </a:r>
          </a:p>
          <a:p>
            <a:pPr marL="0" lvl="0" indent="0" algn="l" rtl="0">
              <a:spcBef>
                <a:spcPts val="0"/>
              </a:spcBef>
              <a:spcAft>
                <a:spcPts val="0"/>
              </a:spcAft>
              <a:buNone/>
            </a:pPr>
            <a:r>
              <a:rPr lang="en-IN" dirty="0"/>
              <a:t>Even after evaluation of Model there can be certain requirements which can be raised at time of evaluation, Analyzing the same and integrating in the model.</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Deploy the Model to production:</a:t>
            </a:r>
          </a:p>
          <a:p>
            <a:pPr marL="0" lvl="0" indent="0" algn="l" rtl="0">
              <a:spcBef>
                <a:spcPts val="0"/>
              </a:spcBef>
              <a:spcAft>
                <a:spcPts val="0"/>
              </a:spcAft>
              <a:buNone/>
            </a:pPr>
            <a:r>
              <a:rPr lang="en-IN" dirty="0"/>
              <a:t>Finally, after all the UAT and implementing changes during UAT, the model is finally put to production. </a:t>
            </a:r>
            <a:r>
              <a:rPr lang="en-IN" dirty="0" err="1"/>
              <a:t>i.e</a:t>
            </a:r>
            <a:r>
              <a:rPr lang="en-IN" dirty="0"/>
              <a:t> the same goes live.</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Monitor the performance during Production:</a:t>
            </a:r>
          </a:p>
          <a:p>
            <a:pPr marL="0" lvl="0" indent="0" algn="l" rtl="0">
              <a:spcBef>
                <a:spcPts val="0"/>
              </a:spcBef>
              <a:spcAft>
                <a:spcPts val="0"/>
              </a:spcAft>
              <a:buNone/>
            </a:pPr>
            <a:r>
              <a:rPr lang="en-IN" dirty="0"/>
              <a:t>It takes some time to settle the model in live environment and familiarize the audience with the new features, so a continuous monitor is required so that any discrepancies can be solved straight away</a:t>
            </a:r>
            <a:endParaRPr lang="en" dirty="0"/>
          </a:p>
          <a:p>
            <a:pPr marL="158750" indent="0" algn="just">
              <a:lnSpc>
                <a:spcPct val="115000"/>
              </a:lnSpc>
              <a:spcBef>
                <a:spcPts val="1000"/>
              </a:spcBef>
              <a:spcAft>
                <a:spcPts val="1000"/>
              </a:spcAft>
              <a:buNone/>
            </a:pPr>
            <a:endParaRPr lang="en-IN" sz="18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Reference: </a:t>
            </a:r>
          </a:p>
          <a:p>
            <a:pPr marL="0" lvl="0" indent="0" algn="l" rtl="0">
              <a:spcBef>
                <a:spcPts val="0"/>
              </a:spcBef>
              <a:spcAft>
                <a:spcPts val="1600"/>
              </a:spcAft>
              <a:buNone/>
            </a:pPr>
            <a:r>
              <a:rPr lang="en-IN" dirty="0">
                <a:hlinkClick r:id="rId3"/>
              </a:rPr>
              <a:t>https://www.northeastern.edu/graduate/blog/data-analysis-project-lifecycle/</a:t>
            </a:r>
            <a:endParaRPr lang="en-IN" dirty="0"/>
          </a:p>
        </p:txBody>
      </p:sp>
    </p:spTree>
    <p:extLst>
      <p:ext uri="{BB962C8B-B14F-4D97-AF65-F5344CB8AC3E}">
        <p14:creationId xmlns:p14="http://schemas.microsoft.com/office/powerpoint/2010/main" val="1767974277"/>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Numerical computing is an approach for solving complex mathematical problems using only simple arithmetic operations </a:t>
            </a:r>
          </a:p>
          <a:p>
            <a:pPr marL="171450" lvl="0" indent="-171450" algn="l" rtl="0">
              <a:spcBef>
                <a:spcPts val="0"/>
              </a:spcBef>
              <a:spcAft>
                <a:spcPts val="0"/>
              </a:spcAft>
            </a:pPr>
            <a:r>
              <a:rPr lang="en-IN" dirty="0"/>
              <a:t>The approach involves formulation of mathematical models physical situations that can be solved with arithmetic operations</a:t>
            </a:r>
          </a:p>
          <a:p>
            <a:pPr marL="171450" lvl="0" indent="-171450" algn="l" rtl="0">
              <a:spcBef>
                <a:spcPts val="0"/>
              </a:spcBef>
              <a:spcAft>
                <a:spcPts val="0"/>
              </a:spcAft>
            </a:pPr>
            <a:r>
              <a:rPr lang="en-IN" dirty="0"/>
              <a:t>It requires development, analysis and use of algorithms.</a:t>
            </a:r>
          </a:p>
          <a:p>
            <a:pPr marL="0" lvl="0" indent="0" algn="l" rtl="0">
              <a:spcBef>
                <a:spcPts val="0"/>
              </a:spcBef>
              <a:spcAft>
                <a:spcPts val="0"/>
              </a:spcAft>
              <a:buNone/>
            </a:pPr>
            <a:endParaRPr lang="en-IN" dirty="0"/>
          </a:p>
          <a:p>
            <a:pPr marL="0" lvl="0" indent="0" algn="l" rtl="0">
              <a:spcBef>
                <a:spcPts val="0"/>
              </a:spcBef>
              <a:spcAft>
                <a:spcPts val="0"/>
              </a:spcAft>
              <a:buNone/>
            </a:pPr>
            <a:endParaRPr lang="en-IN" dirty="0"/>
          </a:p>
          <a:p>
            <a:pPr marL="0" lvl="0" indent="0" algn="l" rtl="0">
              <a:spcBef>
                <a:spcPts val="0"/>
              </a:spcBef>
              <a:spcAft>
                <a:spcPts val="0"/>
              </a:spcAft>
              <a:buNone/>
            </a:pPr>
            <a:endParaRPr lang="en-IN" dirty="0"/>
          </a:p>
          <a:p>
            <a:pPr marL="0" lvl="0" indent="0" algn="l" rtl="0">
              <a:spcBef>
                <a:spcPts val="0"/>
              </a:spcBef>
              <a:spcAft>
                <a:spcPts val="0"/>
              </a:spcAft>
              <a:buNone/>
            </a:pPr>
            <a:r>
              <a:rPr lang="en-IN" dirty="0"/>
              <a:t>Reference: </a:t>
            </a:r>
          </a:p>
          <a:p>
            <a:pPr marL="0" lvl="0" indent="0" algn="l" rtl="0">
              <a:spcBef>
                <a:spcPts val="0"/>
              </a:spcBef>
              <a:spcAft>
                <a:spcPts val="1600"/>
              </a:spcAft>
              <a:buNone/>
            </a:pPr>
            <a:r>
              <a:rPr lang="en-IN" dirty="0">
                <a:hlinkClick r:id="rId3"/>
              </a:rPr>
              <a:t>https://slideplayer.com/slide/4519120/15/images/4/What+is+numerical+computing.jpg</a:t>
            </a:r>
            <a:endParaRPr lang="en-IN" dirty="0"/>
          </a:p>
        </p:txBody>
      </p:sp>
    </p:spTree>
    <p:extLst>
      <p:ext uri="{BB962C8B-B14F-4D97-AF65-F5344CB8AC3E}">
        <p14:creationId xmlns:p14="http://schemas.microsoft.com/office/powerpoint/2010/main" val="3238704212"/>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This slide talks about the case if we have to divide a subtopic further.</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Subtopics of subtopics</a:t>
            </a:r>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NumPy, which stands for Numerical Python, is a library consisting of multidimensional array objects and a collection of routines for processing those arrays. </a:t>
            </a:r>
          </a:p>
          <a:p>
            <a:pPr marL="0" lvl="0" indent="0" algn="l" rtl="0">
              <a:spcBef>
                <a:spcPts val="0"/>
              </a:spcBef>
              <a:spcAft>
                <a:spcPts val="0"/>
              </a:spcAft>
              <a:buNone/>
            </a:pPr>
            <a:r>
              <a:rPr lang="en-IN" dirty="0"/>
              <a:t>NumPy is a Python package. It stands for 'Numerical Python'.</a:t>
            </a:r>
          </a:p>
          <a:p>
            <a:pPr marL="0" lvl="0" indent="0" algn="l" rtl="0">
              <a:spcBef>
                <a:spcPts val="0"/>
              </a:spcBef>
              <a:spcAft>
                <a:spcPts val="0"/>
              </a:spcAft>
              <a:buNone/>
            </a:pPr>
            <a:endParaRPr lang="en-IN" dirty="0"/>
          </a:p>
          <a:p>
            <a:pPr marL="0" lvl="0" indent="0" algn="l" rtl="0">
              <a:spcBef>
                <a:spcPts val="0"/>
              </a:spcBef>
              <a:spcAft>
                <a:spcPts val="0"/>
              </a:spcAft>
              <a:buNone/>
            </a:pPr>
            <a:endParaRPr lang="en-IN" dirty="0"/>
          </a:p>
          <a:p>
            <a:pPr marL="0" lvl="0" indent="0" algn="l" rtl="0">
              <a:spcBef>
                <a:spcPts val="0"/>
              </a:spcBef>
              <a:spcAft>
                <a:spcPts val="0"/>
              </a:spcAft>
              <a:buNone/>
            </a:pPr>
            <a:r>
              <a:rPr lang="en-IN" dirty="0"/>
              <a:t>Reference: </a:t>
            </a:r>
          </a:p>
          <a:p>
            <a:pPr marL="0" lvl="0" indent="0" algn="l" rtl="0">
              <a:spcBef>
                <a:spcPts val="0"/>
              </a:spcBef>
              <a:spcAft>
                <a:spcPts val="1600"/>
              </a:spcAft>
              <a:buNone/>
            </a:pPr>
            <a:r>
              <a:rPr lang="en-IN" dirty="0">
                <a:hlinkClick r:id="rId3"/>
              </a:rPr>
              <a:t>https://favtutor.com/blogs/numpy-vs-pandas</a:t>
            </a:r>
            <a:endParaRPr lang="en-IN" dirty="0"/>
          </a:p>
          <a:p>
            <a:pPr marL="0" lvl="0" indent="0" algn="l" rtl="0">
              <a:spcBef>
                <a:spcPts val="0"/>
              </a:spcBef>
              <a:spcAft>
                <a:spcPts val="0"/>
              </a:spcAft>
              <a:buNone/>
            </a:pPr>
            <a:endParaRPr lang="en-IN" dirty="0"/>
          </a:p>
        </p:txBody>
      </p:sp>
    </p:spTree>
    <p:extLst>
      <p:ext uri="{BB962C8B-B14F-4D97-AF65-F5344CB8AC3E}">
        <p14:creationId xmlns:p14="http://schemas.microsoft.com/office/powerpoint/2010/main" val="2287166765"/>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Subtopics of subtopics</a:t>
            </a:r>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Faster</a:t>
            </a:r>
          </a:p>
          <a:p>
            <a:pPr marL="0" lvl="0" indent="0" algn="l" rtl="0">
              <a:spcBef>
                <a:spcPts val="0"/>
              </a:spcBef>
              <a:spcAft>
                <a:spcPts val="0"/>
              </a:spcAft>
              <a:buNone/>
            </a:pPr>
            <a:r>
              <a:rPr lang="en-IN" dirty="0"/>
              <a:t>Uses less memory to store data.</a:t>
            </a:r>
          </a:p>
          <a:p>
            <a:pPr marL="0" lvl="0" indent="0" algn="l" rtl="0">
              <a:spcBef>
                <a:spcPts val="0"/>
              </a:spcBef>
              <a:spcAft>
                <a:spcPts val="0"/>
              </a:spcAft>
              <a:buNone/>
            </a:pPr>
            <a:r>
              <a:rPr lang="en-IN" dirty="0"/>
              <a:t>Convenient.</a:t>
            </a:r>
          </a:p>
          <a:p>
            <a:pPr marL="0" lvl="0" indent="0" algn="l" rtl="0">
              <a:spcBef>
                <a:spcPts val="0"/>
              </a:spcBef>
              <a:spcAft>
                <a:spcPts val="0"/>
              </a:spcAft>
              <a:buNone/>
            </a:pPr>
            <a:endParaRPr lang="en-IN" dirty="0"/>
          </a:p>
          <a:p>
            <a:pPr marL="0" lvl="0" indent="0" algn="l" rtl="0">
              <a:spcBef>
                <a:spcPts val="0"/>
              </a:spcBef>
              <a:spcAft>
                <a:spcPts val="0"/>
              </a:spcAft>
              <a:buNone/>
            </a:pPr>
            <a:endParaRPr lang="en-IN" dirty="0"/>
          </a:p>
          <a:p>
            <a:pPr marL="0" lvl="0" indent="0" algn="l" rtl="0">
              <a:spcBef>
                <a:spcPts val="0"/>
              </a:spcBef>
              <a:spcAft>
                <a:spcPts val="0"/>
              </a:spcAft>
              <a:buNone/>
            </a:pPr>
            <a:endParaRPr lang="en-IN" dirty="0"/>
          </a:p>
          <a:p>
            <a:pPr marL="0" lvl="0" indent="0" algn="l" rtl="0">
              <a:spcBef>
                <a:spcPts val="0"/>
              </a:spcBef>
              <a:spcAft>
                <a:spcPts val="0"/>
              </a:spcAft>
              <a:buNone/>
            </a:pPr>
            <a:endParaRPr lang="en-IN" dirty="0"/>
          </a:p>
          <a:p>
            <a:pPr marL="0" lvl="0" indent="0" algn="l" rtl="0">
              <a:spcBef>
                <a:spcPts val="0"/>
              </a:spcBef>
              <a:spcAft>
                <a:spcPts val="0"/>
              </a:spcAft>
              <a:buNone/>
            </a:pPr>
            <a:r>
              <a:rPr lang="en-IN" dirty="0"/>
              <a:t>Reference: </a:t>
            </a:r>
          </a:p>
          <a:p>
            <a:pPr marL="0" lvl="0" indent="0" algn="l" rtl="0">
              <a:spcBef>
                <a:spcPts val="0"/>
              </a:spcBef>
              <a:spcAft>
                <a:spcPts val="1600"/>
              </a:spcAft>
              <a:buNone/>
            </a:pPr>
            <a:r>
              <a:rPr lang="en-IN" dirty="0">
                <a:hlinkClick r:id="rId3"/>
              </a:rPr>
              <a:t>https://indianaiproduction.com/python-numpy-tutorial/</a:t>
            </a:r>
            <a:endParaRPr lang="en-IN" dirty="0"/>
          </a:p>
          <a:p>
            <a:pPr marL="0" lvl="0" indent="0" algn="l" rtl="0">
              <a:spcBef>
                <a:spcPts val="0"/>
              </a:spcBef>
              <a:spcAft>
                <a:spcPts val="0"/>
              </a:spcAft>
              <a:buNone/>
            </a:pPr>
            <a:endParaRPr lang="en-IN" dirty="0"/>
          </a:p>
        </p:txBody>
      </p:sp>
    </p:spTree>
    <p:extLst>
      <p:ext uri="{BB962C8B-B14F-4D97-AF65-F5344CB8AC3E}">
        <p14:creationId xmlns:p14="http://schemas.microsoft.com/office/powerpoint/2010/main" val="249639564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Subtopics of subtopics</a:t>
            </a:r>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IN" dirty="0"/>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Dimensions in Arrays</a:t>
            </a:r>
          </a:p>
          <a:p>
            <a:pPr marL="0" lvl="0" indent="0" algn="l" rtl="0">
              <a:spcBef>
                <a:spcPts val="0"/>
              </a:spcBef>
              <a:spcAft>
                <a:spcPts val="0"/>
              </a:spcAft>
              <a:buNone/>
            </a:pPr>
            <a:r>
              <a:rPr lang="en-IN" dirty="0"/>
              <a:t>A dimension in arrays is one level of array depth (nested arrays).</a:t>
            </a:r>
          </a:p>
          <a:p>
            <a:pPr marL="0" lvl="0" indent="0" algn="l" rtl="0">
              <a:spcBef>
                <a:spcPts val="0"/>
              </a:spcBef>
              <a:spcAft>
                <a:spcPts val="0"/>
              </a:spcAft>
              <a:buNone/>
            </a:pPr>
            <a:r>
              <a:rPr lang="en-IN" b="1" dirty="0"/>
              <a:t>0-D Arrays</a:t>
            </a:r>
          </a:p>
          <a:p>
            <a:pPr marL="0" lvl="0" indent="0" algn="l" rtl="0">
              <a:spcBef>
                <a:spcPts val="0"/>
              </a:spcBef>
              <a:spcAft>
                <a:spcPts val="0"/>
              </a:spcAft>
              <a:buNone/>
            </a:pPr>
            <a:r>
              <a:rPr lang="en-IN" dirty="0"/>
              <a:t>0-D arrays, or Scalars, are the elements in an array. Each value in an array is a 0-D array.</a:t>
            </a:r>
          </a:p>
          <a:p>
            <a:pPr marL="0" lvl="0" indent="0" algn="l" rtl="0">
              <a:spcBef>
                <a:spcPts val="0"/>
              </a:spcBef>
              <a:spcAft>
                <a:spcPts val="0"/>
              </a:spcAft>
              <a:buNone/>
            </a:pPr>
            <a:r>
              <a:rPr lang="en-IN" b="1" dirty="0"/>
              <a:t>1-D Arrays</a:t>
            </a:r>
          </a:p>
          <a:p>
            <a:pPr marL="0" lvl="0" indent="0" algn="l" rtl="0">
              <a:spcBef>
                <a:spcPts val="0"/>
              </a:spcBef>
              <a:spcAft>
                <a:spcPts val="0"/>
              </a:spcAft>
              <a:buNone/>
            </a:pPr>
            <a:r>
              <a:rPr lang="en-IN" dirty="0"/>
              <a:t>An array that has 0-D arrays as its elements is called </a:t>
            </a:r>
            <a:r>
              <a:rPr lang="en-IN" dirty="0" err="1"/>
              <a:t>uni</a:t>
            </a:r>
            <a:r>
              <a:rPr lang="en-IN" dirty="0"/>
              <a:t>-dimensional or 1-D array.</a:t>
            </a:r>
          </a:p>
          <a:p>
            <a:pPr marL="0" lvl="0" indent="0" algn="l" rtl="0">
              <a:spcBef>
                <a:spcPts val="0"/>
              </a:spcBef>
              <a:spcAft>
                <a:spcPts val="0"/>
              </a:spcAft>
              <a:buNone/>
            </a:pPr>
            <a:r>
              <a:rPr lang="en-IN" b="1" dirty="0"/>
              <a:t>2-D Arrays</a:t>
            </a:r>
          </a:p>
          <a:p>
            <a:pPr marL="0" lvl="0" indent="0" algn="l" rtl="0">
              <a:spcBef>
                <a:spcPts val="0"/>
              </a:spcBef>
              <a:spcAft>
                <a:spcPts val="0"/>
              </a:spcAft>
              <a:buNone/>
            </a:pPr>
            <a:r>
              <a:rPr lang="en-IN" dirty="0"/>
              <a:t>An array that has 1-D arrays as its elements is called a 2-D array.</a:t>
            </a:r>
          </a:p>
          <a:p>
            <a:pPr marL="0" lvl="0" indent="0" algn="l" rtl="0">
              <a:spcBef>
                <a:spcPts val="0"/>
              </a:spcBef>
              <a:spcAft>
                <a:spcPts val="0"/>
              </a:spcAft>
              <a:buNone/>
            </a:pPr>
            <a:r>
              <a:rPr lang="en-IN" dirty="0"/>
              <a:t>These are often used to represent matrix or 2nd order tensors.</a:t>
            </a:r>
          </a:p>
          <a:p>
            <a:pPr marL="0" lvl="0" indent="0" algn="l" rtl="0">
              <a:spcBef>
                <a:spcPts val="0"/>
              </a:spcBef>
              <a:spcAft>
                <a:spcPts val="0"/>
              </a:spcAft>
              <a:buNone/>
            </a:pPr>
            <a:r>
              <a:rPr lang="en-IN" b="1" dirty="0"/>
              <a:t>3-D arrays</a:t>
            </a:r>
          </a:p>
          <a:p>
            <a:pPr marL="0" lvl="0" indent="0" algn="l" rtl="0">
              <a:spcBef>
                <a:spcPts val="0"/>
              </a:spcBef>
              <a:spcAft>
                <a:spcPts val="0"/>
              </a:spcAft>
              <a:buNone/>
            </a:pPr>
            <a:r>
              <a:rPr lang="en-IN" dirty="0"/>
              <a:t>An array that has 2-D arrays (matrices) as its elements is called 3-D array.</a:t>
            </a:r>
          </a:p>
          <a:p>
            <a:pPr marL="0" lvl="0" indent="0" algn="l" rtl="0">
              <a:spcBef>
                <a:spcPts val="0"/>
              </a:spcBef>
              <a:spcAft>
                <a:spcPts val="0"/>
              </a:spcAft>
              <a:buNone/>
            </a:pPr>
            <a:r>
              <a:rPr lang="en-IN" dirty="0"/>
              <a:t>These are often used to represent a 3rd order tensor.</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Reference: </a:t>
            </a:r>
          </a:p>
          <a:p>
            <a:pPr marL="0" lvl="0" indent="0" algn="l" rtl="0">
              <a:spcBef>
                <a:spcPts val="0"/>
              </a:spcBef>
              <a:spcAft>
                <a:spcPts val="1600"/>
              </a:spcAft>
              <a:buNone/>
            </a:pPr>
            <a:r>
              <a:rPr lang="en-IN" dirty="0">
                <a:hlinkClick r:id="rId3"/>
              </a:rPr>
              <a:t>https://medium.com/analytics-vidhya/introduction-to-numpy-16a6efaffdd7</a:t>
            </a:r>
            <a:endParaRPr lang="en-IN" dirty="0"/>
          </a:p>
          <a:p>
            <a:pPr marL="0" lvl="0" indent="0" algn="l" rtl="0">
              <a:spcBef>
                <a:spcPts val="0"/>
              </a:spcBef>
              <a:spcAft>
                <a:spcPts val="0"/>
              </a:spcAft>
              <a:buNone/>
            </a:pPr>
            <a:endParaRPr lang="en-IN" dirty="0"/>
          </a:p>
        </p:txBody>
      </p:sp>
    </p:spTree>
    <p:extLst>
      <p:ext uri="{BB962C8B-B14F-4D97-AF65-F5344CB8AC3E}">
        <p14:creationId xmlns:p14="http://schemas.microsoft.com/office/powerpoint/2010/main" val="4274075689"/>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Subtopics of subtopics</a:t>
            </a:r>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Generate Random Number</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NumPy offers the random module to work with random numbers.</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from </a:t>
            </a:r>
            <a:r>
              <a:rPr lang="en-IN" dirty="0" err="1"/>
              <a:t>numpy</a:t>
            </a:r>
            <a:r>
              <a:rPr lang="en-IN" dirty="0"/>
              <a:t> import random</a:t>
            </a:r>
          </a:p>
          <a:p>
            <a:pPr marL="0" lvl="0" indent="0" algn="l" rtl="0">
              <a:spcBef>
                <a:spcPts val="0"/>
              </a:spcBef>
              <a:spcAft>
                <a:spcPts val="0"/>
              </a:spcAft>
              <a:buNone/>
            </a:pPr>
            <a:r>
              <a:rPr lang="en-IN" dirty="0"/>
              <a:t>x = </a:t>
            </a:r>
            <a:r>
              <a:rPr lang="en-IN" dirty="0" err="1"/>
              <a:t>random.randint</a:t>
            </a:r>
            <a:r>
              <a:rPr lang="en-IN" dirty="0"/>
              <a:t>(100)</a:t>
            </a:r>
          </a:p>
          <a:p>
            <a:pPr marL="0" lvl="0" indent="0" algn="l" rtl="0">
              <a:spcBef>
                <a:spcPts val="0"/>
              </a:spcBef>
              <a:spcAft>
                <a:spcPts val="0"/>
              </a:spcAft>
              <a:buNone/>
            </a:pPr>
            <a:r>
              <a:rPr lang="en-IN" dirty="0"/>
              <a:t>print(x)</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The random module's rand() method returns a random float between 0 and 1.</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from </a:t>
            </a:r>
            <a:r>
              <a:rPr lang="en-IN" dirty="0" err="1"/>
              <a:t>numpy</a:t>
            </a:r>
            <a:r>
              <a:rPr lang="en-IN" dirty="0"/>
              <a:t> import random</a:t>
            </a:r>
          </a:p>
          <a:p>
            <a:pPr marL="0" lvl="0" indent="0" algn="l" rtl="0">
              <a:spcBef>
                <a:spcPts val="0"/>
              </a:spcBef>
              <a:spcAft>
                <a:spcPts val="0"/>
              </a:spcAft>
              <a:buNone/>
            </a:pPr>
            <a:r>
              <a:rPr lang="en-IN" dirty="0"/>
              <a:t>x = </a:t>
            </a:r>
            <a:r>
              <a:rPr lang="en-IN" dirty="0" err="1"/>
              <a:t>random.rand</a:t>
            </a:r>
            <a:r>
              <a:rPr lang="en-IN" dirty="0"/>
              <a:t>()</a:t>
            </a:r>
          </a:p>
          <a:p>
            <a:pPr marL="0" lvl="0" indent="0" algn="l" rtl="0">
              <a:spcBef>
                <a:spcPts val="0"/>
              </a:spcBef>
              <a:spcAft>
                <a:spcPts val="0"/>
              </a:spcAft>
              <a:buNone/>
            </a:pPr>
            <a:r>
              <a:rPr lang="en-IN" dirty="0"/>
              <a:t>print(x)</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Generate Random Array</a:t>
            </a:r>
          </a:p>
          <a:p>
            <a:pPr marL="0" lvl="0" indent="0" algn="l" rtl="0">
              <a:spcBef>
                <a:spcPts val="0"/>
              </a:spcBef>
              <a:spcAft>
                <a:spcPts val="0"/>
              </a:spcAft>
              <a:buNone/>
            </a:pPr>
            <a:r>
              <a:rPr lang="en-IN" dirty="0"/>
              <a:t>The randint() method takes a size parameter where you can specify the shape of an array.</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Generate a 1-D array containing 5 random integers from 0 to 100:</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from </a:t>
            </a:r>
            <a:r>
              <a:rPr lang="en-IN" dirty="0" err="1"/>
              <a:t>numpy</a:t>
            </a:r>
            <a:r>
              <a:rPr lang="en-IN" dirty="0"/>
              <a:t> import random</a:t>
            </a:r>
          </a:p>
          <a:p>
            <a:pPr marL="0" lvl="0" indent="0" algn="l" rtl="0">
              <a:spcBef>
                <a:spcPts val="0"/>
              </a:spcBef>
              <a:spcAft>
                <a:spcPts val="0"/>
              </a:spcAft>
              <a:buNone/>
            </a:pPr>
            <a:r>
              <a:rPr lang="en-IN" dirty="0"/>
              <a:t>x=</a:t>
            </a:r>
            <a:r>
              <a:rPr lang="en-IN" dirty="0" err="1"/>
              <a:t>random.randint</a:t>
            </a:r>
            <a:r>
              <a:rPr lang="en-IN" dirty="0"/>
              <a:t>(100, size=(5))</a:t>
            </a:r>
          </a:p>
          <a:p>
            <a:pPr marL="0" lvl="0" indent="0" algn="l" rtl="0">
              <a:spcBef>
                <a:spcPts val="0"/>
              </a:spcBef>
              <a:spcAft>
                <a:spcPts val="0"/>
              </a:spcAft>
              <a:buNone/>
            </a:pPr>
            <a:r>
              <a:rPr lang="en-IN" dirty="0"/>
              <a:t>print(x)</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Generate a 2-D array with 3 rows, each row containing 5 random integers from 0 to 100:</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from </a:t>
            </a:r>
            <a:r>
              <a:rPr lang="en-IN" dirty="0" err="1"/>
              <a:t>numpy</a:t>
            </a:r>
            <a:r>
              <a:rPr lang="en-IN" dirty="0"/>
              <a:t> import random</a:t>
            </a:r>
          </a:p>
          <a:p>
            <a:pPr marL="0" lvl="0" indent="0" algn="l" rtl="0">
              <a:spcBef>
                <a:spcPts val="0"/>
              </a:spcBef>
              <a:spcAft>
                <a:spcPts val="0"/>
              </a:spcAft>
              <a:buNone/>
            </a:pPr>
            <a:r>
              <a:rPr lang="en-IN" dirty="0"/>
              <a:t>x = </a:t>
            </a:r>
            <a:r>
              <a:rPr lang="en-IN" dirty="0" err="1"/>
              <a:t>random.randint</a:t>
            </a:r>
            <a:r>
              <a:rPr lang="en-IN" dirty="0"/>
              <a:t>(100, size=(3, 5))</a:t>
            </a:r>
          </a:p>
          <a:p>
            <a:pPr marL="0" lvl="0" indent="0" algn="l" rtl="0">
              <a:spcBef>
                <a:spcPts val="0"/>
              </a:spcBef>
              <a:spcAft>
                <a:spcPts val="0"/>
              </a:spcAft>
              <a:buNone/>
            </a:pPr>
            <a:r>
              <a:rPr lang="en-IN" dirty="0"/>
              <a:t>print(x)</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The choice() method allows you to generate a random value based on an array of values.</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from </a:t>
            </a:r>
            <a:r>
              <a:rPr lang="en-IN" dirty="0" err="1"/>
              <a:t>numpy</a:t>
            </a:r>
            <a:r>
              <a:rPr lang="en-IN" dirty="0"/>
              <a:t> import random</a:t>
            </a:r>
          </a:p>
          <a:p>
            <a:pPr marL="0" lvl="0" indent="0" algn="l" rtl="0">
              <a:spcBef>
                <a:spcPts val="0"/>
              </a:spcBef>
              <a:spcAft>
                <a:spcPts val="0"/>
              </a:spcAft>
              <a:buNone/>
            </a:pPr>
            <a:r>
              <a:rPr lang="en-IN" dirty="0"/>
              <a:t>x = </a:t>
            </a:r>
            <a:r>
              <a:rPr lang="en-IN" dirty="0" err="1"/>
              <a:t>random.choice</a:t>
            </a:r>
            <a:r>
              <a:rPr lang="en-IN" dirty="0"/>
              <a:t>([3, 5, 7, 9])</a:t>
            </a:r>
          </a:p>
          <a:p>
            <a:pPr marL="0" lvl="0" indent="0" algn="l" rtl="0">
              <a:spcBef>
                <a:spcPts val="0"/>
              </a:spcBef>
              <a:spcAft>
                <a:spcPts val="0"/>
              </a:spcAft>
              <a:buNone/>
            </a:pPr>
            <a:r>
              <a:rPr lang="en-IN" dirty="0"/>
              <a:t>print(x)</a:t>
            </a:r>
          </a:p>
          <a:p>
            <a:pPr marL="0" lvl="0" indent="0" algn="l" rtl="0">
              <a:spcBef>
                <a:spcPts val="0"/>
              </a:spcBef>
              <a:spcAft>
                <a:spcPts val="0"/>
              </a:spcAft>
              <a:buNone/>
            </a:pPr>
            <a:endParaRPr lang="en-IN" dirty="0"/>
          </a:p>
          <a:p>
            <a:pPr marL="0" lvl="0" indent="0" algn="l" rtl="0">
              <a:spcBef>
                <a:spcPts val="0"/>
              </a:spcBef>
              <a:spcAft>
                <a:spcPts val="0"/>
              </a:spcAft>
              <a:buNone/>
            </a:pPr>
            <a:endParaRPr lang="en-IN" dirty="0"/>
          </a:p>
          <a:p>
            <a:pPr marL="0" lvl="0" indent="0" algn="l" rtl="0">
              <a:spcBef>
                <a:spcPts val="0"/>
              </a:spcBef>
              <a:spcAft>
                <a:spcPts val="0"/>
              </a:spcAft>
              <a:buNone/>
            </a:pPr>
            <a:r>
              <a:rPr lang="en-IN" dirty="0"/>
              <a:t>Reference: </a:t>
            </a:r>
          </a:p>
          <a:p>
            <a:pPr marL="0" lvl="0" indent="0" algn="l" rtl="0">
              <a:spcBef>
                <a:spcPts val="0"/>
              </a:spcBef>
              <a:spcAft>
                <a:spcPts val="0"/>
              </a:spcAft>
              <a:buNone/>
            </a:pPr>
            <a:endParaRPr lang="en-IN" u="sng" dirty="0">
              <a:solidFill>
                <a:schemeClr val="hlink"/>
              </a:solidFill>
            </a:endParaRPr>
          </a:p>
          <a:p>
            <a:pPr marL="0" lvl="0" indent="0" algn="l" rtl="0">
              <a:spcBef>
                <a:spcPts val="0"/>
              </a:spcBef>
              <a:spcAft>
                <a:spcPts val="0"/>
              </a:spcAft>
              <a:buNone/>
            </a:pPr>
            <a:r>
              <a:rPr lang="en" dirty="0"/>
              <a:t>: </a:t>
            </a:r>
            <a:r>
              <a:rPr lang="en-IN" dirty="0">
                <a:hlinkClick r:id="rId3"/>
              </a:rPr>
              <a:t>https://www.w3resource.com/python-exercises/numpy/python-numpy-random-exercise-2.php</a:t>
            </a:r>
            <a:endParaRPr lang="en-IN" dirty="0"/>
          </a:p>
        </p:txBody>
      </p:sp>
    </p:spTree>
    <p:extLst>
      <p:ext uri="{BB962C8B-B14F-4D97-AF65-F5344CB8AC3E}">
        <p14:creationId xmlns:p14="http://schemas.microsoft.com/office/powerpoint/2010/main" val="3008768454"/>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Subtopics of subtopics</a:t>
            </a:r>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Access Array Elements</a:t>
            </a:r>
          </a:p>
          <a:p>
            <a:pPr marL="0" lvl="0" indent="0" algn="l" rtl="0">
              <a:spcBef>
                <a:spcPts val="0"/>
              </a:spcBef>
              <a:spcAft>
                <a:spcPts val="0"/>
              </a:spcAft>
              <a:buNone/>
            </a:pPr>
            <a:r>
              <a:rPr lang="en-IN" dirty="0"/>
              <a:t>Array indexing is the same as accessing an array element.</a:t>
            </a:r>
          </a:p>
          <a:p>
            <a:pPr marL="0" lvl="0" indent="0" algn="l" rtl="0">
              <a:spcBef>
                <a:spcPts val="0"/>
              </a:spcBef>
              <a:spcAft>
                <a:spcPts val="0"/>
              </a:spcAft>
              <a:buNone/>
            </a:pPr>
            <a:r>
              <a:rPr lang="en-IN" dirty="0"/>
              <a:t>You can access an array element by referring to its index number.</a:t>
            </a:r>
          </a:p>
          <a:p>
            <a:pPr marL="0" lvl="0" indent="0" algn="l" rtl="0">
              <a:spcBef>
                <a:spcPts val="0"/>
              </a:spcBef>
              <a:spcAft>
                <a:spcPts val="0"/>
              </a:spcAft>
              <a:buNone/>
            </a:pPr>
            <a:r>
              <a:rPr lang="en-IN" dirty="0"/>
              <a:t>The indexes in NumPy arrays start with 0, meaning that the first element has index 0, and the second has index 1 etc.</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Get the first element from the following array:</a:t>
            </a:r>
          </a:p>
          <a:p>
            <a:pPr marL="0" lvl="0" indent="0" algn="l" rtl="0">
              <a:spcBef>
                <a:spcPts val="0"/>
              </a:spcBef>
              <a:spcAft>
                <a:spcPts val="0"/>
              </a:spcAft>
              <a:buNone/>
            </a:pPr>
            <a:r>
              <a:rPr lang="en-IN" dirty="0"/>
              <a:t>import </a:t>
            </a:r>
            <a:r>
              <a:rPr lang="en-IN" dirty="0" err="1"/>
              <a:t>numpy</a:t>
            </a:r>
            <a:r>
              <a:rPr lang="en-IN" dirty="0"/>
              <a:t> as np</a:t>
            </a:r>
          </a:p>
          <a:p>
            <a:pPr marL="0" lvl="0" indent="0" algn="l" rtl="0">
              <a:spcBef>
                <a:spcPts val="0"/>
              </a:spcBef>
              <a:spcAft>
                <a:spcPts val="0"/>
              </a:spcAft>
              <a:buNone/>
            </a:pPr>
            <a:r>
              <a:rPr lang="en-IN" dirty="0" err="1"/>
              <a:t>arr</a:t>
            </a:r>
            <a:r>
              <a:rPr lang="en-IN" dirty="0"/>
              <a:t> = </a:t>
            </a:r>
            <a:r>
              <a:rPr lang="en-IN" dirty="0" err="1"/>
              <a:t>np.array</a:t>
            </a:r>
            <a:r>
              <a:rPr lang="en-IN" dirty="0"/>
              <a:t>([1, 2, 3, 4])</a:t>
            </a:r>
          </a:p>
          <a:p>
            <a:pPr marL="0" lvl="0" indent="0" algn="l" rtl="0">
              <a:spcBef>
                <a:spcPts val="0"/>
              </a:spcBef>
              <a:spcAft>
                <a:spcPts val="0"/>
              </a:spcAft>
              <a:buNone/>
            </a:pPr>
            <a:r>
              <a:rPr lang="en-IN" dirty="0"/>
              <a:t>print(</a:t>
            </a:r>
            <a:r>
              <a:rPr lang="en-IN" dirty="0" err="1"/>
              <a:t>arr</a:t>
            </a:r>
            <a:r>
              <a:rPr lang="en-IN" dirty="0"/>
              <a:t>[0])</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Slicing arrays</a:t>
            </a:r>
          </a:p>
          <a:p>
            <a:pPr marL="0" lvl="0" indent="0" algn="l" rtl="0">
              <a:spcBef>
                <a:spcPts val="0"/>
              </a:spcBef>
              <a:spcAft>
                <a:spcPts val="0"/>
              </a:spcAft>
              <a:buNone/>
            </a:pPr>
            <a:r>
              <a:rPr lang="en-IN" dirty="0"/>
              <a:t>Slicing in python means taking elements from one given index to another given index.</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We pass slice instead of index like this: [</a:t>
            </a:r>
            <a:r>
              <a:rPr lang="en-IN" dirty="0" err="1"/>
              <a:t>start:end</a:t>
            </a:r>
            <a:r>
              <a:rPr lang="en-IN" dirty="0"/>
              <a:t>].</a:t>
            </a:r>
          </a:p>
          <a:p>
            <a:pPr marL="0" lvl="0" indent="0" algn="l" rtl="0">
              <a:spcBef>
                <a:spcPts val="0"/>
              </a:spcBef>
              <a:spcAft>
                <a:spcPts val="0"/>
              </a:spcAft>
              <a:buNone/>
            </a:pPr>
            <a:r>
              <a:rPr lang="en-IN" dirty="0"/>
              <a:t>We can also define the step, like this: [</a:t>
            </a:r>
            <a:r>
              <a:rPr lang="en-IN" dirty="0" err="1"/>
              <a:t>start:end:step</a:t>
            </a:r>
            <a:r>
              <a:rPr lang="en-IN" dirty="0"/>
              <a:t>].</a:t>
            </a:r>
          </a:p>
          <a:p>
            <a:pPr marL="0" lvl="0" indent="0" algn="l" rtl="0">
              <a:spcBef>
                <a:spcPts val="0"/>
              </a:spcBef>
              <a:spcAft>
                <a:spcPts val="0"/>
              </a:spcAft>
              <a:buNone/>
            </a:pPr>
            <a:endParaRPr lang="en-IN" dirty="0"/>
          </a:p>
          <a:p>
            <a:pPr marL="171450" lvl="0" indent="-171450" algn="l" rtl="0">
              <a:spcBef>
                <a:spcPts val="0"/>
              </a:spcBef>
              <a:spcAft>
                <a:spcPts val="0"/>
              </a:spcAft>
            </a:pPr>
            <a:r>
              <a:rPr lang="en-IN" dirty="0"/>
              <a:t>If we don't pass start its considered 0</a:t>
            </a:r>
          </a:p>
          <a:p>
            <a:pPr marL="171450" lvl="0" indent="-171450" algn="l" rtl="0">
              <a:spcBef>
                <a:spcPts val="0"/>
              </a:spcBef>
              <a:spcAft>
                <a:spcPts val="0"/>
              </a:spcAft>
            </a:pPr>
            <a:r>
              <a:rPr lang="en-IN" dirty="0"/>
              <a:t>If we don't pass end its considered length of array in that dimension</a:t>
            </a:r>
          </a:p>
          <a:p>
            <a:pPr marL="171450" lvl="0" indent="-171450" algn="l" rtl="0">
              <a:spcBef>
                <a:spcPts val="0"/>
              </a:spcBef>
              <a:spcAft>
                <a:spcPts val="0"/>
              </a:spcAft>
            </a:pPr>
            <a:r>
              <a:rPr lang="en-IN" dirty="0"/>
              <a:t>If we don't pass step its considered 1</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Slice elements from index 1 to index 5 from the following array:</a:t>
            </a:r>
          </a:p>
          <a:p>
            <a:pPr marL="0" lvl="0" indent="0" algn="l" rtl="0">
              <a:spcBef>
                <a:spcPts val="0"/>
              </a:spcBef>
              <a:spcAft>
                <a:spcPts val="0"/>
              </a:spcAft>
              <a:buNone/>
            </a:pPr>
            <a:r>
              <a:rPr lang="en-IN" dirty="0"/>
              <a:t>import </a:t>
            </a:r>
            <a:r>
              <a:rPr lang="en-IN" dirty="0" err="1"/>
              <a:t>numpy</a:t>
            </a:r>
            <a:r>
              <a:rPr lang="en-IN" dirty="0"/>
              <a:t> as np</a:t>
            </a:r>
          </a:p>
          <a:p>
            <a:pPr marL="0" lvl="0" indent="0" algn="l" rtl="0">
              <a:spcBef>
                <a:spcPts val="0"/>
              </a:spcBef>
              <a:spcAft>
                <a:spcPts val="0"/>
              </a:spcAft>
              <a:buNone/>
            </a:pPr>
            <a:r>
              <a:rPr lang="en-IN" dirty="0" err="1"/>
              <a:t>arr</a:t>
            </a:r>
            <a:r>
              <a:rPr lang="en-IN" dirty="0"/>
              <a:t> = </a:t>
            </a:r>
            <a:r>
              <a:rPr lang="en-IN" dirty="0" err="1"/>
              <a:t>np.array</a:t>
            </a:r>
            <a:r>
              <a:rPr lang="en-IN" dirty="0"/>
              <a:t>([1, 2, 3, 4, 5, 6, 7])</a:t>
            </a:r>
          </a:p>
          <a:p>
            <a:pPr marL="0" lvl="0" indent="0" algn="l" rtl="0">
              <a:spcBef>
                <a:spcPts val="0"/>
              </a:spcBef>
              <a:spcAft>
                <a:spcPts val="0"/>
              </a:spcAft>
              <a:buNone/>
            </a:pPr>
            <a:r>
              <a:rPr lang="en-IN" dirty="0"/>
              <a:t>print(</a:t>
            </a:r>
            <a:r>
              <a:rPr lang="en-IN" dirty="0" err="1"/>
              <a:t>arr</a:t>
            </a:r>
            <a:r>
              <a:rPr lang="en-IN" dirty="0"/>
              <a:t>[1:5])</a:t>
            </a:r>
          </a:p>
          <a:p>
            <a:pPr marL="0" lvl="0" indent="0" algn="l" rtl="0">
              <a:spcBef>
                <a:spcPts val="0"/>
              </a:spcBef>
              <a:spcAft>
                <a:spcPts val="0"/>
              </a:spcAft>
              <a:buNone/>
            </a:pPr>
            <a:endParaRPr lang="en-IN" dirty="0"/>
          </a:p>
          <a:p>
            <a:pPr marL="0" lvl="0" indent="0" algn="l" rtl="0">
              <a:spcBef>
                <a:spcPts val="0"/>
              </a:spcBef>
              <a:spcAft>
                <a:spcPts val="0"/>
              </a:spcAft>
              <a:buNone/>
            </a:pPr>
            <a:endParaRPr lang="en-IN" dirty="0"/>
          </a:p>
          <a:p>
            <a:pPr marL="0" lvl="0" indent="0" algn="l" rtl="0">
              <a:spcBef>
                <a:spcPts val="0"/>
              </a:spcBef>
              <a:spcAft>
                <a:spcPts val="0"/>
              </a:spcAft>
              <a:buNone/>
            </a:pPr>
            <a:endParaRPr lang="en-IN" dirty="0"/>
          </a:p>
          <a:p>
            <a:pPr marL="0" lvl="0" indent="0" algn="l" rtl="0">
              <a:spcBef>
                <a:spcPts val="0"/>
              </a:spcBef>
              <a:spcAft>
                <a:spcPts val="0"/>
              </a:spcAft>
              <a:buNone/>
            </a:pPr>
            <a:r>
              <a:rPr lang="en-IN" dirty="0"/>
              <a:t>Reference: </a:t>
            </a:r>
          </a:p>
          <a:p>
            <a:pPr marL="0" lvl="0" indent="0" algn="l" rtl="0">
              <a:spcBef>
                <a:spcPts val="0"/>
              </a:spcBef>
              <a:spcAft>
                <a:spcPts val="0"/>
              </a:spcAft>
              <a:buNone/>
            </a:pPr>
            <a:r>
              <a:rPr lang="en-IN" dirty="0">
                <a:hlinkClick r:id="rId3"/>
              </a:rPr>
              <a:t>https://www.pythoninformer.com/python-libraries/numpy/index-and-slice/</a:t>
            </a:r>
            <a:endParaRPr lang="en-IN" dirty="0"/>
          </a:p>
        </p:txBody>
      </p:sp>
    </p:spTree>
    <p:extLst>
      <p:ext uri="{BB962C8B-B14F-4D97-AF65-F5344CB8AC3E}">
        <p14:creationId xmlns:p14="http://schemas.microsoft.com/office/powerpoint/2010/main" val="313101968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Subtopics of subtopics</a:t>
            </a:r>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In </a:t>
            </a:r>
            <a:r>
              <a:rPr lang="en-IN" dirty="0" err="1"/>
              <a:t>Numpy</a:t>
            </a:r>
            <a:r>
              <a:rPr lang="en-IN" dirty="0"/>
              <a:t>, we can perform various statistical calculations using the various functions that are provided in the library like Order statistics, Averages and variances, correlating, Histograms.</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Let us work on some of those statistical functions.</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Order statistics:</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amin: This will return the minimum of an array.</a:t>
            </a:r>
          </a:p>
          <a:p>
            <a:pPr marL="0" lvl="0" indent="0" algn="l" rtl="0">
              <a:spcBef>
                <a:spcPts val="0"/>
              </a:spcBef>
              <a:spcAft>
                <a:spcPts val="0"/>
              </a:spcAft>
              <a:buNone/>
            </a:pPr>
            <a:r>
              <a:rPr lang="en-IN" dirty="0" err="1"/>
              <a:t>amax</a:t>
            </a:r>
            <a:r>
              <a:rPr lang="en-IN" dirty="0"/>
              <a:t>: This will return the maximum of an array.</a:t>
            </a:r>
          </a:p>
          <a:p>
            <a:pPr marL="0" lvl="0" indent="0" algn="l" rtl="0">
              <a:spcBef>
                <a:spcPts val="0"/>
              </a:spcBef>
              <a:spcAft>
                <a:spcPts val="0"/>
              </a:spcAft>
              <a:buNone/>
            </a:pPr>
            <a:endParaRPr lang="en-IN" dirty="0"/>
          </a:p>
          <a:p>
            <a:pPr marL="0" lvl="0" indent="0" algn="l" rtl="0">
              <a:spcBef>
                <a:spcPts val="0"/>
              </a:spcBef>
              <a:spcAft>
                <a:spcPts val="0"/>
              </a:spcAft>
              <a:buNone/>
            </a:pPr>
            <a:endParaRPr lang="en-IN" dirty="0"/>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Averages and variances:</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median: This will return the median along the specified axis.</a:t>
            </a:r>
          </a:p>
          <a:p>
            <a:pPr marL="0" lvl="0" indent="0" algn="l" rtl="0">
              <a:spcBef>
                <a:spcPts val="0"/>
              </a:spcBef>
              <a:spcAft>
                <a:spcPts val="0"/>
              </a:spcAft>
              <a:buNone/>
            </a:pPr>
            <a:r>
              <a:rPr lang="en-IN" dirty="0"/>
              <a:t>average: This will return the weighted average along the specified axis.</a:t>
            </a:r>
          </a:p>
          <a:p>
            <a:pPr marL="0" lvl="0" indent="0" algn="l" rtl="0">
              <a:spcBef>
                <a:spcPts val="0"/>
              </a:spcBef>
              <a:spcAft>
                <a:spcPts val="0"/>
              </a:spcAft>
              <a:buNone/>
            </a:pPr>
            <a:r>
              <a:rPr lang="en-IN" dirty="0"/>
              <a:t>mean: This will return the arithmetic mean along the specified axis.</a:t>
            </a:r>
          </a:p>
          <a:p>
            <a:pPr marL="0" lvl="0" indent="0" algn="l" rtl="0">
              <a:spcBef>
                <a:spcPts val="0"/>
              </a:spcBef>
              <a:spcAft>
                <a:spcPts val="0"/>
              </a:spcAft>
              <a:buNone/>
            </a:pPr>
            <a:r>
              <a:rPr lang="en-IN" dirty="0"/>
              <a:t>std: This will return the standard deviation along the specified axis.</a:t>
            </a:r>
          </a:p>
          <a:p>
            <a:pPr marL="0" lvl="0" indent="0" algn="l" rtl="0">
              <a:spcBef>
                <a:spcPts val="0"/>
              </a:spcBef>
              <a:spcAft>
                <a:spcPts val="0"/>
              </a:spcAft>
              <a:buNone/>
            </a:pPr>
            <a:r>
              <a:rPr lang="en-IN" dirty="0"/>
              <a:t>var: This will return the variance along the specified axis.</a:t>
            </a:r>
          </a:p>
          <a:p>
            <a:pPr marL="0" lvl="0" indent="0" algn="l" rtl="0">
              <a:spcBef>
                <a:spcPts val="0"/>
              </a:spcBef>
              <a:spcAft>
                <a:spcPts val="0"/>
              </a:spcAft>
              <a:buNone/>
            </a:pPr>
            <a:endParaRPr lang="en-IN" dirty="0"/>
          </a:p>
          <a:p>
            <a:pPr marL="0" lvl="0" indent="0" algn="l" rtl="0">
              <a:spcBef>
                <a:spcPts val="0"/>
              </a:spcBef>
              <a:spcAft>
                <a:spcPts val="0"/>
              </a:spcAft>
              <a:buNone/>
            </a:pPr>
            <a:r>
              <a:rPr lang="en-IN" b="1" dirty="0"/>
              <a:t>Histograms:</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histogram: This will return the computed histogram of a set of data.</a:t>
            </a:r>
          </a:p>
          <a:p>
            <a:pPr marL="0" lvl="0" indent="0" algn="l" rtl="0">
              <a:spcBef>
                <a:spcPts val="0"/>
              </a:spcBef>
              <a:spcAft>
                <a:spcPts val="0"/>
              </a:spcAft>
              <a:buNone/>
            </a:pPr>
            <a:endParaRPr lang="en-IN" dirty="0"/>
          </a:p>
          <a:p>
            <a:pPr marL="0" lvl="0" indent="0" algn="l" rtl="0">
              <a:spcBef>
                <a:spcPts val="0"/>
              </a:spcBef>
              <a:spcAft>
                <a:spcPts val="0"/>
              </a:spcAft>
              <a:buNone/>
            </a:pPr>
            <a:endParaRPr lang="en-IN" dirty="0"/>
          </a:p>
          <a:p>
            <a:pPr marL="0" lvl="0" indent="0" algn="l" rtl="0">
              <a:spcBef>
                <a:spcPts val="0"/>
              </a:spcBef>
              <a:spcAft>
                <a:spcPts val="0"/>
              </a:spcAft>
              <a:buNone/>
            </a:pPr>
            <a:endParaRPr lang="en-IN" dirty="0"/>
          </a:p>
          <a:p>
            <a:pPr marL="0" lvl="0" indent="0" algn="l" rtl="0">
              <a:spcBef>
                <a:spcPts val="0"/>
              </a:spcBef>
              <a:spcAft>
                <a:spcPts val="0"/>
              </a:spcAft>
              <a:buNone/>
            </a:pPr>
            <a:r>
              <a:rPr lang="en-IN" dirty="0"/>
              <a:t>Reference: </a:t>
            </a:r>
          </a:p>
          <a:p>
            <a:pPr marL="0" lvl="0" indent="0" algn="l" rtl="0">
              <a:spcBef>
                <a:spcPts val="0"/>
              </a:spcBef>
              <a:spcAft>
                <a:spcPts val="1600"/>
              </a:spcAft>
              <a:buNone/>
            </a:pPr>
            <a:r>
              <a:rPr lang="en-IN" dirty="0">
                <a:hlinkClick r:id="rId3"/>
              </a:rPr>
              <a:t>https://d3mxt5v3yxgcsr.cloudfront.net/courses/3391/course_3391_image.jpg</a:t>
            </a:r>
            <a:endParaRPr lang="en-IN" dirty="0"/>
          </a:p>
          <a:p>
            <a:pPr marL="0" lvl="0" indent="0" algn="l" rtl="0">
              <a:spcBef>
                <a:spcPts val="0"/>
              </a:spcBef>
              <a:spcAft>
                <a:spcPts val="0"/>
              </a:spcAft>
              <a:buNone/>
            </a:pPr>
            <a:endParaRPr lang="en-IN" dirty="0"/>
          </a:p>
        </p:txBody>
      </p:sp>
    </p:spTree>
    <p:extLst>
      <p:ext uri="{BB962C8B-B14F-4D97-AF65-F5344CB8AC3E}">
        <p14:creationId xmlns:p14="http://schemas.microsoft.com/office/powerpoint/2010/main" val="37613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60208170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Subtopics of subtopics</a:t>
            </a:r>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The </a:t>
            </a:r>
            <a:r>
              <a:rPr lang="en-IN" dirty="0" err="1"/>
              <a:t>Numpy</a:t>
            </a:r>
            <a:r>
              <a:rPr lang="en-IN" dirty="0"/>
              <a:t> </a:t>
            </a:r>
            <a:r>
              <a:rPr lang="en-IN" dirty="0" err="1"/>
              <a:t>matmul</a:t>
            </a:r>
            <a:r>
              <a:rPr lang="en-IN" dirty="0"/>
              <a:t>() function is used to return the matrix product of 2 arrays. </a:t>
            </a:r>
          </a:p>
          <a:p>
            <a:pPr marL="171450" lvl="0" indent="-171450" algn="l" rtl="0">
              <a:spcBef>
                <a:spcPts val="0"/>
              </a:spcBef>
              <a:spcAft>
                <a:spcPts val="0"/>
              </a:spcAft>
            </a:pPr>
            <a:r>
              <a:rPr lang="en-IN" dirty="0"/>
              <a:t>2-D arrays, it returns normal product</a:t>
            </a:r>
          </a:p>
          <a:p>
            <a:pPr marL="171450" lvl="0" indent="-171450" algn="l" rtl="0">
              <a:spcBef>
                <a:spcPts val="0"/>
              </a:spcBef>
              <a:spcAft>
                <a:spcPts val="0"/>
              </a:spcAft>
            </a:pPr>
            <a:r>
              <a:rPr lang="en-IN" dirty="0"/>
              <a:t>Dimensions &gt; 2, the product is treated as a stack of matrix</a:t>
            </a:r>
          </a:p>
          <a:p>
            <a:pPr marL="171450" lvl="0" indent="-171450" algn="l" rtl="0">
              <a:spcBef>
                <a:spcPts val="0"/>
              </a:spcBef>
              <a:spcAft>
                <a:spcPts val="0"/>
              </a:spcAft>
            </a:pPr>
            <a:r>
              <a:rPr lang="en-IN" dirty="0"/>
              <a:t>1-D array is first promoted to a matrix, and then the product is calculated</a:t>
            </a:r>
          </a:p>
          <a:p>
            <a:pPr marL="0" lvl="0" indent="0" algn="l" rtl="0">
              <a:spcBef>
                <a:spcPts val="0"/>
              </a:spcBef>
              <a:spcAft>
                <a:spcPts val="0"/>
              </a:spcAft>
              <a:buNone/>
            </a:pPr>
            <a:endParaRPr lang="en-IN" dirty="0"/>
          </a:p>
          <a:p>
            <a:pPr marL="0" lvl="0" indent="0" algn="l" rtl="0">
              <a:spcBef>
                <a:spcPts val="0"/>
              </a:spcBef>
              <a:spcAft>
                <a:spcPts val="0"/>
              </a:spcAft>
              <a:buNone/>
            </a:pPr>
            <a:endParaRPr lang="en-IN" dirty="0"/>
          </a:p>
          <a:p>
            <a:pPr marL="0" lvl="0" indent="0" algn="l" rtl="0">
              <a:spcBef>
                <a:spcPts val="0"/>
              </a:spcBef>
              <a:spcAft>
                <a:spcPts val="0"/>
              </a:spcAft>
              <a:buNone/>
            </a:pPr>
            <a:r>
              <a:rPr lang="en-IN" dirty="0"/>
              <a:t>Reference: </a:t>
            </a:r>
          </a:p>
          <a:p>
            <a:pPr marL="0" lvl="0" indent="0" algn="l" rtl="0">
              <a:spcBef>
                <a:spcPts val="0"/>
              </a:spcBef>
              <a:spcAft>
                <a:spcPts val="0"/>
              </a:spcAft>
              <a:buNone/>
            </a:pPr>
            <a:r>
              <a:rPr lang="en-IN" dirty="0">
                <a:hlinkClick r:id="rId3"/>
              </a:rPr>
              <a:t>https://www.javatpoint.com/numpy-matrix-multiplication</a:t>
            </a:r>
            <a:endParaRPr lang="en-IN" dirty="0"/>
          </a:p>
        </p:txBody>
      </p:sp>
    </p:spTree>
    <p:extLst>
      <p:ext uri="{BB962C8B-B14F-4D97-AF65-F5344CB8AC3E}">
        <p14:creationId xmlns:p14="http://schemas.microsoft.com/office/powerpoint/2010/main" val="2360196317"/>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768299098"/>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033958745"/>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874730201"/>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532082284"/>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081093701"/>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364418161"/>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412685451"/>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8766837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447419152"/>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1636695"/>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3690050304"/>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2180114366"/>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3418291347"/>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4201530977"/>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1228172784"/>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651357423"/>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1702891571"/>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2821f090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72821f090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slide talks about the case if we have to divide a subtopic further.</a:t>
            </a:r>
            <a:endParaRPr/>
          </a:p>
          <a:p>
            <a:pPr marL="0" lvl="0" indent="0" algn="l" rtl="0">
              <a:spcBef>
                <a:spcPts val="0"/>
              </a:spcBef>
              <a:spcAft>
                <a:spcPts val="0"/>
              </a:spcAft>
              <a:buNone/>
            </a:pPr>
            <a:endParaRPr/>
          </a:p>
          <a:p>
            <a:pPr marL="0" lvl="0" indent="0" algn="l" rtl="0">
              <a:spcBef>
                <a:spcPts val="0"/>
              </a:spcBef>
              <a:spcAft>
                <a:spcPts val="0"/>
              </a:spcAft>
              <a:buNone/>
            </a:pPr>
            <a:r>
              <a:rPr lang="en"/>
              <a:t>Title Box - Parent Topic</a:t>
            </a:r>
            <a:endParaRPr/>
          </a:p>
          <a:p>
            <a:pPr marL="0" lvl="0" indent="0" algn="l" rtl="0">
              <a:spcBef>
                <a:spcPts val="0"/>
              </a:spcBef>
              <a:spcAft>
                <a:spcPts val="0"/>
              </a:spcAft>
              <a:buNone/>
            </a:pPr>
            <a:r>
              <a:rPr lang="en"/>
              <a:t>Subtitle box - Sub Topic</a:t>
            </a:r>
            <a:endParaRPr/>
          </a:p>
          <a:p>
            <a:pPr marL="0" lvl="0" indent="0" algn="l" rtl="0">
              <a:spcBef>
                <a:spcPts val="0"/>
              </a:spcBef>
              <a:spcAft>
                <a:spcPts val="0"/>
              </a:spcAft>
              <a:buNone/>
            </a:pPr>
            <a:r>
              <a:rPr lang="en"/>
              <a:t>Body Text - Subtopic divisions (Subtopics of subtopics)</a:t>
            </a:r>
            <a:endParaRPr/>
          </a:p>
        </p:txBody>
      </p:sp>
    </p:spTree>
    <p:extLst>
      <p:ext uri="{BB962C8B-B14F-4D97-AF65-F5344CB8AC3E}">
        <p14:creationId xmlns:p14="http://schemas.microsoft.com/office/powerpoint/2010/main" val="11932631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505477399"/>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9768459"/>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738749252"/>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830329697"/>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775451221"/>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433209363"/>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458808570"/>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119307275"/>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847932134"/>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6480157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041956149"/>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675484696"/>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001661572"/>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274489148"/>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748196025"/>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440474744"/>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94890432"/>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108842078"/>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501096285"/>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188547010"/>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2d5565e6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2d5565e6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Continuing from the last slide: </a:t>
            </a:r>
            <a:endParaRPr/>
          </a:p>
          <a:p>
            <a:pPr marL="0" lvl="0" indent="0" algn="l" rtl="0">
              <a:spcBef>
                <a:spcPts val="0"/>
              </a:spcBef>
              <a:spcAft>
                <a:spcPts val="0"/>
              </a:spcAft>
              <a:buNone/>
            </a:pPr>
            <a:endParaRPr/>
          </a:p>
          <a:p>
            <a:pPr marL="0" lvl="0" indent="0" algn="l" rtl="0">
              <a:spcBef>
                <a:spcPts val="0"/>
              </a:spcBef>
              <a:spcAft>
                <a:spcPts val="0"/>
              </a:spcAft>
              <a:buNone/>
            </a:pPr>
            <a:r>
              <a:rPr lang="en"/>
              <a:t>Title - Subtopic</a:t>
            </a:r>
            <a:endParaRPr/>
          </a:p>
          <a:p>
            <a:pPr marL="0" lvl="0" indent="0" algn="l" rtl="0">
              <a:spcBef>
                <a:spcPts val="0"/>
              </a:spcBef>
              <a:spcAft>
                <a:spcPts val="0"/>
              </a:spcAft>
              <a:buNone/>
            </a:pPr>
            <a:r>
              <a:rPr lang="en"/>
              <a:t>Subtitle - Subtopic of Subtopic </a:t>
            </a:r>
            <a:endParaRPr/>
          </a:p>
          <a:p>
            <a:pPr marL="0" lvl="0" indent="0" algn="l" rtl="0">
              <a:spcBef>
                <a:spcPts val="0"/>
              </a:spcBef>
              <a:spcAft>
                <a:spcPts val="0"/>
              </a:spcAft>
              <a:buNone/>
            </a:pPr>
            <a:r>
              <a:rPr lang="en"/>
              <a:t>Body - Description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812556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991542801"/>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72821f090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72821f090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this section, we will discuss:</a:t>
            </a:r>
          </a:p>
          <a:p>
            <a:pPr lvl="0"/>
            <a:r>
              <a:rPr lang="en-IN" dirty="0"/>
              <a:t>Residuals in Regression</a:t>
            </a:r>
          </a:p>
          <a:p>
            <a:pPr lvl="0"/>
            <a:r>
              <a:rPr lang="en-IN" dirty="0"/>
              <a:t>Polynomial features</a:t>
            </a:r>
          </a:p>
          <a:p>
            <a:pPr lvl="0"/>
            <a:r>
              <a:rPr lang="en-IN" dirty="0"/>
              <a:t>Classification techniques</a:t>
            </a:r>
          </a:p>
          <a:p>
            <a:pPr lvl="0"/>
            <a:r>
              <a:rPr lang="en-IN" dirty="0"/>
              <a:t>Types of distance metrics</a:t>
            </a:r>
          </a:p>
          <a:p>
            <a:pPr lvl="0"/>
            <a:r>
              <a:rPr lang="en-IN" dirty="0"/>
              <a:t>KNN Classification</a:t>
            </a:r>
          </a:p>
          <a:p>
            <a:pPr lvl="0"/>
            <a:r>
              <a:rPr lang="en-IN" dirty="0"/>
              <a:t>Gradient Decent</a:t>
            </a:r>
          </a:p>
          <a:p>
            <a:pPr marL="0" lvl="0" indent="0" algn="l" rtl="0">
              <a:spcBef>
                <a:spcPts val="0"/>
              </a:spcBef>
              <a:spcAft>
                <a:spcPts val="0"/>
              </a:spcAft>
              <a:buNone/>
            </a:pPr>
            <a:endParaRPr dirty="0"/>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100" b="0" i="0" u="none" strike="noStrike" cap="none" dirty="0">
                <a:solidFill>
                  <a:srgbClr val="000000"/>
                </a:solidFill>
                <a:effectLst/>
                <a:latin typeface="Arial"/>
                <a:ea typeface="Arial"/>
                <a:cs typeface="Arial"/>
                <a:sym typeface="Arial"/>
              </a:rPr>
              <a:t>When you perform simple linear regression (or any other type of regression analysis), you get a line of best fit. The data points usually don’t fall exactly on this regression equation line; they are scattered around. A residual is the vertical distance between a data point and the regression line. </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p>
          <a:p>
            <a:pPr lvl="0"/>
            <a:r>
              <a:rPr lang="en-IN" sz="1100" b="0" i="0" u="none" strike="noStrike" cap="none" dirty="0">
                <a:solidFill>
                  <a:srgbClr val="000000"/>
                </a:solidFill>
                <a:effectLst/>
                <a:latin typeface="Arial"/>
                <a:ea typeface="Arial"/>
                <a:cs typeface="Arial"/>
                <a:sym typeface="Arial"/>
                <a:hlinkClick r:id="rId3"/>
              </a:rPr>
              <a:t>https://www.statisticshowto.com/residual/</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4"/>
              </a:rPr>
              <a:t>https://machinelearningmastery.com/polynomial-features-transforms-for-machine-learning/#:~:text=Polynomial%20features%20are%20those%20features,X%2C%20e.g.%20X%5E2</a:t>
            </a:r>
            <a:r>
              <a:rPr lang="en-IN" sz="1100" b="0" i="0" u="none" strike="noStrike" cap="none" dirty="0">
                <a:solidFill>
                  <a:srgbClr val="000000"/>
                </a:solidFill>
                <a:effectLst/>
                <a:latin typeface="Arial"/>
                <a:ea typeface="Arial"/>
                <a:cs typeface="Arial"/>
                <a:sym typeface="Arial"/>
              </a:rPr>
              <a:t>.</a:t>
            </a:r>
          </a:p>
          <a:p>
            <a:pPr lvl="0"/>
            <a:r>
              <a:rPr lang="en-IN" sz="1100" b="0" i="0" u="none" strike="noStrike" cap="none" dirty="0">
                <a:solidFill>
                  <a:srgbClr val="000000"/>
                </a:solidFill>
                <a:effectLst/>
                <a:latin typeface="Arial"/>
                <a:ea typeface="Arial"/>
                <a:cs typeface="Arial"/>
                <a:sym typeface="Arial"/>
                <a:hlinkClick r:id="rId5"/>
              </a:rPr>
              <a:t>https://monkeylearn.com/blog/classification-algorithms/</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6"/>
              </a:rPr>
              <a:t>https://machinelearningmastery.com/distance-measures-for-machine-learning/#:~:text=Perhaps%20four%20of%20the%20most,Manhattan%20Distance</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7"/>
              </a:rPr>
              <a:t>https://www.javatpoint.com/k-nearest-neighbor-algorithm-for-machine-learning</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8"/>
              </a:rPr>
              <a:t>https://towardsdatascience.com/gradient-descent-algorithm-a-deep-dive-cf04e8115f21</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9"/>
              </a:rPr>
              <a:t>https://www.javatpoint.com/gradient-descent-in-machine-learning</a:t>
            </a:r>
            <a:endParaRPr lang="en-I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IN" sz="1100" b="0" i="0" u="none" strike="noStrike" cap="none" dirty="0">
                <a:solidFill>
                  <a:srgbClr val="000000"/>
                </a:solidFill>
                <a:effectLst/>
                <a:latin typeface="Arial"/>
                <a:ea typeface="Arial"/>
                <a:cs typeface="Arial"/>
                <a:sym typeface="Arial"/>
              </a:rPr>
              <a:t>Each data point has one residual. They are:</a:t>
            </a:r>
          </a:p>
          <a:p>
            <a:pPr marL="158750" indent="0">
              <a:buNone/>
            </a:pP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rPr>
              <a:t>Positive if they are above the regression line,</a:t>
            </a:r>
          </a:p>
          <a:p>
            <a:pPr lvl="0"/>
            <a:r>
              <a:rPr lang="en-IN" sz="1100" b="0" i="0" u="none" strike="noStrike" cap="none" dirty="0">
                <a:solidFill>
                  <a:srgbClr val="000000"/>
                </a:solidFill>
                <a:effectLst/>
                <a:latin typeface="Arial"/>
                <a:ea typeface="Arial"/>
                <a:cs typeface="Arial"/>
                <a:sym typeface="Arial"/>
              </a:rPr>
              <a:t>Negative if they are below the regression line,</a:t>
            </a:r>
          </a:p>
          <a:p>
            <a:pPr lvl="0"/>
            <a:r>
              <a:rPr lang="en-IN" sz="1100" b="0" i="0" u="none" strike="noStrike" cap="none" dirty="0">
                <a:solidFill>
                  <a:srgbClr val="000000"/>
                </a:solidFill>
                <a:effectLst/>
                <a:latin typeface="Arial"/>
                <a:ea typeface="Arial"/>
                <a:cs typeface="Arial"/>
                <a:sym typeface="Arial"/>
              </a:rPr>
              <a:t>Zero if the regression line actually passes through the point,</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p>
          <a:p>
            <a:pPr lvl="0"/>
            <a:r>
              <a:rPr lang="en-IN" sz="1100" b="0" i="0" u="none" strike="noStrike" cap="none" dirty="0">
                <a:solidFill>
                  <a:srgbClr val="000000"/>
                </a:solidFill>
                <a:effectLst/>
                <a:latin typeface="Arial"/>
                <a:ea typeface="Arial"/>
                <a:cs typeface="Arial"/>
                <a:sym typeface="Arial"/>
                <a:hlinkClick r:id="rId3"/>
              </a:rPr>
              <a:t>https://www.statisticshowto.com/residual/</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4"/>
              </a:rPr>
              <a:t>https://machinelearningmastery.com/polynomial-features-transforms-for-machine-learning/#:~:text=Polynomial%20features%20are%20those%20features,X%2C%20e.g.%20X%5E2</a:t>
            </a:r>
            <a:r>
              <a:rPr lang="en-IN" sz="1100" b="0" i="0" u="none" strike="noStrike" cap="none" dirty="0">
                <a:solidFill>
                  <a:srgbClr val="000000"/>
                </a:solidFill>
                <a:effectLst/>
                <a:latin typeface="Arial"/>
                <a:ea typeface="Arial"/>
                <a:cs typeface="Arial"/>
                <a:sym typeface="Arial"/>
              </a:rPr>
              <a:t>.</a:t>
            </a:r>
          </a:p>
          <a:p>
            <a:pPr lvl="0"/>
            <a:r>
              <a:rPr lang="en-IN" sz="1100" b="0" i="0" u="none" strike="noStrike" cap="none" dirty="0">
                <a:solidFill>
                  <a:srgbClr val="000000"/>
                </a:solidFill>
                <a:effectLst/>
                <a:latin typeface="Arial"/>
                <a:ea typeface="Arial"/>
                <a:cs typeface="Arial"/>
                <a:sym typeface="Arial"/>
                <a:hlinkClick r:id="rId5"/>
              </a:rPr>
              <a:t>https://monkeylearn.com/blog/classification-algorithms/</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6"/>
              </a:rPr>
              <a:t>https://machinelearningmastery.com/distance-measures-for-machine-learning/#:~:text=Perhaps%20four%20of%20the%20most,Manhattan%20Distance</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7"/>
              </a:rPr>
              <a:t>https://www.javatpoint.com/k-nearest-neighbor-algorithm-for-machine-learning</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8"/>
              </a:rPr>
              <a:t>https://towardsdatascience.com/gradient-descent-algorithm-a-deep-dive-cf04e8115f21</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9"/>
              </a:rPr>
              <a:t>https://www.javatpoint.com/gradient-descent-in-machine-learning</a:t>
            </a:r>
            <a:endParaRPr lang="en-I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41481019"/>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dirty="0">
                <a:solidFill>
                  <a:srgbClr val="000000"/>
                </a:solidFill>
                <a:effectLst/>
                <a:latin typeface="Arial"/>
                <a:ea typeface="Arial"/>
                <a:cs typeface="Arial"/>
                <a:sym typeface="Arial"/>
              </a:rPr>
              <a:t>As residuals are the difference between any data point and the regression line, they are sometimes called “errors.” Error in this context doesn’t mean that there’s something wrong with the analysis; it just means that there is some unexplained difference. In other words, the residual is the error that isn’t explained by the regression line.</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p>
          <a:p>
            <a:pPr lvl="0"/>
            <a:r>
              <a:rPr lang="en-IN" sz="1100" b="0" i="0" u="none" strike="noStrike" cap="none" dirty="0">
                <a:solidFill>
                  <a:srgbClr val="000000"/>
                </a:solidFill>
                <a:effectLst/>
                <a:latin typeface="Arial"/>
                <a:ea typeface="Arial"/>
                <a:cs typeface="Arial"/>
                <a:sym typeface="Arial"/>
                <a:hlinkClick r:id="rId3"/>
              </a:rPr>
              <a:t>https://www.statisticshowto.com/residual/</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4"/>
              </a:rPr>
              <a:t>https://machinelearningmastery.com/polynomial-features-transforms-for-machine-learning/#:~:text=Polynomial%20features%20are%20those%20features,X%2C%20e.g.%20X%5E2</a:t>
            </a:r>
            <a:r>
              <a:rPr lang="en-IN" sz="1100" b="0" i="0" u="none" strike="noStrike" cap="none" dirty="0">
                <a:solidFill>
                  <a:srgbClr val="000000"/>
                </a:solidFill>
                <a:effectLst/>
                <a:latin typeface="Arial"/>
                <a:ea typeface="Arial"/>
                <a:cs typeface="Arial"/>
                <a:sym typeface="Arial"/>
              </a:rPr>
              <a:t>.</a:t>
            </a:r>
          </a:p>
          <a:p>
            <a:pPr lvl="0"/>
            <a:r>
              <a:rPr lang="en-IN" sz="1100" b="0" i="0" u="none" strike="noStrike" cap="none" dirty="0">
                <a:solidFill>
                  <a:srgbClr val="000000"/>
                </a:solidFill>
                <a:effectLst/>
                <a:latin typeface="Arial"/>
                <a:ea typeface="Arial"/>
                <a:cs typeface="Arial"/>
                <a:sym typeface="Arial"/>
                <a:hlinkClick r:id="rId5"/>
              </a:rPr>
              <a:t>https://monkeylearn.com/blog/classification-algorithms/</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6"/>
              </a:rPr>
              <a:t>https://machinelearningmastery.com/distance-measures-for-machine-learning/#:~:text=Perhaps%20four%20of%20the%20most,Manhattan%20Distance</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7"/>
              </a:rPr>
              <a:t>https://www.javatpoint.com/k-nearest-neighbor-algorithm-for-machine-learning</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8"/>
              </a:rPr>
              <a:t>https://towardsdatascience.com/gradient-descent-algorithm-a-deep-dive-cf04e8115f21</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9"/>
              </a:rPr>
              <a:t>https://www.javatpoint.com/gradient-descent-in-machine-learning</a:t>
            </a:r>
            <a:endParaRPr lang="en-I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507734401"/>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IN" sz="1100" b="0" i="0" u="none" strike="noStrike" cap="none" dirty="0">
                <a:solidFill>
                  <a:srgbClr val="000000"/>
                </a:solidFill>
                <a:effectLst/>
                <a:latin typeface="Arial"/>
                <a:ea typeface="Arial"/>
                <a:cs typeface="Arial"/>
                <a:sym typeface="Arial"/>
              </a:rPr>
              <a:t>The residual(e) can also be expressed with an equation. The e is the difference between the predicted value (ŷ) and the observed value. The scatter plot is a set of data points that are observed, while the regression line is the prediction.</a:t>
            </a:r>
          </a:p>
          <a:p>
            <a:pPr marL="158750" indent="0">
              <a:buNone/>
            </a:pPr>
            <a:r>
              <a:rPr lang="en-IN" sz="1100" b="0" i="0" u="none" strike="noStrike" cap="none" dirty="0">
                <a:solidFill>
                  <a:srgbClr val="000000"/>
                </a:solidFill>
                <a:effectLst/>
                <a:latin typeface="Arial"/>
                <a:ea typeface="Arial"/>
                <a:cs typeface="Arial"/>
                <a:sym typeface="Arial"/>
              </a:rPr>
              <a:t> </a:t>
            </a:r>
          </a:p>
          <a:p>
            <a:pPr marL="158750" indent="0">
              <a:buNone/>
            </a:pPr>
            <a:r>
              <a:rPr lang="en-IN" sz="1100" b="1" i="0" u="none" strike="noStrike" cap="none" dirty="0">
                <a:solidFill>
                  <a:srgbClr val="000000"/>
                </a:solidFill>
                <a:effectLst/>
                <a:latin typeface="Arial"/>
                <a:ea typeface="Arial"/>
                <a:cs typeface="Arial"/>
                <a:sym typeface="Arial"/>
              </a:rPr>
              <a:t>Residual = Observed value – predicted value</a:t>
            </a:r>
            <a:endParaRPr lang="en-IN" sz="1100" b="0" i="0" u="none" strike="noStrike" cap="none" dirty="0">
              <a:solidFill>
                <a:srgbClr val="000000"/>
              </a:solidFill>
              <a:effectLst/>
              <a:latin typeface="Arial"/>
              <a:ea typeface="Arial"/>
              <a:cs typeface="Arial"/>
              <a:sym typeface="Arial"/>
            </a:endParaRPr>
          </a:p>
          <a:p>
            <a:pPr marL="158750" indent="0">
              <a:buNone/>
            </a:pPr>
            <a:r>
              <a:rPr lang="en-IN" sz="1100" b="1" i="0" u="none" strike="noStrike" cap="none" dirty="0">
                <a:solidFill>
                  <a:srgbClr val="000000"/>
                </a:solidFill>
                <a:effectLst/>
                <a:latin typeface="Arial"/>
                <a:ea typeface="Arial"/>
                <a:cs typeface="Arial"/>
                <a:sym typeface="Arial"/>
              </a:rPr>
              <a:t>e = y – ŷ</a:t>
            </a:r>
            <a:endParaRPr lang="en-I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p>
          <a:p>
            <a:pPr lvl="0"/>
            <a:r>
              <a:rPr lang="en-IN" sz="1100" b="0" i="0" u="none" strike="noStrike" cap="none" dirty="0">
                <a:solidFill>
                  <a:srgbClr val="000000"/>
                </a:solidFill>
                <a:effectLst/>
                <a:latin typeface="Arial"/>
                <a:ea typeface="Arial"/>
                <a:cs typeface="Arial"/>
                <a:sym typeface="Arial"/>
                <a:hlinkClick r:id="rId3"/>
              </a:rPr>
              <a:t>https://www.statisticshowto.com/residual/</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4"/>
              </a:rPr>
              <a:t>https://machinelearningmastery.com/polynomial-features-transforms-for-machine-learning/#:~:text=Polynomial%20features%20are%20those%20features,X%2C%20e.g.%20X%5E2</a:t>
            </a:r>
            <a:r>
              <a:rPr lang="en-IN" sz="1100" b="0" i="0" u="none" strike="noStrike" cap="none" dirty="0">
                <a:solidFill>
                  <a:srgbClr val="000000"/>
                </a:solidFill>
                <a:effectLst/>
                <a:latin typeface="Arial"/>
                <a:ea typeface="Arial"/>
                <a:cs typeface="Arial"/>
                <a:sym typeface="Arial"/>
              </a:rPr>
              <a:t>.</a:t>
            </a:r>
          </a:p>
          <a:p>
            <a:pPr lvl="0"/>
            <a:r>
              <a:rPr lang="en-IN" sz="1100" b="0" i="0" u="none" strike="noStrike" cap="none" dirty="0">
                <a:solidFill>
                  <a:srgbClr val="000000"/>
                </a:solidFill>
                <a:effectLst/>
                <a:latin typeface="Arial"/>
                <a:ea typeface="Arial"/>
                <a:cs typeface="Arial"/>
                <a:sym typeface="Arial"/>
                <a:hlinkClick r:id="rId5"/>
              </a:rPr>
              <a:t>https://monkeylearn.com/blog/classification-algorithms/</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6"/>
              </a:rPr>
              <a:t>https://machinelearningmastery.com/distance-measures-for-machine-learning/#:~:text=Perhaps%20four%20of%20the%20most,Manhattan%20Distance</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7"/>
              </a:rPr>
              <a:t>https://www.javatpoint.com/k-nearest-neighbor-algorithm-for-machine-learning</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8"/>
              </a:rPr>
              <a:t>https://towardsdatascience.com/gradient-descent-algorithm-a-deep-dive-cf04e8115f21</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9"/>
              </a:rPr>
              <a:t>https://www.javatpoint.com/gradient-descent-in-machine-learning</a:t>
            </a:r>
            <a:endParaRPr lang="en-I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615282988"/>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100" b="0" i="0" u="none" strike="noStrike" cap="none" dirty="0">
                <a:solidFill>
                  <a:srgbClr val="000000"/>
                </a:solidFill>
                <a:effectLst/>
                <a:latin typeface="Arial"/>
                <a:ea typeface="Arial"/>
                <a:cs typeface="Arial"/>
                <a:sym typeface="Arial"/>
              </a:rPr>
              <a:t>Polynomial features are those features created by raising existing features to an exponent.</a:t>
            </a:r>
          </a:p>
          <a:p>
            <a:r>
              <a:rPr lang="en-IN" sz="1100" b="0" i="0" u="none" strike="noStrike" cap="none" dirty="0">
                <a:solidFill>
                  <a:srgbClr val="000000"/>
                </a:solidFill>
                <a:effectLst/>
                <a:latin typeface="Arial"/>
                <a:ea typeface="Arial"/>
                <a:cs typeface="Arial"/>
                <a:sym typeface="Arial"/>
              </a:rPr>
              <a:t>For example, if a dataset had one input feature X, then a polynomial feature would be the addition of a new feature (column) where values were calculated by squaring the values in X, e.g. X</a:t>
            </a:r>
            <a:r>
              <a:rPr lang="en-IN" sz="1100" b="0" i="0" u="none" strike="noStrike" cap="none" baseline="30000" dirty="0">
                <a:solidFill>
                  <a:srgbClr val="000000"/>
                </a:solidFill>
                <a:effectLst/>
                <a:latin typeface="Arial"/>
                <a:ea typeface="Arial"/>
                <a:cs typeface="Arial"/>
                <a:sym typeface="Arial"/>
              </a:rPr>
              <a:t>2</a:t>
            </a:r>
            <a:r>
              <a:rPr lang="en-IN" sz="1100" b="0" i="0" u="none" strike="noStrike" cap="none" dirty="0">
                <a:solidFill>
                  <a:srgbClr val="000000"/>
                </a:solidFill>
                <a:effectLst/>
                <a:latin typeface="Arial"/>
                <a:ea typeface="Arial"/>
                <a:cs typeface="Arial"/>
                <a:sym typeface="Arial"/>
              </a:rPr>
              <a:t>. This process can be repeated for each input variable in the dataset, creating a transformed version of each.</a:t>
            </a:r>
          </a:p>
          <a:p>
            <a:r>
              <a:rPr lang="en-IN" sz="1100" b="0" i="0" u="none" strike="noStrike" cap="none" dirty="0">
                <a:solidFill>
                  <a:srgbClr val="000000"/>
                </a:solidFill>
                <a:effectLst/>
                <a:latin typeface="Arial"/>
                <a:ea typeface="Arial"/>
                <a:cs typeface="Arial"/>
                <a:sym typeface="Arial"/>
              </a:rPr>
              <a:t>As such, polynomial features are a type of feature engineering, e.g. the creation of new input features based on the existing features.</a:t>
            </a:r>
          </a:p>
          <a:p>
            <a:r>
              <a:rPr lang="en-IN" sz="1100" b="0" i="0" u="none" strike="noStrike" cap="none" dirty="0">
                <a:solidFill>
                  <a:srgbClr val="000000"/>
                </a:solidFill>
                <a:effectLst/>
                <a:latin typeface="Arial"/>
                <a:ea typeface="Arial"/>
                <a:cs typeface="Arial"/>
                <a:sym typeface="Arial"/>
              </a:rPr>
              <a:t>The “degree” of the polynomial is used to control the number of features added, e.g. a degree of 3 will add two new variables for each input variable. Typically a small degree is used such as 2 or 3.</a:t>
            </a:r>
          </a:p>
          <a:p>
            <a:endParaRPr lang="en-IN"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Reference: </a:t>
            </a:r>
          </a:p>
          <a:p>
            <a:pPr lvl="0"/>
            <a:r>
              <a:rPr lang="en-IN" sz="1100" b="0" i="0" u="none" strike="noStrike" cap="none" dirty="0">
                <a:solidFill>
                  <a:srgbClr val="000000"/>
                </a:solidFill>
                <a:effectLst/>
                <a:latin typeface="Arial"/>
                <a:ea typeface="Arial"/>
                <a:cs typeface="Arial"/>
                <a:sym typeface="Arial"/>
                <a:hlinkClick r:id="rId3"/>
              </a:rPr>
              <a:t>https://www.statisticshowto.com/residual/</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4"/>
              </a:rPr>
              <a:t>https://machinelearningmastery.com/polynomial-features-transforms-for-machine-learning/#:~:text=Polynomial%20features%20are%20those%20features,X%2C%20e.g.%20X%5E2</a:t>
            </a:r>
            <a:r>
              <a:rPr lang="en-IN" sz="1100" b="0" i="0" u="none" strike="noStrike" cap="none" dirty="0">
                <a:solidFill>
                  <a:srgbClr val="000000"/>
                </a:solidFill>
                <a:effectLst/>
                <a:latin typeface="Arial"/>
                <a:ea typeface="Arial"/>
                <a:cs typeface="Arial"/>
                <a:sym typeface="Arial"/>
              </a:rPr>
              <a:t>.</a:t>
            </a:r>
          </a:p>
          <a:p>
            <a:pPr lvl="0"/>
            <a:r>
              <a:rPr lang="en-IN" sz="1100" b="0" i="0" u="none" strike="noStrike" cap="none" dirty="0">
                <a:solidFill>
                  <a:srgbClr val="000000"/>
                </a:solidFill>
                <a:effectLst/>
                <a:latin typeface="Arial"/>
                <a:ea typeface="Arial"/>
                <a:cs typeface="Arial"/>
                <a:sym typeface="Arial"/>
                <a:hlinkClick r:id="rId5"/>
              </a:rPr>
              <a:t>https://monkeylearn.com/blog/classification-algorithms/</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6"/>
              </a:rPr>
              <a:t>https://machinelearningmastery.com/distance-measures-for-machine-learning/#:~:text=Perhaps%20four%20of%20the%20most,Manhattan%20Distance</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7"/>
              </a:rPr>
              <a:t>https://www.javatpoint.com/k-nearest-neighbor-algorithm-for-machine-learning</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8"/>
              </a:rPr>
              <a:t>https://towardsdatascience.com/gradient-descent-algorithm-a-deep-dive-cf04e8115f21</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9"/>
              </a:rPr>
              <a:t>https://www.javatpoint.com/gradient-descent-in-machine-learning</a:t>
            </a:r>
            <a:endParaRPr lang="en-IN" sz="1100" b="0" i="0" u="none" strike="noStrike" cap="none" dirty="0">
              <a:solidFill>
                <a:srgbClr val="000000"/>
              </a:solidFill>
              <a:effectLst/>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IN" dirty="0"/>
          </a:p>
          <a:p>
            <a:endParaRPr lang="en-IN" sz="1100" b="0" i="0" u="none" strike="noStrike" cap="none" dirty="0">
              <a:solidFill>
                <a:srgbClr val="000000"/>
              </a:solidFill>
              <a:effectLst/>
              <a:latin typeface="Arial"/>
              <a:ea typeface="Arial"/>
              <a:cs typeface="Arial"/>
              <a:sym typeface="Arial"/>
            </a:endParaRPr>
          </a:p>
          <a:p>
            <a:pPr marL="158750" indent="0">
              <a:buNone/>
            </a:pPr>
            <a:endParaRPr lang="en-IN" dirty="0"/>
          </a:p>
        </p:txBody>
      </p:sp>
    </p:spTree>
    <p:extLst>
      <p:ext uri="{BB962C8B-B14F-4D97-AF65-F5344CB8AC3E}">
        <p14:creationId xmlns:p14="http://schemas.microsoft.com/office/powerpoint/2010/main" val="257127305"/>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IN" sz="1100" b="1" i="0" u="none" strike="noStrike" cap="none" dirty="0">
                <a:solidFill>
                  <a:srgbClr val="000000"/>
                </a:solidFill>
                <a:effectLst/>
                <a:latin typeface="Arial"/>
                <a:ea typeface="Arial"/>
                <a:cs typeface="Arial"/>
                <a:sym typeface="Arial"/>
              </a:rPr>
              <a:t>What Is Classification?</a:t>
            </a:r>
          </a:p>
          <a:p>
            <a:r>
              <a:rPr lang="en-IN" sz="1100" b="0" i="0" u="none" strike="noStrike" cap="none" dirty="0">
                <a:solidFill>
                  <a:srgbClr val="000000"/>
                </a:solidFill>
                <a:effectLst/>
                <a:latin typeface="Arial"/>
                <a:ea typeface="Arial"/>
                <a:cs typeface="Arial"/>
                <a:sym typeface="Arial"/>
              </a:rPr>
              <a:t>Classification is the process of recognizing, understanding, and grouping ideas and objects into </a:t>
            </a:r>
            <a:r>
              <a:rPr lang="en-IN" sz="1100" b="0" i="0" u="none" strike="noStrike" cap="none" dirty="0" err="1">
                <a:solidFill>
                  <a:srgbClr val="000000"/>
                </a:solidFill>
                <a:effectLst/>
                <a:latin typeface="Arial"/>
                <a:ea typeface="Arial"/>
                <a:cs typeface="Arial"/>
                <a:sym typeface="Arial"/>
              </a:rPr>
              <a:t>preset</a:t>
            </a:r>
            <a:r>
              <a:rPr lang="en-IN" sz="1100" b="0" i="0" u="none" strike="noStrike" cap="none" dirty="0">
                <a:solidFill>
                  <a:srgbClr val="000000"/>
                </a:solidFill>
                <a:effectLst/>
                <a:latin typeface="Arial"/>
                <a:ea typeface="Arial"/>
                <a:cs typeface="Arial"/>
                <a:sym typeface="Arial"/>
              </a:rPr>
              <a:t> categories or “sub-populations.” Using pre-categorized training datasets, machine learning programs use a variety of algorithms to classify future datasets into categories. </a:t>
            </a:r>
          </a:p>
          <a:p>
            <a:r>
              <a:rPr lang="en-IN" sz="1100" b="0" i="0" u="none" strike="noStrike" cap="none" dirty="0">
                <a:solidFill>
                  <a:srgbClr val="000000"/>
                </a:solidFill>
                <a:effectLst/>
                <a:latin typeface="Arial"/>
                <a:ea typeface="Arial"/>
                <a:cs typeface="Arial"/>
                <a:sym typeface="Arial"/>
              </a:rPr>
              <a:t>Classification algorithms in machine learning use input training data to predict the likelihood that subsequent data will fall into one of the predetermined categories. One of the most common uses of classification is filtering emails into “spam” or “non-spam.”</a:t>
            </a:r>
          </a:p>
          <a:p>
            <a:r>
              <a:rPr lang="en-IN" sz="1100" b="0" i="0" u="none" strike="noStrike" cap="none" dirty="0">
                <a:solidFill>
                  <a:srgbClr val="000000"/>
                </a:solidFill>
                <a:effectLst/>
                <a:latin typeface="Arial"/>
                <a:ea typeface="Arial"/>
                <a:cs typeface="Arial"/>
                <a:sym typeface="Arial"/>
              </a:rPr>
              <a:t>In short, classification is a form of “pattern recognition,” with classification algorithms applied to the training data to find the same pattern (similar words or sentiments, number sequences, etc.) in future sets of data.</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p>
          <a:p>
            <a:pPr lvl="0"/>
            <a:r>
              <a:rPr lang="en-IN" sz="1100" b="0" i="0" u="none" strike="noStrike" cap="none" dirty="0">
                <a:solidFill>
                  <a:srgbClr val="000000"/>
                </a:solidFill>
                <a:effectLst/>
                <a:latin typeface="Arial"/>
                <a:ea typeface="Arial"/>
                <a:cs typeface="Arial"/>
                <a:sym typeface="Arial"/>
                <a:hlinkClick r:id="rId3"/>
              </a:rPr>
              <a:t>https://www.statisticshowto.com/residual/</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4"/>
              </a:rPr>
              <a:t>https://machinelearningmastery.com/polynomial-features-transforms-for-machine-learning/#:~:text=Polynomial%20features%20are%20those%20features,X%2C%20e.g.%20X%5E2</a:t>
            </a:r>
            <a:r>
              <a:rPr lang="en-IN" sz="1100" b="0" i="0" u="none" strike="noStrike" cap="none" dirty="0">
                <a:solidFill>
                  <a:srgbClr val="000000"/>
                </a:solidFill>
                <a:effectLst/>
                <a:latin typeface="Arial"/>
                <a:ea typeface="Arial"/>
                <a:cs typeface="Arial"/>
                <a:sym typeface="Arial"/>
              </a:rPr>
              <a:t>.</a:t>
            </a:r>
          </a:p>
          <a:p>
            <a:pPr lvl="0"/>
            <a:r>
              <a:rPr lang="en-IN" sz="1100" b="0" i="0" u="none" strike="noStrike" cap="none" dirty="0">
                <a:solidFill>
                  <a:srgbClr val="000000"/>
                </a:solidFill>
                <a:effectLst/>
                <a:latin typeface="Arial"/>
                <a:ea typeface="Arial"/>
                <a:cs typeface="Arial"/>
                <a:sym typeface="Arial"/>
                <a:hlinkClick r:id="rId5"/>
              </a:rPr>
              <a:t>https://monkeylearn.com/blog/classification-algorithms/</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6"/>
              </a:rPr>
              <a:t>https://machinelearningmastery.com/distance-measures-for-machine-learning/#:~:text=Perhaps%20four%20of%20the%20most,Manhattan%20Distance</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7"/>
              </a:rPr>
              <a:t>https://www.javatpoint.com/k-nearest-neighbor-algorithm-for-machine-learning</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8"/>
              </a:rPr>
              <a:t>https://towardsdatascience.com/gradient-descent-algorithm-a-deep-dive-cf04e8115f21</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9"/>
              </a:rPr>
              <a:t>https://www.javatpoint.com/gradient-descent-in-machine-learning</a:t>
            </a:r>
            <a:endParaRPr lang="en-I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83305469"/>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IN" sz="1100" b="0" i="0" u="none" strike="noStrike" cap="none" dirty="0">
                <a:solidFill>
                  <a:srgbClr val="000000"/>
                </a:solidFill>
                <a:effectLst/>
                <a:latin typeface="Arial"/>
                <a:ea typeface="Arial"/>
                <a:cs typeface="Arial"/>
                <a:sym typeface="Arial"/>
              </a:rPr>
              <a:t>Popular Classification Algorithms:</a:t>
            </a:r>
          </a:p>
          <a:p>
            <a:pPr lvl="0"/>
            <a:r>
              <a:rPr lang="en-IN" sz="1100" b="0" i="0" u="none" strike="noStrike" cap="none" dirty="0">
                <a:solidFill>
                  <a:srgbClr val="000000"/>
                </a:solidFill>
                <a:effectLst/>
                <a:latin typeface="Arial"/>
                <a:ea typeface="Arial"/>
                <a:cs typeface="Arial"/>
                <a:sym typeface="Arial"/>
              </a:rPr>
              <a:t>Logistic Regression</a:t>
            </a:r>
          </a:p>
          <a:p>
            <a:pPr lvl="0"/>
            <a:r>
              <a:rPr lang="en-IN" sz="1100" b="0" i="0" u="none" strike="noStrike" cap="none" dirty="0">
                <a:solidFill>
                  <a:srgbClr val="000000"/>
                </a:solidFill>
                <a:effectLst/>
                <a:latin typeface="Arial"/>
                <a:ea typeface="Arial"/>
                <a:cs typeface="Arial"/>
                <a:sym typeface="Arial"/>
              </a:rPr>
              <a:t>Naive Bayes</a:t>
            </a:r>
          </a:p>
          <a:p>
            <a:pPr lvl="0"/>
            <a:r>
              <a:rPr lang="en-IN" sz="1100" b="0" i="0" u="none" strike="noStrike" cap="none" dirty="0">
                <a:solidFill>
                  <a:srgbClr val="000000"/>
                </a:solidFill>
                <a:effectLst/>
                <a:latin typeface="Arial"/>
                <a:ea typeface="Arial"/>
                <a:cs typeface="Arial"/>
                <a:sym typeface="Arial"/>
              </a:rPr>
              <a:t>K-Nearest </a:t>
            </a:r>
            <a:r>
              <a:rPr lang="en-IN" sz="1100" b="0" i="0" u="none" strike="noStrike" cap="none" dirty="0" err="1">
                <a:solidFill>
                  <a:srgbClr val="000000"/>
                </a:solidFill>
                <a:effectLst/>
                <a:latin typeface="Arial"/>
                <a:ea typeface="Arial"/>
                <a:cs typeface="Arial"/>
                <a:sym typeface="Arial"/>
              </a:rPr>
              <a:t>Neighbors</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rPr>
              <a:t>Decision Tree</a:t>
            </a:r>
          </a:p>
          <a:p>
            <a:pPr lvl="0"/>
            <a:r>
              <a:rPr lang="en-IN" sz="1100" b="0" i="0" u="none" strike="noStrike" cap="none" dirty="0">
                <a:solidFill>
                  <a:srgbClr val="000000"/>
                </a:solidFill>
                <a:effectLst/>
                <a:latin typeface="Arial"/>
                <a:ea typeface="Arial"/>
                <a:cs typeface="Arial"/>
                <a:sym typeface="Arial"/>
              </a:rPr>
              <a:t>Support Vector Machines</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p>
          <a:p>
            <a:pPr lvl="0"/>
            <a:r>
              <a:rPr lang="en-IN" sz="1100" b="0" i="0" u="none" strike="noStrike" cap="none" dirty="0">
                <a:solidFill>
                  <a:srgbClr val="000000"/>
                </a:solidFill>
                <a:effectLst/>
                <a:latin typeface="Arial"/>
                <a:ea typeface="Arial"/>
                <a:cs typeface="Arial"/>
                <a:sym typeface="Arial"/>
                <a:hlinkClick r:id="rId3"/>
              </a:rPr>
              <a:t>https://www.statisticshowto.com/residual/</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4"/>
              </a:rPr>
              <a:t>https://machinelearningmastery.com/polynomial-features-transforms-for-machine-learning/#:~:text=Polynomial%20features%20are%20those%20features,X%2C%20e.g.%20X%5E2</a:t>
            </a:r>
            <a:r>
              <a:rPr lang="en-IN" sz="1100" b="0" i="0" u="none" strike="noStrike" cap="none" dirty="0">
                <a:solidFill>
                  <a:srgbClr val="000000"/>
                </a:solidFill>
                <a:effectLst/>
                <a:latin typeface="Arial"/>
                <a:ea typeface="Arial"/>
                <a:cs typeface="Arial"/>
                <a:sym typeface="Arial"/>
              </a:rPr>
              <a:t>.</a:t>
            </a:r>
          </a:p>
          <a:p>
            <a:pPr lvl="0"/>
            <a:r>
              <a:rPr lang="en-IN" sz="1100" b="0" i="0" u="none" strike="noStrike" cap="none" dirty="0">
                <a:solidFill>
                  <a:srgbClr val="000000"/>
                </a:solidFill>
                <a:effectLst/>
                <a:latin typeface="Arial"/>
                <a:ea typeface="Arial"/>
                <a:cs typeface="Arial"/>
                <a:sym typeface="Arial"/>
                <a:hlinkClick r:id="rId5"/>
              </a:rPr>
              <a:t>https://monkeylearn.com/blog/classification-algorithms/</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6"/>
              </a:rPr>
              <a:t>https://machinelearningmastery.com/distance-measures-for-machine-learning/#:~:text=Perhaps%20four%20of%20the%20most,Manhattan%20Distance</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7"/>
              </a:rPr>
              <a:t>https://www.javatpoint.com/k-nearest-neighbor-algorithm-for-machine-learning</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8"/>
              </a:rPr>
              <a:t>https://towardsdatascience.com/gradient-descent-algorithm-a-deep-dive-cf04e8115f21</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9"/>
              </a:rPr>
              <a:t>https://www.javatpoint.com/gradient-descent-in-machine-learning</a:t>
            </a:r>
            <a:endParaRPr lang="en-I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565350333"/>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IN" sz="1100" b="0" i="0" u="none" strike="noStrike" cap="none" dirty="0">
                <a:solidFill>
                  <a:srgbClr val="000000"/>
                </a:solidFill>
                <a:effectLst/>
                <a:latin typeface="Arial"/>
                <a:ea typeface="Arial"/>
                <a:cs typeface="Arial"/>
                <a:sym typeface="Arial"/>
              </a:rPr>
              <a:t>Logistic regression is a calculation used to predict a binary outcome: either something happens, or does not. This can be exhibited as Yes/No, Pass/Fail, Alive/Dead, etc. </a:t>
            </a:r>
          </a:p>
          <a:p>
            <a:pPr marL="158750" indent="0">
              <a:buNone/>
            </a:pPr>
            <a:r>
              <a:rPr lang="en-IN" sz="1100" b="0" i="0" u="none" strike="noStrike" cap="none" dirty="0">
                <a:solidFill>
                  <a:srgbClr val="000000"/>
                </a:solidFill>
                <a:effectLst/>
                <a:latin typeface="Arial"/>
                <a:ea typeface="Arial"/>
                <a:cs typeface="Arial"/>
                <a:sym typeface="Arial"/>
              </a:rPr>
              <a:t>Independent variables are </a:t>
            </a:r>
            <a:r>
              <a:rPr lang="en-IN" sz="1100" b="0" i="0" u="none" strike="noStrike" cap="none" dirty="0" err="1">
                <a:solidFill>
                  <a:srgbClr val="000000"/>
                </a:solidFill>
                <a:effectLst/>
                <a:latin typeface="Arial"/>
                <a:ea typeface="Arial"/>
                <a:cs typeface="Arial"/>
                <a:sym typeface="Arial"/>
              </a:rPr>
              <a:t>analyzed</a:t>
            </a:r>
            <a:r>
              <a:rPr lang="en-IN" sz="1100" b="0" i="0" u="none" strike="noStrike" cap="none" dirty="0">
                <a:solidFill>
                  <a:srgbClr val="000000"/>
                </a:solidFill>
                <a:effectLst/>
                <a:latin typeface="Arial"/>
                <a:ea typeface="Arial"/>
                <a:cs typeface="Arial"/>
                <a:sym typeface="Arial"/>
              </a:rPr>
              <a:t> to determine the binary outcome with the results falling into one of two categories. The independent variables can be categorical or numeric, but the dependent variable is always categorical.</a:t>
            </a:r>
          </a:p>
          <a:p>
            <a:pPr marL="158750" indent="0">
              <a:buNone/>
            </a:pPr>
            <a:endParaRPr dirty="0"/>
          </a:p>
          <a:p>
            <a:pPr marL="0" lvl="0" indent="0" algn="l" rtl="0">
              <a:spcBef>
                <a:spcPts val="0"/>
              </a:spcBef>
              <a:spcAft>
                <a:spcPts val="0"/>
              </a:spcAft>
              <a:buNone/>
            </a:pPr>
            <a:r>
              <a:rPr lang="en" dirty="0"/>
              <a:t>Reference: </a:t>
            </a:r>
          </a:p>
          <a:p>
            <a:pPr lvl="0"/>
            <a:r>
              <a:rPr lang="en-IN" sz="1100" b="0" i="0" u="none" strike="noStrike" cap="none" dirty="0">
                <a:solidFill>
                  <a:srgbClr val="000000"/>
                </a:solidFill>
                <a:effectLst/>
                <a:latin typeface="Arial"/>
                <a:ea typeface="Arial"/>
                <a:cs typeface="Arial"/>
                <a:sym typeface="Arial"/>
                <a:hlinkClick r:id="rId3"/>
              </a:rPr>
              <a:t>https://www.statisticshowto.com/residual/</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4"/>
              </a:rPr>
              <a:t>https://machinelearningmastery.com/polynomial-features-transforms-for-machine-learning/#:~:text=Polynomial%20features%20are%20those%20features,X%2C%20e.g.%20X%5E2</a:t>
            </a:r>
            <a:r>
              <a:rPr lang="en-IN" sz="1100" b="0" i="0" u="none" strike="noStrike" cap="none" dirty="0">
                <a:solidFill>
                  <a:srgbClr val="000000"/>
                </a:solidFill>
                <a:effectLst/>
                <a:latin typeface="Arial"/>
                <a:ea typeface="Arial"/>
                <a:cs typeface="Arial"/>
                <a:sym typeface="Arial"/>
              </a:rPr>
              <a:t>.</a:t>
            </a:r>
          </a:p>
          <a:p>
            <a:pPr lvl="0"/>
            <a:r>
              <a:rPr lang="en-IN" sz="1100" b="0" i="0" u="none" strike="noStrike" cap="none" dirty="0">
                <a:solidFill>
                  <a:srgbClr val="000000"/>
                </a:solidFill>
                <a:effectLst/>
                <a:latin typeface="Arial"/>
                <a:ea typeface="Arial"/>
                <a:cs typeface="Arial"/>
                <a:sym typeface="Arial"/>
                <a:hlinkClick r:id="rId5"/>
              </a:rPr>
              <a:t>https://monkeylearn.com/blog/classification-algorithms/</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6"/>
              </a:rPr>
              <a:t>https://machinelearningmastery.com/distance-measures-for-machine-learning/#:~:text=Perhaps%20four%20of%20the%20most,Manhattan%20Distance</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7"/>
              </a:rPr>
              <a:t>https://www.javatpoint.com/k-nearest-neighbor-algorithm-for-machine-learning</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8"/>
              </a:rPr>
              <a:t>https://towardsdatascience.com/gradient-descent-algorithm-a-deep-dive-cf04e8115f21</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9"/>
              </a:rPr>
              <a:t>https://www.javatpoint.com/gradient-descent-in-machine-learning</a:t>
            </a:r>
            <a:endParaRPr lang="en-I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05238129"/>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100" b="0" i="0" u="none" strike="noStrike" cap="none" dirty="0">
                <a:solidFill>
                  <a:srgbClr val="000000"/>
                </a:solidFill>
                <a:effectLst/>
                <a:latin typeface="Arial"/>
                <a:ea typeface="Arial"/>
                <a:cs typeface="Arial"/>
                <a:sym typeface="Arial"/>
              </a:rPr>
              <a:t>Naive Bayes calculates the possibility of whether a data point belongs within a certain category or does not. In text analysis, it can be used to categorize words or phrases as belonging to a </a:t>
            </a:r>
            <a:r>
              <a:rPr lang="en-IN" sz="1100" b="0" i="0" u="none" strike="noStrike" cap="none" dirty="0" err="1">
                <a:solidFill>
                  <a:srgbClr val="000000"/>
                </a:solidFill>
                <a:effectLst/>
                <a:latin typeface="Arial"/>
                <a:ea typeface="Arial"/>
                <a:cs typeface="Arial"/>
                <a:sym typeface="Arial"/>
              </a:rPr>
              <a:t>preset</a:t>
            </a:r>
            <a:r>
              <a:rPr lang="en-IN" sz="1100" b="0" i="0" u="none" strike="noStrike" cap="none" dirty="0">
                <a:solidFill>
                  <a:srgbClr val="000000"/>
                </a:solidFill>
                <a:effectLst/>
                <a:latin typeface="Arial"/>
                <a:ea typeface="Arial"/>
                <a:cs typeface="Arial"/>
                <a:sym typeface="Arial"/>
              </a:rPr>
              <a:t> “tag” (classification) or not.</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p>
          <a:p>
            <a:pPr lvl="0"/>
            <a:r>
              <a:rPr lang="en-IN" sz="1100" b="0" i="0" u="none" strike="noStrike" cap="none" dirty="0">
                <a:solidFill>
                  <a:srgbClr val="000000"/>
                </a:solidFill>
                <a:effectLst/>
                <a:latin typeface="Arial"/>
                <a:ea typeface="Arial"/>
                <a:cs typeface="Arial"/>
                <a:sym typeface="Arial"/>
                <a:hlinkClick r:id="rId3"/>
              </a:rPr>
              <a:t>https://www.statisticshowto.com/residual/</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4"/>
              </a:rPr>
              <a:t>https://machinelearningmastery.com/polynomial-features-transforms-for-machine-learning/#:~:text=Polynomial%20features%20are%20those%20features,X%2C%20e.g.%20X%5E2</a:t>
            </a:r>
            <a:r>
              <a:rPr lang="en-IN" sz="1100" b="0" i="0" u="none" strike="noStrike" cap="none" dirty="0">
                <a:solidFill>
                  <a:srgbClr val="000000"/>
                </a:solidFill>
                <a:effectLst/>
                <a:latin typeface="Arial"/>
                <a:ea typeface="Arial"/>
                <a:cs typeface="Arial"/>
                <a:sym typeface="Arial"/>
              </a:rPr>
              <a:t>.</a:t>
            </a:r>
          </a:p>
          <a:p>
            <a:pPr lvl="0"/>
            <a:r>
              <a:rPr lang="en-IN" sz="1100" b="0" i="0" u="none" strike="noStrike" cap="none" dirty="0">
                <a:solidFill>
                  <a:srgbClr val="000000"/>
                </a:solidFill>
                <a:effectLst/>
                <a:latin typeface="Arial"/>
                <a:ea typeface="Arial"/>
                <a:cs typeface="Arial"/>
                <a:sym typeface="Arial"/>
                <a:hlinkClick r:id="rId5"/>
              </a:rPr>
              <a:t>https://monkeylearn.com/blog/classification-algorithms/</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6"/>
              </a:rPr>
              <a:t>https://machinelearningmastery.com/distance-measures-for-machine-learning/#:~:text=Perhaps%20four%20of%20the%20most,Manhattan%20Distance</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7"/>
              </a:rPr>
              <a:t>https://www.javatpoint.com/k-nearest-neighbor-algorithm-for-machine-learning</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8"/>
              </a:rPr>
              <a:t>https://towardsdatascience.com/gradient-descent-algorithm-a-deep-dive-cf04e8115f21</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9"/>
              </a:rPr>
              <a:t>https://www.javatpoint.com/gradient-descent-in-machine-learning</a:t>
            </a:r>
            <a:endParaRPr lang="en-I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422610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953475570"/>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IN" sz="1100" b="0" i="0" u="none" strike="noStrike" cap="none" dirty="0">
                <a:solidFill>
                  <a:srgbClr val="000000"/>
                </a:solidFill>
                <a:effectLst/>
                <a:latin typeface="Arial"/>
                <a:ea typeface="Arial"/>
                <a:cs typeface="Arial"/>
                <a:sym typeface="Arial"/>
              </a:rPr>
              <a:t>K-nearest </a:t>
            </a:r>
            <a:r>
              <a:rPr lang="en-IN" sz="1100" b="0" i="0" u="none" strike="noStrike" cap="none" dirty="0" err="1">
                <a:solidFill>
                  <a:srgbClr val="000000"/>
                </a:solidFill>
                <a:effectLst/>
                <a:latin typeface="Arial"/>
                <a:ea typeface="Arial"/>
                <a:cs typeface="Arial"/>
                <a:sym typeface="Arial"/>
              </a:rPr>
              <a:t>neighbors</a:t>
            </a:r>
            <a:r>
              <a:rPr lang="en-IN" sz="1100" b="0" i="0" u="none" strike="noStrike" cap="none" dirty="0">
                <a:solidFill>
                  <a:srgbClr val="000000"/>
                </a:solidFill>
                <a:effectLst/>
                <a:latin typeface="Arial"/>
                <a:ea typeface="Arial"/>
                <a:cs typeface="Arial"/>
                <a:sym typeface="Arial"/>
              </a:rPr>
              <a:t> (k-NN) is a pattern recognition algorithm that uses training datasets to find the k closest relatives. When k-NN is used in classification, you calculate to place data within the category of its nearest </a:t>
            </a:r>
            <a:r>
              <a:rPr lang="en-IN" sz="1100" b="0" i="0" u="none" strike="noStrike" cap="none" dirty="0" err="1">
                <a:solidFill>
                  <a:srgbClr val="000000"/>
                </a:solidFill>
                <a:effectLst/>
                <a:latin typeface="Arial"/>
                <a:ea typeface="Arial"/>
                <a:cs typeface="Arial"/>
                <a:sym typeface="Arial"/>
              </a:rPr>
              <a:t>neighbor</a:t>
            </a:r>
            <a:r>
              <a:rPr lang="en-IN" sz="1100" b="0" i="0" u="none" strike="noStrike" cap="none" dirty="0">
                <a:solidFill>
                  <a:srgbClr val="000000"/>
                </a:solidFill>
                <a:effectLst/>
                <a:latin typeface="Arial"/>
                <a:ea typeface="Arial"/>
                <a:cs typeface="Arial"/>
                <a:sym typeface="Arial"/>
              </a:rPr>
              <a:t>. If k = 1, then it would be placed in the class nearest 1. K is classified by a plurality poll of its </a:t>
            </a:r>
            <a:r>
              <a:rPr lang="en-IN" sz="1100" b="0" i="0" u="none" strike="noStrike" cap="none" dirty="0" err="1">
                <a:solidFill>
                  <a:srgbClr val="000000"/>
                </a:solidFill>
                <a:effectLst/>
                <a:latin typeface="Arial"/>
                <a:ea typeface="Arial"/>
                <a:cs typeface="Arial"/>
                <a:sym typeface="Arial"/>
              </a:rPr>
              <a:t>neighbors</a:t>
            </a:r>
            <a:r>
              <a:rPr lang="en-IN"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p>
          <a:p>
            <a:pPr lvl="0"/>
            <a:r>
              <a:rPr lang="en-IN" sz="1100" b="0" i="0" u="none" strike="noStrike" cap="none" dirty="0">
                <a:solidFill>
                  <a:srgbClr val="000000"/>
                </a:solidFill>
                <a:effectLst/>
                <a:latin typeface="Arial"/>
                <a:ea typeface="Arial"/>
                <a:cs typeface="Arial"/>
                <a:sym typeface="Arial"/>
                <a:hlinkClick r:id="rId3"/>
              </a:rPr>
              <a:t>https://www.statisticshowto.com/residual/</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4"/>
              </a:rPr>
              <a:t>https://machinelearningmastery.com/polynomial-features-transforms-for-machine-learning/#:~:text=Polynomial%20features%20are%20those%20features,X%2C%20e.g.%20X%5E2</a:t>
            </a:r>
            <a:r>
              <a:rPr lang="en-IN" sz="1100" b="0" i="0" u="none" strike="noStrike" cap="none" dirty="0">
                <a:solidFill>
                  <a:srgbClr val="000000"/>
                </a:solidFill>
                <a:effectLst/>
                <a:latin typeface="Arial"/>
                <a:ea typeface="Arial"/>
                <a:cs typeface="Arial"/>
                <a:sym typeface="Arial"/>
              </a:rPr>
              <a:t>.</a:t>
            </a:r>
          </a:p>
          <a:p>
            <a:pPr lvl="0"/>
            <a:r>
              <a:rPr lang="en-IN" sz="1100" b="0" i="0" u="none" strike="noStrike" cap="none" dirty="0">
                <a:solidFill>
                  <a:srgbClr val="000000"/>
                </a:solidFill>
                <a:effectLst/>
                <a:latin typeface="Arial"/>
                <a:ea typeface="Arial"/>
                <a:cs typeface="Arial"/>
                <a:sym typeface="Arial"/>
                <a:hlinkClick r:id="rId5"/>
              </a:rPr>
              <a:t>https://monkeylearn.com/blog/classification-algorithms/</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6"/>
              </a:rPr>
              <a:t>https://machinelearningmastery.com/distance-measures-for-machine-learning/#:~:text=Perhaps%20four%20of%20the%20most,Manhattan%20Distance</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7"/>
              </a:rPr>
              <a:t>https://www.javatpoint.com/k-nearest-neighbor-algorithm-for-machine-learning</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8"/>
              </a:rPr>
              <a:t>https://towardsdatascience.com/gradient-descent-algorithm-a-deep-dive-cf04e8115f21</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9"/>
              </a:rPr>
              <a:t>https://www.javatpoint.com/gradient-descent-in-machine-learning</a:t>
            </a:r>
            <a:endParaRPr lang="en-I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78859536"/>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dirty="0">
                <a:solidFill>
                  <a:srgbClr val="000000"/>
                </a:solidFill>
                <a:effectLst/>
                <a:latin typeface="Arial"/>
                <a:ea typeface="Arial"/>
                <a:cs typeface="Arial"/>
                <a:sym typeface="Arial"/>
              </a:rPr>
              <a:t>A decision tree is a supervised learning algorithm that is perfect for classification problems, as it’s able to order classes on a precise level. It works like a flow chart, separating data points into two similar categories at a time from the “tree trunk” to “branches,” to “leaves,” where the categories become more finitely similar. This creates categories within categories, allowing for organic classification with limited human supervision.</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p>
          <a:p>
            <a:pPr lvl="0"/>
            <a:r>
              <a:rPr lang="en-IN" sz="1100" b="0" i="0" u="none" strike="noStrike" cap="none" dirty="0">
                <a:solidFill>
                  <a:srgbClr val="000000"/>
                </a:solidFill>
                <a:effectLst/>
                <a:latin typeface="Arial"/>
                <a:ea typeface="Arial"/>
                <a:cs typeface="Arial"/>
                <a:sym typeface="Arial"/>
                <a:hlinkClick r:id="rId3"/>
              </a:rPr>
              <a:t>https://www.statisticshowto.com/residual/</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4"/>
              </a:rPr>
              <a:t>https://machinelearningmastery.com/polynomial-features-transforms-for-machine-learning/#:~:text=Polynomial%20features%20are%20those%20features,X%2C%20e.g.%20X%5E2</a:t>
            </a:r>
            <a:r>
              <a:rPr lang="en-IN" sz="1100" b="0" i="0" u="none" strike="noStrike" cap="none" dirty="0">
                <a:solidFill>
                  <a:srgbClr val="000000"/>
                </a:solidFill>
                <a:effectLst/>
                <a:latin typeface="Arial"/>
                <a:ea typeface="Arial"/>
                <a:cs typeface="Arial"/>
                <a:sym typeface="Arial"/>
              </a:rPr>
              <a:t>.</a:t>
            </a:r>
          </a:p>
          <a:p>
            <a:pPr lvl="0"/>
            <a:r>
              <a:rPr lang="en-IN" sz="1100" b="0" i="0" u="none" strike="noStrike" cap="none" dirty="0">
                <a:solidFill>
                  <a:srgbClr val="000000"/>
                </a:solidFill>
                <a:effectLst/>
                <a:latin typeface="Arial"/>
                <a:ea typeface="Arial"/>
                <a:cs typeface="Arial"/>
                <a:sym typeface="Arial"/>
                <a:hlinkClick r:id="rId5"/>
              </a:rPr>
              <a:t>https://monkeylearn.com/blog/classification-algorithms/</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6"/>
              </a:rPr>
              <a:t>https://machinelearningmastery.com/distance-measures-for-machine-learning/#:~:text=Perhaps%20four%20of%20the%20most,Manhattan%20Distance</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7"/>
              </a:rPr>
              <a:t>https://www.javatpoint.com/k-nearest-neighbor-algorithm-for-machine-learning</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8"/>
              </a:rPr>
              <a:t>https://towardsdatascience.com/gradient-descent-algorithm-a-deep-dive-cf04e8115f21</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9"/>
              </a:rPr>
              <a:t>https://www.javatpoint.com/gradient-descent-in-machine-learning</a:t>
            </a:r>
            <a:endParaRPr lang="en-I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939927389"/>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IN" sz="1100" b="0" i="0" u="none" strike="noStrike" cap="none" dirty="0">
                <a:solidFill>
                  <a:srgbClr val="000000"/>
                </a:solidFill>
                <a:effectLst/>
                <a:latin typeface="Arial"/>
                <a:ea typeface="Arial"/>
                <a:cs typeface="Arial"/>
                <a:sym typeface="Arial"/>
              </a:rPr>
              <a:t>The random forest algorithm is an expansion of decision tree, in that you first construct a multitude of decision trees with training data, then fit your new data within one of the trees as a “random forest.”</a:t>
            </a:r>
          </a:p>
          <a:p>
            <a:pPr marL="158750" indent="0">
              <a:buNone/>
            </a:pPr>
            <a:r>
              <a:rPr lang="en-IN" sz="1100" b="0" i="0" u="none" strike="noStrike" cap="none" dirty="0">
                <a:solidFill>
                  <a:srgbClr val="000000"/>
                </a:solidFill>
                <a:effectLst/>
                <a:latin typeface="Arial"/>
                <a:ea typeface="Arial"/>
                <a:cs typeface="Arial"/>
                <a:sym typeface="Arial"/>
              </a:rPr>
              <a:t>It, essentially, averages your data to connect it to the nearest tree on the data scale. Random forest models are helpful as they remedy for the decision tree’s problem of “forcing” data points within a category unnecessarily. </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p>
          <a:p>
            <a:pPr lvl="0"/>
            <a:r>
              <a:rPr lang="en-IN" sz="1100" b="0" i="0" u="none" strike="noStrike" cap="none" dirty="0">
                <a:solidFill>
                  <a:srgbClr val="000000"/>
                </a:solidFill>
                <a:effectLst/>
                <a:latin typeface="Arial"/>
                <a:ea typeface="Arial"/>
                <a:cs typeface="Arial"/>
                <a:sym typeface="Arial"/>
                <a:hlinkClick r:id="rId3"/>
              </a:rPr>
              <a:t>https://www.statisticshowto.com/residual/</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4"/>
              </a:rPr>
              <a:t>https://machinelearningmastery.com/polynomial-features-transforms-for-machine-learning/#:~:text=Polynomial%20features%20are%20those%20features,X%2C%20e.g.%20X%5E2</a:t>
            </a:r>
            <a:r>
              <a:rPr lang="en-IN" sz="1100" b="0" i="0" u="none" strike="noStrike" cap="none" dirty="0">
                <a:solidFill>
                  <a:srgbClr val="000000"/>
                </a:solidFill>
                <a:effectLst/>
                <a:latin typeface="Arial"/>
                <a:ea typeface="Arial"/>
                <a:cs typeface="Arial"/>
                <a:sym typeface="Arial"/>
              </a:rPr>
              <a:t>.</a:t>
            </a:r>
          </a:p>
          <a:p>
            <a:pPr lvl="0"/>
            <a:r>
              <a:rPr lang="en-IN" sz="1100" b="0" i="0" u="none" strike="noStrike" cap="none" dirty="0">
                <a:solidFill>
                  <a:srgbClr val="000000"/>
                </a:solidFill>
                <a:effectLst/>
                <a:latin typeface="Arial"/>
                <a:ea typeface="Arial"/>
                <a:cs typeface="Arial"/>
                <a:sym typeface="Arial"/>
                <a:hlinkClick r:id="rId5"/>
              </a:rPr>
              <a:t>https://monkeylearn.com/blog/classification-algorithms/</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6"/>
              </a:rPr>
              <a:t>https://machinelearningmastery.com/distance-measures-for-machine-learning/#:~:text=Perhaps%20four%20of%20the%20most,Manhattan%20Distance</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7"/>
              </a:rPr>
              <a:t>https://www.javatpoint.com/k-nearest-neighbor-algorithm-for-machine-learning</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8"/>
              </a:rPr>
              <a:t>https://towardsdatascience.com/gradient-descent-algorithm-a-deep-dive-cf04e8115f21</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9"/>
              </a:rPr>
              <a:t>https://www.javatpoint.com/gradient-descent-in-machine-learning</a:t>
            </a:r>
            <a:endParaRPr lang="en-I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59025246"/>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dirty="0">
                <a:solidFill>
                  <a:srgbClr val="000000"/>
                </a:solidFill>
                <a:effectLst/>
                <a:latin typeface="Arial"/>
                <a:ea typeface="Arial"/>
                <a:cs typeface="Arial"/>
                <a:sym typeface="Arial"/>
              </a:rPr>
              <a:t>A support vector machine (SVM) uses algorithms to train and classify data within degrees of polarity, taking it to a degree beyond X/Y prediction. The SVM then assigns a hyperplane that best separates the tags. In two dimensions this is simply a line. Anything on one side of the line is red and anything on the other side is blue. In sentiment analysis, for example, this would be positive and negative. In order to maximize machine learning, the best hyperplane is the one with the largest distance between each tag</a:t>
            </a:r>
            <a:endParaRPr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Reference: </a:t>
            </a:r>
          </a:p>
          <a:p>
            <a:pPr lvl="0"/>
            <a:r>
              <a:rPr lang="en-IN" sz="1100" b="0" i="0" u="none" strike="noStrike" cap="none" dirty="0">
                <a:solidFill>
                  <a:srgbClr val="000000"/>
                </a:solidFill>
                <a:effectLst/>
                <a:latin typeface="Arial"/>
                <a:ea typeface="Arial"/>
                <a:cs typeface="Arial"/>
                <a:sym typeface="Arial"/>
                <a:hlinkClick r:id="rId3"/>
              </a:rPr>
              <a:t>https://www.statisticshowto.com/residual/</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4"/>
              </a:rPr>
              <a:t>https://machinelearningmastery.com/polynomial-features-transforms-for-machine-learning/#:~:text=Polynomial%20features%20are%20those%20features,X%2C%20e.g.%20X%5E2</a:t>
            </a:r>
            <a:r>
              <a:rPr lang="en-IN" sz="1100" b="0" i="0" u="none" strike="noStrike" cap="none" dirty="0">
                <a:solidFill>
                  <a:srgbClr val="000000"/>
                </a:solidFill>
                <a:effectLst/>
                <a:latin typeface="Arial"/>
                <a:ea typeface="Arial"/>
                <a:cs typeface="Arial"/>
                <a:sym typeface="Arial"/>
              </a:rPr>
              <a:t>.</a:t>
            </a:r>
          </a:p>
          <a:p>
            <a:pPr lvl="0"/>
            <a:r>
              <a:rPr lang="en-IN" sz="1100" b="0" i="0" u="none" strike="noStrike" cap="none" dirty="0">
                <a:solidFill>
                  <a:srgbClr val="000000"/>
                </a:solidFill>
                <a:effectLst/>
                <a:latin typeface="Arial"/>
                <a:ea typeface="Arial"/>
                <a:cs typeface="Arial"/>
                <a:sym typeface="Arial"/>
                <a:hlinkClick r:id="rId5"/>
              </a:rPr>
              <a:t>https://monkeylearn.com/blog/classification-algorithms/</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6"/>
              </a:rPr>
              <a:t>https://machinelearningmastery.com/distance-measures-for-machine-learning/#:~:text=Perhaps%20four%20of%20the%20most,Manhattan%20Distance</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7"/>
              </a:rPr>
              <a:t>https://www.javatpoint.com/k-nearest-neighbor-algorithm-for-machine-learning</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8"/>
              </a:rPr>
              <a:t>https://towardsdatascience.com/gradient-descent-algorithm-a-deep-dive-cf04e8115f21</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9"/>
              </a:rPr>
              <a:t>https://www.javatpoint.com/gradient-descent-in-machine-learning</a:t>
            </a:r>
            <a:endParaRPr lang="en-I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87573820"/>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IN" sz="1100" b="0" i="0" u="none" strike="noStrike" cap="none" dirty="0">
                <a:solidFill>
                  <a:srgbClr val="000000"/>
                </a:solidFill>
                <a:effectLst/>
                <a:latin typeface="Arial"/>
                <a:ea typeface="Arial"/>
                <a:cs typeface="Arial"/>
                <a:sym typeface="Arial"/>
              </a:rPr>
              <a:t>Distance measures play an important role in machine learning.</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dirty="0">
                <a:solidFill>
                  <a:srgbClr val="000000"/>
                </a:solidFill>
                <a:effectLst/>
                <a:latin typeface="Arial"/>
                <a:ea typeface="Arial"/>
                <a:cs typeface="Arial"/>
                <a:sym typeface="Arial"/>
              </a:rPr>
              <a:t>They provide the foundation for many popular and effective machine learning algorithms like k-nearest </a:t>
            </a:r>
            <a:r>
              <a:rPr lang="en-IN" sz="1100" b="0" i="0" u="none" strike="noStrike" cap="none" dirty="0" err="1">
                <a:solidFill>
                  <a:srgbClr val="000000"/>
                </a:solidFill>
                <a:effectLst/>
                <a:latin typeface="Arial"/>
                <a:ea typeface="Arial"/>
                <a:cs typeface="Arial"/>
                <a:sym typeface="Arial"/>
              </a:rPr>
              <a:t>neighbors</a:t>
            </a:r>
            <a:r>
              <a:rPr lang="en-IN" sz="1100" b="0" i="0" u="none" strike="noStrike" cap="none" dirty="0">
                <a:solidFill>
                  <a:srgbClr val="000000"/>
                </a:solidFill>
                <a:effectLst/>
                <a:latin typeface="Arial"/>
                <a:ea typeface="Arial"/>
                <a:cs typeface="Arial"/>
                <a:sym typeface="Arial"/>
              </a:rPr>
              <a:t> for supervised learning and k-means clustering for unsupervised learning. Different distance measures must be chosen and used depending on the types of the data. As such, it is important to know how to implement and calculate a range of different popular distance measures and the intuitions for the resulting scores.</a:t>
            </a:r>
          </a:p>
          <a:p>
            <a:pPr marL="158750" indent="0">
              <a:buNone/>
            </a:pPr>
            <a:endParaRPr lang="en-I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p>
          <a:p>
            <a:pPr lvl="0"/>
            <a:r>
              <a:rPr lang="en-IN" sz="1100" b="0" i="0" u="none" strike="noStrike" cap="none" dirty="0">
                <a:solidFill>
                  <a:srgbClr val="000000"/>
                </a:solidFill>
                <a:effectLst/>
                <a:latin typeface="Arial"/>
                <a:ea typeface="Arial"/>
                <a:cs typeface="Arial"/>
                <a:sym typeface="Arial"/>
                <a:hlinkClick r:id="rId3"/>
              </a:rPr>
              <a:t>https://www.statisticshowto.com/residual/</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4"/>
              </a:rPr>
              <a:t>https://machinelearningmastery.com/polynomial-features-transforms-for-machine-learning/#:~:text=Polynomial%20features%20are%20those%20features,X%2C%20e.g.%20X%5E2</a:t>
            </a:r>
            <a:r>
              <a:rPr lang="en-IN" sz="1100" b="0" i="0" u="none" strike="noStrike" cap="none" dirty="0">
                <a:solidFill>
                  <a:srgbClr val="000000"/>
                </a:solidFill>
                <a:effectLst/>
                <a:latin typeface="Arial"/>
                <a:ea typeface="Arial"/>
                <a:cs typeface="Arial"/>
                <a:sym typeface="Arial"/>
              </a:rPr>
              <a:t>.</a:t>
            </a:r>
          </a:p>
          <a:p>
            <a:pPr lvl="0"/>
            <a:r>
              <a:rPr lang="en-IN" sz="1100" b="0" i="0" u="none" strike="noStrike" cap="none" dirty="0">
                <a:solidFill>
                  <a:srgbClr val="000000"/>
                </a:solidFill>
                <a:effectLst/>
                <a:latin typeface="Arial"/>
                <a:ea typeface="Arial"/>
                <a:cs typeface="Arial"/>
                <a:sym typeface="Arial"/>
                <a:hlinkClick r:id="rId5"/>
              </a:rPr>
              <a:t>https://monkeylearn.com/blog/classification-algorithms/</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6"/>
              </a:rPr>
              <a:t>https://machinelearningmastery.com/distance-measures-for-machine-learning/#:~:text=Perhaps%20four%20of%20the%20most,Manhattan%20Distance</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7"/>
              </a:rPr>
              <a:t>https://www.javatpoint.com/k-nearest-neighbor-algorithm-for-machine-learning</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8"/>
              </a:rPr>
              <a:t>https://towardsdatascience.com/gradient-descent-algorithm-a-deep-dive-cf04e8115f21</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9"/>
              </a:rPr>
              <a:t>https://www.javatpoint.com/gradient-descent-in-machine-learning</a:t>
            </a:r>
            <a:endParaRPr lang="en-I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381464027"/>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IN" sz="1100" b="0" i="0" u="none" strike="noStrike" cap="none" dirty="0">
                <a:solidFill>
                  <a:srgbClr val="000000"/>
                </a:solidFill>
                <a:effectLst/>
                <a:latin typeface="Arial"/>
                <a:ea typeface="Arial"/>
                <a:cs typeface="Arial"/>
                <a:sym typeface="Arial"/>
              </a:rPr>
              <a:t>Following are the 4 most commonly used distance measures in machine learning:</a:t>
            </a:r>
          </a:p>
          <a:p>
            <a:pPr lvl="0"/>
            <a:r>
              <a:rPr lang="en-IN" sz="1100" b="0" i="0" u="none" strike="noStrike" cap="none" dirty="0">
                <a:solidFill>
                  <a:srgbClr val="000000"/>
                </a:solidFill>
                <a:effectLst/>
                <a:latin typeface="Arial"/>
                <a:ea typeface="Arial"/>
                <a:cs typeface="Arial"/>
                <a:sym typeface="Arial"/>
              </a:rPr>
              <a:t>Hamming Distance</a:t>
            </a:r>
          </a:p>
          <a:p>
            <a:pPr lvl="0"/>
            <a:r>
              <a:rPr lang="en-IN" sz="1100" b="0" i="0" u="none" strike="noStrike" cap="none" dirty="0">
                <a:solidFill>
                  <a:srgbClr val="000000"/>
                </a:solidFill>
                <a:effectLst/>
                <a:latin typeface="Arial"/>
                <a:ea typeface="Arial"/>
                <a:cs typeface="Arial"/>
                <a:sym typeface="Arial"/>
              </a:rPr>
              <a:t>Euclidean Distance</a:t>
            </a:r>
          </a:p>
          <a:p>
            <a:pPr lvl="0"/>
            <a:r>
              <a:rPr lang="en-IN" sz="1100" b="0" i="0" u="none" strike="noStrike" cap="none" dirty="0">
                <a:solidFill>
                  <a:srgbClr val="000000"/>
                </a:solidFill>
                <a:effectLst/>
                <a:latin typeface="Arial"/>
                <a:ea typeface="Arial"/>
                <a:cs typeface="Arial"/>
                <a:sym typeface="Arial"/>
              </a:rPr>
              <a:t>Manhattan Distance</a:t>
            </a:r>
          </a:p>
          <a:p>
            <a:pPr lvl="0"/>
            <a:r>
              <a:rPr lang="en-IN" sz="1100" b="0" i="0" u="none" strike="noStrike" cap="none" dirty="0" err="1">
                <a:solidFill>
                  <a:srgbClr val="000000"/>
                </a:solidFill>
                <a:effectLst/>
                <a:latin typeface="Arial"/>
                <a:ea typeface="Arial"/>
                <a:cs typeface="Arial"/>
                <a:sym typeface="Arial"/>
              </a:rPr>
              <a:t>Minkowski</a:t>
            </a:r>
            <a:r>
              <a:rPr lang="en-IN" sz="1100" b="0" i="0" u="none" strike="noStrike" cap="none" dirty="0">
                <a:solidFill>
                  <a:srgbClr val="000000"/>
                </a:solidFill>
                <a:effectLst/>
                <a:latin typeface="Arial"/>
                <a:ea typeface="Arial"/>
                <a:cs typeface="Arial"/>
                <a:sym typeface="Arial"/>
              </a:rPr>
              <a:t> Distance</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p>
          <a:p>
            <a:pPr lvl="0"/>
            <a:r>
              <a:rPr lang="en-IN" sz="1100" b="0" i="0" u="none" strike="noStrike" cap="none" dirty="0">
                <a:solidFill>
                  <a:srgbClr val="000000"/>
                </a:solidFill>
                <a:effectLst/>
                <a:latin typeface="Arial"/>
                <a:ea typeface="Arial"/>
                <a:cs typeface="Arial"/>
                <a:sym typeface="Arial"/>
                <a:hlinkClick r:id="rId3"/>
              </a:rPr>
              <a:t>https://www.statisticshowto.com/residual/</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4"/>
              </a:rPr>
              <a:t>https://machinelearningmastery.com/polynomial-features-transforms-for-machine-learning/#:~:text=Polynomial%20features%20are%20those%20features,X%2C%20e.g.%20X%5E2</a:t>
            </a:r>
            <a:r>
              <a:rPr lang="en-IN" sz="1100" b="0" i="0" u="none" strike="noStrike" cap="none" dirty="0">
                <a:solidFill>
                  <a:srgbClr val="000000"/>
                </a:solidFill>
                <a:effectLst/>
                <a:latin typeface="Arial"/>
                <a:ea typeface="Arial"/>
                <a:cs typeface="Arial"/>
                <a:sym typeface="Arial"/>
              </a:rPr>
              <a:t>.</a:t>
            </a:r>
          </a:p>
          <a:p>
            <a:pPr lvl="0"/>
            <a:r>
              <a:rPr lang="en-IN" sz="1100" b="0" i="0" u="none" strike="noStrike" cap="none" dirty="0">
                <a:solidFill>
                  <a:srgbClr val="000000"/>
                </a:solidFill>
                <a:effectLst/>
                <a:latin typeface="Arial"/>
                <a:ea typeface="Arial"/>
                <a:cs typeface="Arial"/>
                <a:sym typeface="Arial"/>
                <a:hlinkClick r:id="rId5"/>
              </a:rPr>
              <a:t>https://monkeylearn.com/blog/classification-algorithms/</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6"/>
              </a:rPr>
              <a:t>https://machinelearningmastery.com/distance-measures-for-machine-learning/#:~:text=Perhaps%20four%20of%20the%20most,Manhattan%20Distance</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7"/>
              </a:rPr>
              <a:t>https://www.javatpoint.com/k-nearest-neighbor-algorithm-for-machine-learning</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8"/>
              </a:rPr>
              <a:t>https://towardsdatascience.com/gradient-descent-algorithm-a-deep-dive-cf04e8115f21</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9"/>
              </a:rPr>
              <a:t>https://www.javatpoint.com/gradient-descent-in-machine-learning</a:t>
            </a:r>
            <a:endParaRPr lang="en-I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774103559"/>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IN" sz="1100" b="0" i="0" u="none" strike="noStrike" cap="none" dirty="0">
                <a:solidFill>
                  <a:srgbClr val="000000"/>
                </a:solidFill>
                <a:effectLst/>
                <a:latin typeface="Arial"/>
                <a:ea typeface="Arial"/>
                <a:cs typeface="Arial"/>
                <a:sym typeface="Arial"/>
              </a:rPr>
              <a:t>Hamming distance calculates the distance between two binary vectors, also referred to as binary strings or </a:t>
            </a:r>
            <a:r>
              <a:rPr lang="en-IN" sz="1100" b="0" i="0" u="none" strike="noStrike" cap="none" dirty="0" err="1">
                <a:solidFill>
                  <a:srgbClr val="000000"/>
                </a:solidFill>
                <a:effectLst/>
                <a:latin typeface="Arial"/>
                <a:ea typeface="Arial"/>
                <a:cs typeface="Arial"/>
                <a:sym typeface="Arial"/>
              </a:rPr>
              <a:t>bitstrings</a:t>
            </a:r>
            <a:r>
              <a:rPr lang="en-IN" sz="1100" b="0" i="0" u="none" strike="noStrike" cap="none" dirty="0">
                <a:solidFill>
                  <a:srgbClr val="000000"/>
                </a:solidFill>
                <a:effectLst/>
                <a:latin typeface="Arial"/>
                <a:ea typeface="Arial"/>
                <a:cs typeface="Arial"/>
                <a:sym typeface="Arial"/>
              </a:rPr>
              <a:t> for short.</a:t>
            </a:r>
          </a:p>
          <a:p>
            <a:pPr marL="158750" indent="0">
              <a:buNone/>
            </a:pPr>
            <a:r>
              <a:rPr lang="en-IN" sz="1100" b="0" i="0" u="none" strike="noStrike" cap="none" dirty="0">
                <a:solidFill>
                  <a:srgbClr val="000000"/>
                </a:solidFill>
                <a:effectLst/>
                <a:latin typeface="Arial"/>
                <a:ea typeface="Arial"/>
                <a:cs typeface="Arial"/>
                <a:sym typeface="Arial"/>
              </a:rPr>
              <a:t>You are most likely going to encounter </a:t>
            </a:r>
            <a:r>
              <a:rPr lang="en-IN" sz="1100" b="0" i="0" u="none" strike="noStrike" cap="none" dirty="0" err="1">
                <a:solidFill>
                  <a:srgbClr val="000000"/>
                </a:solidFill>
                <a:effectLst/>
                <a:latin typeface="Arial"/>
                <a:ea typeface="Arial"/>
                <a:cs typeface="Arial"/>
                <a:sym typeface="Arial"/>
              </a:rPr>
              <a:t>bitstrings</a:t>
            </a:r>
            <a:r>
              <a:rPr lang="en-IN" sz="1100" b="0" i="0" u="none" strike="noStrike" cap="none" dirty="0">
                <a:solidFill>
                  <a:srgbClr val="000000"/>
                </a:solidFill>
                <a:effectLst/>
                <a:latin typeface="Arial"/>
                <a:ea typeface="Arial"/>
                <a:cs typeface="Arial"/>
                <a:sym typeface="Arial"/>
              </a:rPr>
              <a:t> when you one-hot encode categorical columns of data.</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p>
          <a:p>
            <a:pPr lvl="0"/>
            <a:r>
              <a:rPr lang="en-IN" sz="1100" b="0" i="0" u="none" strike="noStrike" cap="none" dirty="0">
                <a:solidFill>
                  <a:srgbClr val="000000"/>
                </a:solidFill>
                <a:effectLst/>
                <a:latin typeface="Arial"/>
                <a:ea typeface="Arial"/>
                <a:cs typeface="Arial"/>
                <a:sym typeface="Arial"/>
                <a:hlinkClick r:id="rId3"/>
              </a:rPr>
              <a:t>https://www.statisticshowto.com/residual/</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4"/>
              </a:rPr>
              <a:t>https://machinelearningmastery.com/polynomial-features-transforms-for-machine-learning/#:~:text=Polynomial%20features%20are%20those%20features,X%2C%20e.g.%20X%5E2</a:t>
            </a:r>
            <a:r>
              <a:rPr lang="en-IN" sz="1100" b="0" i="0" u="none" strike="noStrike" cap="none" dirty="0">
                <a:solidFill>
                  <a:srgbClr val="000000"/>
                </a:solidFill>
                <a:effectLst/>
                <a:latin typeface="Arial"/>
                <a:ea typeface="Arial"/>
                <a:cs typeface="Arial"/>
                <a:sym typeface="Arial"/>
              </a:rPr>
              <a:t>.</a:t>
            </a:r>
          </a:p>
          <a:p>
            <a:pPr lvl="0"/>
            <a:r>
              <a:rPr lang="en-IN" sz="1100" b="0" i="0" u="none" strike="noStrike" cap="none" dirty="0">
                <a:solidFill>
                  <a:srgbClr val="000000"/>
                </a:solidFill>
                <a:effectLst/>
                <a:latin typeface="Arial"/>
                <a:ea typeface="Arial"/>
                <a:cs typeface="Arial"/>
                <a:sym typeface="Arial"/>
                <a:hlinkClick r:id="rId5"/>
              </a:rPr>
              <a:t>https://monkeylearn.com/blog/classification-algorithms/</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6"/>
              </a:rPr>
              <a:t>https://machinelearningmastery.com/distance-measures-for-machine-learning/#:~:text=Perhaps%20four%20of%20the%20most,Manhattan%20Distance</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7"/>
              </a:rPr>
              <a:t>https://www.javatpoint.com/k-nearest-neighbor-algorithm-for-machine-learning</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8"/>
              </a:rPr>
              <a:t>https://towardsdatascience.com/gradient-descent-algorithm-a-deep-dive-cf04e8115f21</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9"/>
              </a:rPr>
              <a:t>https://www.javatpoint.com/gradient-descent-in-machine-learning</a:t>
            </a:r>
            <a:endParaRPr lang="en-I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003494141"/>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p>
          <a:p>
            <a:pPr lvl="0"/>
            <a:r>
              <a:rPr lang="en-IN" sz="1100" b="0" i="0" u="none" strike="noStrike" cap="none" dirty="0">
                <a:solidFill>
                  <a:srgbClr val="000000"/>
                </a:solidFill>
                <a:effectLst/>
                <a:latin typeface="Arial"/>
                <a:ea typeface="Arial"/>
                <a:cs typeface="Arial"/>
                <a:sym typeface="Arial"/>
                <a:hlinkClick r:id="rId3"/>
              </a:rPr>
              <a:t>https://www.statisticshowto.com/residual/</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4"/>
              </a:rPr>
              <a:t>https://machinelearningmastery.com/polynomial-features-transforms-for-machine-learning/#:~:text=Polynomial%20features%20are%20those%20features,X%2C%20e.g.%20X%5E2</a:t>
            </a:r>
            <a:r>
              <a:rPr lang="en-IN" sz="1100" b="0" i="0" u="none" strike="noStrike" cap="none" dirty="0">
                <a:solidFill>
                  <a:srgbClr val="000000"/>
                </a:solidFill>
                <a:effectLst/>
                <a:latin typeface="Arial"/>
                <a:ea typeface="Arial"/>
                <a:cs typeface="Arial"/>
                <a:sym typeface="Arial"/>
              </a:rPr>
              <a:t>.</a:t>
            </a:r>
          </a:p>
          <a:p>
            <a:pPr lvl="0"/>
            <a:r>
              <a:rPr lang="en-IN" sz="1100" b="0" i="0" u="none" strike="noStrike" cap="none" dirty="0">
                <a:solidFill>
                  <a:srgbClr val="000000"/>
                </a:solidFill>
                <a:effectLst/>
                <a:latin typeface="Arial"/>
                <a:ea typeface="Arial"/>
                <a:cs typeface="Arial"/>
                <a:sym typeface="Arial"/>
                <a:hlinkClick r:id="rId5"/>
              </a:rPr>
              <a:t>https://monkeylearn.com/blog/classification-algorithms/</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6"/>
              </a:rPr>
              <a:t>https://machinelearningmastery.com/distance-measures-for-machine-learning/#:~:text=Perhaps%20four%20of%20the%20most,Manhattan%20Distance</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7"/>
              </a:rPr>
              <a:t>https://www.javatpoint.com/k-nearest-neighbor-algorithm-for-machine-learning</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8"/>
              </a:rPr>
              <a:t>https://towardsdatascience.com/gradient-descent-algorithm-a-deep-dive-cf04e8115f21</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9"/>
              </a:rPr>
              <a:t>https://www.javatpoint.com/gradient-descent-in-machine-learning</a:t>
            </a:r>
            <a:endParaRPr lang="en-I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904432766"/>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IN" sz="1100" b="0" i="0" u="none" strike="noStrike" cap="none" dirty="0">
                <a:solidFill>
                  <a:srgbClr val="000000"/>
                </a:solidFill>
                <a:effectLst/>
                <a:latin typeface="Arial"/>
                <a:ea typeface="Arial"/>
                <a:cs typeface="Arial"/>
                <a:sym typeface="Arial"/>
              </a:rPr>
              <a:t>Euclidean distance calculates the distance between two real-valued vectors.</a:t>
            </a:r>
          </a:p>
          <a:p>
            <a:pPr marL="158750" indent="0">
              <a:buNone/>
            </a:pPr>
            <a:r>
              <a:rPr lang="en-IN" sz="1100" b="0" i="0" u="none" strike="noStrike" cap="none" dirty="0">
                <a:solidFill>
                  <a:srgbClr val="000000"/>
                </a:solidFill>
                <a:effectLst/>
                <a:latin typeface="Arial"/>
                <a:ea typeface="Arial"/>
                <a:cs typeface="Arial"/>
                <a:sym typeface="Arial"/>
              </a:rPr>
              <a:t>You are most likely to use Euclidean distance when calculating the distance between two rows of data that have numerical values, such a floating point or integer values.</a:t>
            </a:r>
          </a:p>
          <a:p>
            <a:pPr marL="158750" indent="0">
              <a:buNone/>
            </a:pPr>
            <a:r>
              <a:rPr lang="en-IN" sz="1100" b="0" i="0" u="none" strike="noStrike" cap="none" dirty="0">
                <a:solidFill>
                  <a:srgbClr val="000000"/>
                </a:solidFill>
                <a:effectLst/>
                <a:latin typeface="Arial"/>
                <a:ea typeface="Arial"/>
                <a:cs typeface="Arial"/>
                <a:sym typeface="Arial"/>
              </a:rPr>
              <a:t>If columns have values with differing scales, it is common to normalize or standardize the numerical values across all columns prior to calculating the Euclidean distance. Otherwise, columns that have large values will dominate the distance measure.</a:t>
            </a:r>
          </a:p>
          <a:p>
            <a:pPr marL="158750" indent="0">
              <a:buNone/>
            </a:pPr>
            <a:r>
              <a:rPr lang="en-IN" sz="1100" b="0" i="0" u="none" strike="noStrike" cap="none" dirty="0">
                <a:solidFill>
                  <a:srgbClr val="000000"/>
                </a:solidFill>
                <a:effectLst/>
                <a:latin typeface="Arial"/>
                <a:ea typeface="Arial"/>
                <a:cs typeface="Arial"/>
                <a:sym typeface="Arial"/>
              </a:rPr>
              <a:t>Euclidean distance is calculated as the square root of the sum of the squared differences between the two vectors.</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p>
          <a:p>
            <a:pPr lvl="0"/>
            <a:r>
              <a:rPr lang="en-IN" sz="1100" b="0" i="0" u="none" strike="noStrike" cap="none" dirty="0">
                <a:solidFill>
                  <a:srgbClr val="000000"/>
                </a:solidFill>
                <a:effectLst/>
                <a:latin typeface="Arial"/>
                <a:ea typeface="Arial"/>
                <a:cs typeface="Arial"/>
                <a:sym typeface="Arial"/>
                <a:hlinkClick r:id="rId3"/>
              </a:rPr>
              <a:t>https://www.statisticshowto.com/residual/</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4"/>
              </a:rPr>
              <a:t>https://machinelearningmastery.com/polynomial-features-transforms-for-machine-learning/#:~:text=Polynomial%20features%20are%20those%20features,X%2C%20e.g.%20X%5E2</a:t>
            </a:r>
            <a:r>
              <a:rPr lang="en-IN" sz="1100" b="0" i="0" u="none" strike="noStrike" cap="none" dirty="0">
                <a:solidFill>
                  <a:srgbClr val="000000"/>
                </a:solidFill>
                <a:effectLst/>
                <a:latin typeface="Arial"/>
                <a:ea typeface="Arial"/>
                <a:cs typeface="Arial"/>
                <a:sym typeface="Arial"/>
              </a:rPr>
              <a:t>.</a:t>
            </a:r>
          </a:p>
          <a:p>
            <a:pPr lvl="0"/>
            <a:r>
              <a:rPr lang="en-IN" sz="1100" b="0" i="0" u="none" strike="noStrike" cap="none" dirty="0">
                <a:solidFill>
                  <a:srgbClr val="000000"/>
                </a:solidFill>
                <a:effectLst/>
                <a:latin typeface="Arial"/>
                <a:ea typeface="Arial"/>
                <a:cs typeface="Arial"/>
                <a:sym typeface="Arial"/>
                <a:hlinkClick r:id="rId5"/>
              </a:rPr>
              <a:t>https://monkeylearn.com/blog/classification-algorithms/</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6"/>
              </a:rPr>
              <a:t>https://machinelearningmastery.com/distance-measures-for-machine-learning/#:~:text=Perhaps%20four%20of%20the%20most,Manhattan%20Distance</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7"/>
              </a:rPr>
              <a:t>https://www.javatpoint.com/k-nearest-neighbor-algorithm-for-machine-learning</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8"/>
              </a:rPr>
              <a:t>https://towardsdatascience.com/gradient-descent-algorithm-a-deep-dive-cf04e8115f21</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9"/>
              </a:rPr>
              <a:t>https://www.javatpoint.com/gradient-descent-in-machine-learning</a:t>
            </a:r>
            <a:endParaRPr lang="en-I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55650538"/>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IN" sz="1100" b="0" i="0" u="none" strike="noStrike" cap="none" dirty="0">
                <a:solidFill>
                  <a:srgbClr val="000000"/>
                </a:solidFill>
                <a:effectLst/>
                <a:latin typeface="Arial"/>
                <a:ea typeface="Arial"/>
                <a:cs typeface="Arial"/>
                <a:sym typeface="Arial"/>
              </a:rPr>
              <a:t>The Manhattan distance, also called the Taxicab distance or the City Block distance, calculates the distance between two real-valued vectors.</a:t>
            </a:r>
          </a:p>
          <a:p>
            <a:pPr marL="158750" indent="0">
              <a:buNone/>
            </a:pPr>
            <a:r>
              <a:rPr lang="en-IN" sz="1100" b="0" i="0" u="none" strike="noStrike" cap="none" dirty="0">
                <a:solidFill>
                  <a:srgbClr val="000000"/>
                </a:solidFill>
                <a:effectLst/>
                <a:latin typeface="Arial"/>
                <a:ea typeface="Arial"/>
                <a:cs typeface="Arial"/>
                <a:sym typeface="Arial"/>
              </a:rPr>
              <a:t>It is perhaps more useful to vectors that describe objects on a uniform grid, like a chessboard or city blocks. The taxicab name for the measure refers to the intuition for what the measure calculates: the shortest path that a taxicab would take between city blocks (coordinates on the grid).</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p>
          <a:p>
            <a:pPr lvl="0"/>
            <a:r>
              <a:rPr lang="en-IN" sz="1100" b="0" i="0" u="none" strike="noStrike" cap="none" dirty="0">
                <a:solidFill>
                  <a:srgbClr val="000000"/>
                </a:solidFill>
                <a:effectLst/>
                <a:latin typeface="Arial"/>
                <a:ea typeface="Arial"/>
                <a:cs typeface="Arial"/>
                <a:sym typeface="Arial"/>
                <a:hlinkClick r:id="rId3"/>
              </a:rPr>
              <a:t>https://www.statisticshowto.com/residual/</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4"/>
              </a:rPr>
              <a:t>https://machinelearningmastery.com/polynomial-features-transforms-for-machine-learning/#:~:text=Polynomial%20features%20are%20those%20features,X%2C%20e.g.%20X%5E2</a:t>
            </a:r>
            <a:r>
              <a:rPr lang="en-IN" sz="1100" b="0" i="0" u="none" strike="noStrike" cap="none" dirty="0">
                <a:solidFill>
                  <a:srgbClr val="000000"/>
                </a:solidFill>
                <a:effectLst/>
                <a:latin typeface="Arial"/>
                <a:ea typeface="Arial"/>
                <a:cs typeface="Arial"/>
                <a:sym typeface="Arial"/>
              </a:rPr>
              <a:t>.</a:t>
            </a:r>
          </a:p>
          <a:p>
            <a:pPr lvl="0"/>
            <a:r>
              <a:rPr lang="en-IN" sz="1100" b="0" i="0" u="none" strike="noStrike" cap="none" dirty="0">
                <a:solidFill>
                  <a:srgbClr val="000000"/>
                </a:solidFill>
                <a:effectLst/>
                <a:latin typeface="Arial"/>
                <a:ea typeface="Arial"/>
                <a:cs typeface="Arial"/>
                <a:sym typeface="Arial"/>
                <a:hlinkClick r:id="rId5"/>
              </a:rPr>
              <a:t>https://monkeylearn.com/blog/classification-algorithms/</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6"/>
              </a:rPr>
              <a:t>https://machinelearningmastery.com/distance-measures-for-machine-learning/#:~:text=Perhaps%20four%20of%20the%20most,Manhattan%20Distance</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7"/>
              </a:rPr>
              <a:t>https://www.javatpoint.com/k-nearest-neighbor-algorithm-for-machine-learning</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8"/>
              </a:rPr>
              <a:t>https://towardsdatascience.com/gradient-descent-algorithm-a-deep-dive-cf04e8115f21</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9"/>
              </a:rPr>
              <a:t>https://www.javatpoint.com/gradient-descent-in-machine-learning</a:t>
            </a:r>
            <a:endParaRPr lang="en-I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6799392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378665339"/>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p>
          <a:p>
            <a:pPr lvl="0"/>
            <a:r>
              <a:rPr lang="en-IN" sz="1100" b="0" i="0" u="none" strike="noStrike" cap="none" dirty="0">
                <a:solidFill>
                  <a:srgbClr val="000000"/>
                </a:solidFill>
                <a:effectLst/>
                <a:latin typeface="Arial"/>
                <a:ea typeface="Arial"/>
                <a:cs typeface="Arial"/>
                <a:sym typeface="Arial"/>
                <a:hlinkClick r:id="rId3"/>
              </a:rPr>
              <a:t>https://www.statisticshowto.com/residual/</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4"/>
              </a:rPr>
              <a:t>https://machinelearningmastery.com/polynomial-features-transforms-for-machine-learning/#:~:text=Polynomial%20features%20are%20those%20features,X%2C%20e.g.%20X%5E2</a:t>
            </a:r>
            <a:r>
              <a:rPr lang="en-IN" sz="1100" b="0" i="0" u="none" strike="noStrike" cap="none" dirty="0">
                <a:solidFill>
                  <a:srgbClr val="000000"/>
                </a:solidFill>
                <a:effectLst/>
                <a:latin typeface="Arial"/>
                <a:ea typeface="Arial"/>
                <a:cs typeface="Arial"/>
                <a:sym typeface="Arial"/>
              </a:rPr>
              <a:t>.</a:t>
            </a:r>
          </a:p>
          <a:p>
            <a:pPr lvl="0"/>
            <a:r>
              <a:rPr lang="en-IN" sz="1100" b="0" i="0" u="none" strike="noStrike" cap="none" dirty="0">
                <a:solidFill>
                  <a:srgbClr val="000000"/>
                </a:solidFill>
                <a:effectLst/>
                <a:latin typeface="Arial"/>
                <a:ea typeface="Arial"/>
                <a:cs typeface="Arial"/>
                <a:sym typeface="Arial"/>
                <a:hlinkClick r:id="rId5"/>
              </a:rPr>
              <a:t>https://monkeylearn.com/blog/classification-algorithms/</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6"/>
              </a:rPr>
              <a:t>https://machinelearningmastery.com/distance-measures-for-machine-learning/#:~:text=Perhaps%20four%20of%20the%20most,Manhattan%20Distance</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7"/>
              </a:rPr>
              <a:t>https://www.javatpoint.com/k-nearest-neighbor-algorithm-for-machine-learning</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8"/>
              </a:rPr>
              <a:t>https://towardsdatascience.com/gradient-descent-algorithm-a-deep-dive-cf04e8115f21</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9"/>
              </a:rPr>
              <a:t>https://www.javatpoint.com/gradient-descent-in-machine-learning</a:t>
            </a:r>
            <a:endParaRPr lang="en-I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509504313"/>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IN" sz="1100" b="0" i="0" u="none" strike="noStrike" cap="none" dirty="0" err="1">
                <a:solidFill>
                  <a:srgbClr val="000000"/>
                </a:solidFill>
                <a:effectLst/>
                <a:latin typeface="Arial"/>
                <a:ea typeface="Arial"/>
                <a:cs typeface="Arial"/>
                <a:sym typeface="Arial"/>
              </a:rPr>
              <a:t>Minkowski</a:t>
            </a:r>
            <a:r>
              <a:rPr lang="en-IN" sz="1100" b="0" i="0" u="none" strike="noStrike" cap="none" dirty="0">
                <a:solidFill>
                  <a:srgbClr val="000000"/>
                </a:solidFill>
                <a:effectLst/>
                <a:latin typeface="Arial"/>
                <a:ea typeface="Arial"/>
                <a:cs typeface="Arial"/>
                <a:sym typeface="Arial"/>
              </a:rPr>
              <a:t> distance calculates the distance between two real-valued vectors.</a:t>
            </a:r>
          </a:p>
          <a:p>
            <a:pPr marL="158750" indent="0">
              <a:buNone/>
            </a:pPr>
            <a:r>
              <a:rPr lang="en-IN" sz="1100" b="0" i="0" u="none" strike="noStrike" cap="none" dirty="0">
                <a:solidFill>
                  <a:srgbClr val="000000"/>
                </a:solidFill>
                <a:effectLst/>
                <a:latin typeface="Arial"/>
                <a:ea typeface="Arial"/>
                <a:cs typeface="Arial"/>
                <a:sym typeface="Arial"/>
              </a:rPr>
              <a:t>It is a generalization of the Euclidean and Manhattan distance measures and adds a parameter, called the “order” or “p“, that allows different distance measures to be calculated.</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p>
          <a:p>
            <a:pPr lvl="0"/>
            <a:r>
              <a:rPr lang="en-IN" sz="1100" b="0" i="0" u="none" strike="noStrike" cap="none" dirty="0">
                <a:solidFill>
                  <a:srgbClr val="000000"/>
                </a:solidFill>
                <a:effectLst/>
                <a:latin typeface="Arial"/>
                <a:ea typeface="Arial"/>
                <a:cs typeface="Arial"/>
                <a:sym typeface="Arial"/>
                <a:hlinkClick r:id="rId3"/>
              </a:rPr>
              <a:t>https://www.statisticshowto.com/residual/</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4"/>
              </a:rPr>
              <a:t>https://machinelearningmastery.com/polynomial-features-transforms-for-machine-learning/#:~:text=Polynomial%20features%20are%20those%20features,X%2C%20e.g.%20X%5E2</a:t>
            </a:r>
            <a:r>
              <a:rPr lang="en-IN" sz="1100" b="0" i="0" u="none" strike="noStrike" cap="none" dirty="0">
                <a:solidFill>
                  <a:srgbClr val="000000"/>
                </a:solidFill>
                <a:effectLst/>
                <a:latin typeface="Arial"/>
                <a:ea typeface="Arial"/>
                <a:cs typeface="Arial"/>
                <a:sym typeface="Arial"/>
              </a:rPr>
              <a:t>.</a:t>
            </a:r>
          </a:p>
          <a:p>
            <a:pPr lvl="0"/>
            <a:r>
              <a:rPr lang="en-IN" sz="1100" b="0" i="0" u="none" strike="noStrike" cap="none" dirty="0">
                <a:solidFill>
                  <a:srgbClr val="000000"/>
                </a:solidFill>
                <a:effectLst/>
                <a:latin typeface="Arial"/>
                <a:ea typeface="Arial"/>
                <a:cs typeface="Arial"/>
                <a:sym typeface="Arial"/>
                <a:hlinkClick r:id="rId5"/>
              </a:rPr>
              <a:t>https://monkeylearn.com/blog/classification-algorithms/</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6"/>
              </a:rPr>
              <a:t>https://machinelearningmastery.com/distance-measures-for-machine-learning/#:~:text=Perhaps%20four%20of%20the%20most,Manhattan%20Distance</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7"/>
              </a:rPr>
              <a:t>https://www.javatpoint.com/k-nearest-neighbor-algorithm-for-machine-learning</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8"/>
              </a:rPr>
              <a:t>https://towardsdatascience.com/gradient-descent-algorithm-a-deep-dive-cf04e8115f21</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9"/>
              </a:rPr>
              <a:t>https://www.javatpoint.com/gradient-descent-in-machine-learning</a:t>
            </a:r>
            <a:endParaRPr lang="en-I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081197223"/>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p>
          <a:p>
            <a:pPr lvl="0"/>
            <a:r>
              <a:rPr lang="en-IN" sz="1100" b="0" i="0" u="none" strike="noStrike" cap="none" dirty="0">
                <a:solidFill>
                  <a:srgbClr val="000000"/>
                </a:solidFill>
                <a:effectLst/>
                <a:latin typeface="Arial"/>
                <a:ea typeface="Arial"/>
                <a:cs typeface="Arial"/>
                <a:sym typeface="Arial"/>
                <a:hlinkClick r:id="rId3"/>
              </a:rPr>
              <a:t>https://www.statisticshowto.com/residual/</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4"/>
              </a:rPr>
              <a:t>https://machinelearningmastery.com/polynomial-features-transforms-for-machine-learning/#:~:text=Polynomial%20features%20are%20those%20features,X%2C%20e.g.%20X%5E2</a:t>
            </a:r>
            <a:r>
              <a:rPr lang="en-IN" sz="1100" b="0" i="0" u="none" strike="noStrike" cap="none" dirty="0">
                <a:solidFill>
                  <a:srgbClr val="000000"/>
                </a:solidFill>
                <a:effectLst/>
                <a:latin typeface="Arial"/>
                <a:ea typeface="Arial"/>
                <a:cs typeface="Arial"/>
                <a:sym typeface="Arial"/>
              </a:rPr>
              <a:t>.</a:t>
            </a:r>
          </a:p>
          <a:p>
            <a:pPr lvl="0"/>
            <a:r>
              <a:rPr lang="en-IN" sz="1100" b="0" i="0" u="none" strike="noStrike" cap="none" dirty="0">
                <a:solidFill>
                  <a:srgbClr val="000000"/>
                </a:solidFill>
                <a:effectLst/>
                <a:latin typeface="Arial"/>
                <a:ea typeface="Arial"/>
                <a:cs typeface="Arial"/>
                <a:sym typeface="Arial"/>
                <a:hlinkClick r:id="rId5"/>
              </a:rPr>
              <a:t>https://monkeylearn.com/blog/classification-algorithms/</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6"/>
              </a:rPr>
              <a:t>https://machinelearningmastery.com/distance-measures-for-machine-learning/#:~:text=Perhaps%20four%20of%20the%20most,Manhattan%20Distance</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7"/>
              </a:rPr>
              <a:t>https://www.javatpoint.com/k-nearest-neighbor-algorithm-for-machine-learning</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8"/>
              </a:rPr>
              <a:t>https://towardsdatascience.com/gradient-descent-algorithm-a-deep-dive-cf04e8115f21</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9"/>
              </a:rPr>
              <a:t>https://www.javatpoint.com/gradient-descent-in-machine-learning</a:t>
            </a:r>
            <a:endParaRPr lang="en-I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73706132"/>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IN" sz="1100" b="0" i="0" u="none" strike="noStrike" cap="none" dirty="0">
                <a:solidFill>
                  <a:srgbClr val="000000"/>
                </a:solidFill>
                <a:effectLst/>
                <a:latin typeface="Arial"/>
                <a:ea typeface="Arial"/>
                <a:cs typeface="Arial"/>
                <a:sym typeface="Arial"/>
              </a:rPr>
              <a:t>K-Nearest Neighbour is one of the simplest Machine Learning algorithms based on Supervised Learning technique.</a:t>
            </a:r>
          </a:p>
          <a:p>
            <a:pPr marL="158750" indent="0">
              <a:buNone/>
            </a:pPr>
            <a:r>
              <a:rPr lang="en-IN" sz="1100" b="0" i="0" u="none" strike="noStrike" cap="none" dirty="0">
                <a:solidFill>
                  <a:srgbClr val="000000"/>
                </a:solidFill>
                <a:effectLst/>
                <a:latin typeface="Arial"/>
                <a:ea typeface="Arial"/>
                <a:cs typeface="Arial"/>
                <a:sym typeface="Arial"/>
              </a:rPr>
              <a:t>K-NN algorithm assumes the similarity between the new case/data and available cases and put the new case into the category that is most similar to the available categories.</a:t>
            </a:r>
          </a:p>
          <a:p>
            <a:pPr marL="158750" indent="0">
              <a:buNone/>
            </a:pPr>
            <a:r>
              <a:rPr lang="en-IN" sz="1100" b="0" i="0" u="none" strike="noStrike" cap="none" dirty="0">
                <a:solidFill>
                  <a:srgbClr val="000000"/>
                </a:solidFill>
                <a:effectLst/>
                <a:latin typeface="Arial"/>
                <a:ea typeface="Arial"/>
                <a:cs typeface="Arial"/>
                <a:sym typeface="Arial"/>
              </a:rPr>
              <a:t>K-NN algorithm stores all the available data and classifies a new data point based on the similarity. This means when new data appears then it can be easily classified into a well suite category by using K- NN algorithm.</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p>
          <a:p>
            <a:pPr lvl="0"/>
            <a:r>
              <a:rPr lang="en-IN" sz="1100" b="0" i="0" u="none" strike="noStrike" cap="none" dirty="0">
                <a:solidFill>
                  <a:srgbClr val="000000"/>
                </a:solidFill>
                <a:effectLst/>
                <a:latin typeface="Arial"/>
                <a:ea typeface="Arial"/>
                <a:cs typeface="Arial"/>
                <a:sym typeface="Arial"/>
                <a:hlinkClick r:id="rId3"/>
              </a:rPr>
              <a:t>https://www.statisticshowto.com/residual/</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4"/>
              </a:rPr>
              <a:t>https://machinelearningmastery.com/polynomial-features-transforms-for-machine-learning/#:~:text=Polynomial%20features%20are%20those%20features,X%2C%20e.g.%20X%5E2</a:t>
            </a:r>
            <a:r>
              <a:rPr lang="en-IN" sz="1100" b="0" i="0" u="none" strike="noStrike" cap="none" dirty="0">
                <a:solidFill>
                  <a:srgbClr val="000000"/>
                </a:solidFill>
                <a:effectLst/>
                <a:latin typeface="Arial"/>
                <a:ea typeface="Arial"/>
                <a:cs typeface="Arial"/>
                <a:sym typeface="Arial"/>
              </a:rPr>
              <a:t>.</a:t>
            </a:r>
          </a:p>
          <a:p>
            <a:pPr lvl="0"/>
            <a:r>
              <a:rPr lang="en-IN" sz="1100" b="0" i="0" u="none" strike="noStrike" cap="none" dirty="0">
                <a:solidFill>
                  <a:srgbClr val="000000"/>
                </a:solidFill>
                <a:effectLst/>
                <a:latin typeface="Arial"/>
                <a:ea typeface="Arial"/>
                <a:cs typeface="Arial"/>
                <a:sym typeface="Arial"/>
                <a:hlinkClick r:id="rId5"/>
              </a:rPr>
              <a:t>https://monkeylearn.com/blog/classification-algorithms/</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6"/>
              </a:rPr>
              <a:t>https://machinelearningmastery.com/distance-measures-for-machine-learning/#:~:text=Perhaps%20four%20of%20the%20most,Manhattan%20Distance</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7"/>
              </a:rPr>
              <a:t>https://www.javatpoint.com/k-nearest-neighbor-algorithm-for-machine-learning</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8"/>
              </a:rPr>
              <a:t>https://towardsdatascience.com/gradient-descent-algorithm-a-deep-dive-cf04e8115f21</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9"/>
              </a:rPr>
              <a:t>https://www.javatpoint.com/gradient-descent-in-machine-learning</a:t>
            </a:r>
            <a:endParaRPr lang="en-I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40148364"/>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IN" sz="1100" b="0" i="0" u="none" strike="noStrike" cap="none" dirty="0">
                <a:solidFill>
                  <a:srgbClr val="000000"/>
                </a:solidFill>
                <a:effectLst/>
                <a:latin typeface="Arial"/>
                <a:ea typeface="Arial"/>
                <a:cs typeface="Arial"/>
                <a:sym typeface="Arial"/>
              </a:rPr>
              <a:t>K-NN algorithm can be used for Regression as well as for Classification but mostly it is used for the Classification problems.</a:t>
            </a:r>
          </a:p>
          <a:p>
            <a:pPr marL="158750" indent="0">
              <a:buNone/>
            </a:pPr>
            <a:r>
              <a:rPr lang="en-IN" sz="1100" b="0" i="0" u="none" strike="noStrike" cap="none" dirty="0">
                <a:solidFill>
                  <a:srgbClr val="000000"/>
                </a:solidFill>
                <a:effectLst/>
                <a:latin typeface="Arial"/>
                <a:ea typeface="Arial"/>
                <a:cs typeface="Arial"/>
                <a:sym typeface="Arial"/>
              </a:rPr>
              <a:t>K-NN is a non-parametric algorithm, which means it does not make any assumption on underlying data.</a:t>
            </a:r>
          </a:p>
          <a:p>
            <a:pPr marL="158750" indent="0">
              <a:buNone/>
            </a:pPr>
            <a:r>
              <a:rPr lang="en-IN" sz="1100" b="0" i="0" u="none" strike="noStrike" cap="none" dirty="0">
                <a:solidFill>
                  <a:srgbClr val="000000"/>
                </a:solidFill>
                <a:effectLst/>
                <a:latin typeface="Arial"/>
                <a:ea typeface="Arial"/>
                <a:cs typeface="Arial"/>
                <a:sym typeface="Arial"/>
              </a:rPr>
              <a:t>It is also called a lazy learner algorithm because it does not learn from the training set immediately instead it stores the dataset and at the time of classification, it performs an action on the dataset.</a:t>
            </a:r>
          </a:p>
          <a:p>
            <a:pPr marL="158750" indent="0">
              <a:buNone/>
            </a:pPr>
            <a:r>
              <a:rPr lang="en-IN" sz="1100" b="0" i="0" u="none" strike="noStrike" cap="none" dirty="0">
                <a:solidFill>
                  <a:srgbClr val="000000"/>
                </a:solidFill>
                <a:effectLst/>
                <a:latin typeface="Arial"/>
                <a:ea typeface="Arial"/>
                <a:cs typeface="Arial"/>
                <a:sym typeface="Arial"/>
              </a:rPr>
              <a:t>KNN algorithm at the training phase just stores the dataset and when it gets new data, then it classifies that data into a category that is much similar to the new data.</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p>
          <a:p>
            <a:pPr lvl="0"/>
            <a:r>
              <a:rPr lang="en-IN" sz="1100" b="0" i="0" u="none" strike="noStrike" cap="none" dirty="0">
                <a:solidFill>
                  <a:srgbClr val="000000"/>
                </a:solidFill>
                <a:effectLst/>
                <a:latin typeface="Arial"/>
                <a:ea typeface="Arial"/>
                <a:cs typeface="Arial"/>
                <a:sym typeface="Arial"/>
                <a:hlinkClick r:id="rId3"/>
              </a:rPr>
              <a:t>https://www.statisticshowto.com/residual/</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4"/>
              </a:rPr>
              <a:t>https://machinelearningmastery.com/polynomial-features-transforms-for-machine-learning/#:~:text=Polynomial%20features%20are%20those%20features,X%2C%20e.g.%20X%5E2</a:t>
            </a:r>
            <a:r>
              <a:rPr lang="en-IN" sz="1100" b="0" i="0" u="none" strike="noStrike" cap="none" dirty="0">
                <a:solidFill>
                  <a:srgbClr val="000000"/>
                </a:solidFill>
                <a:effectLst/>
                <a:latin typeface="Arial"/>
                <a:ea typeface="Arial"/>
                <a:cs typeface="Arial"/>
                <a:sym typeface="Arial"/>
              </a:rPr>
              <a:t>.</a:t>
            </a:r>
          </a:p>
          <a:p>
            <a:pPr lvl="0"/>
            <a:r>
              <a:rPr lang="en-IN" sz="1100" b="0" i="0" u="none" strike="noStrike" cap="none" dirty="0">
                <a:solidFill>
                  <a:srgbClr val="000000"/>
                </a:solidFill>
                <a:effectLst/>
                <a:latin typeface="Arial"/>
                <a:ea typeface="Arial"/>
                <a:cs typeface="Arial"/>
                <a:sym typeface="Arial"/>
                <a:hlinkClick r:id="rId5"/>
              </a:rPr>
              <a:t>https://monkeylearn.com/blog/classification-algorithms/</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6"/>
              </a:rPr>
              <a:t>https://machinelearningmastery.com/distance-measures-for-machine-learning/#:~:text=Perhaps%20four%20of%20the%20most,Manhattan%20Distance</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7"/>
              </a:rPr>
              <a:t>https://www.javatpoint.com/k-nearest-neighbor-algorithm-for-machine-learning</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8"/>
              </a:rPr>
              <a:t>https://towardsdatascience.com/gradient-descent-algorithm-a-deep-dive-cf04e8115f21</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9"/>
              </a:rPr>
              <a:t>https://www.javatpoint.com/gradient-descent-in-machine-learning</a:t>
            </a:r>
            <a:endParaRPr lang="en-I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071877059"/>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100" b="0" i="0" u="none" strike="noStrike" cap="none" dirty="0">
                <a:solidFill>
                  <a:srgbClr val="000000"/>
                </a:solidFill>
                <a:effectLst/>
                <a:latin typeface="Arial"/>
                <a:ea typeface="Arial"/>
                <a:cs typeface="Arial"/>
                <a:sym typeface="Arial"/>
              </a:rPr>
              <a:t>Suppose there are two categories, i.e., Category A and Category B, and we have a new data point x1, so this data point will lie in which of these categories. To solve this type of problem, we need a K-NN algorithm. With the help of K-NN, we can easily identify the category or class of a particular dataset. </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p>
          <a:p>
            <a:pPr lvl="0"/>
            <a:r>
              <a:rPr lang="en-IN" sz="1100" b="0" i="0" u="none" strike="noStrike" cap="none" dirty="0">
                <a:solidFill>
                  <a:srgbClr val="000000"/>
                </a:solidFill>
                <a:effectLst/>
                <a:latin typeface="Arial"/>
                <a:ea typeface="Arial"/>
                <a:cs typeface="Arial"/>
                <a:sym typeface="Arial"/>
                <a:hlinkClick r:id="rId3"/>
              </a:rPr>
              <a:t>https://www.statisticshowto.com/residual/</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4"/>
              </a:rPr>
              <a:t>https://machinelearningmastery.com/polynomial-features-transforms-for-machine-learning/#:~:text=Polynomial%20features%20are%20those%20features,X%2C%20e.g.%20X%5E2</a:t>
            </a:r>
            <a:r>
              <a:rPr lang="en-IN" sz="1100" b="0" i="0" u="none" strike="noStrike" cap="none" dirty="0">
                <a:solidFill>
                  <a:srgbClr val="000000"/>
                </a:solidFill>
                <a:effectLst/>
                <a:latin typeface="Arial"/>
                <a:ea typeface="Arial"/>
                <a:cs typeface="Arial"/>
                <a:sym typeface="Arial"/>
              </a:rPr>
              <a:t>.</a:t>
            </a:r>
          </a:p>
          <a:p>
            <a:pPr lvl="0"/>
            <a:r>
              <a:rPr lang="en-IN" sz="1100" b="0" i="0" u="none" strike="noStrike" cap="none" dirty="0">
                <a:solidFill>
                  <a:srgbClr val="000000"/>
                </a:solidFill>
                <a:effectLst/>
                <a:latin typeface="Arial"/>
                <a:ea typeface="Arial"/>
                <a:cs typeface="Arial"/>
                <a:sym typeface="Arial"/>
                <a:hlinkClick r:id="rId5"/>
              </a:rPr>
              <a:t>https://monkeylearn.com/blog/classification-algorithms/</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6"/>
              </a:rPr>
              <a:t>https://machinelearningmastery.com/distance-measures-for-machine-learning/#:~:text=Perhaps%20four%20of%20the%20most,Manhattan%20Distance</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7"/>
              </a:rPr>
              <a:t>https://www.javatpoint.com/k-nearest-neighbor-algorithm-for-machine-learning</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8"/>
              </a:rPr>
              <a:t>https://towardsdatascience.com/gradient-descent-algorithm-a-deep-dive-cf04e8115f21</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9"/>
              </a:rPr>
              <a:t>https://www.javatpoint.com/gradient-descent-in-machine-learning</a:t>
            </a:r>
            <a:endParaRPr lang="en-I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3523036"/>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IN" sz="1100" b="0" i="0" u="none" strike="noStrike" cap="none" dirty="0">
                <a:solidFill>
                  <a:srgbClr val="000000"/>
                </a:solidFill>
                <a:effectLst/>
                <a:latin typeface="Arial"/>
                <a:ea typeface="Arial"/>
                <a:cs typeface="Arial"/>
                <a:sym typeface="Arial"/>
              </a:rPr>
              <a:t>The K-NN working can be explained on the basis of the below algorithm:</a:t>
            </a:r>
          </a:p>
          <a:p>
            <a:pPr marL="158750" indent="0">
              <a:buNone/>
            </a:pPr>
            <a:r>
              <a:rPr lang="en-IN" sz="1100" b="0" i="0" u="none" strike="noStrike" cap="none" dirty="0">
                <a:solidFill>
                  <a:srgbClr val="000000"/>
                </a:solidFill>
                <a:effectLst/>
                <a:latin typeface="Arial"/>
                <a:ea typeface="Arial"/>
                <a:cs typeface="Arial"/>
                <a:sym typeface="Arial"/>
              </a:rPr>
              <a:t>Step-1: Select the number K of the </a:t>
            </a:r>
            <a:r>
              <a:rPr lang="en-IN" sz="1100" b="0" i="0" u="none" strike="noStrike" cap="none" dirty="0" err="1">
                <a:solidFill>
                  <a:srgbClr val="000000"/>
                </a:solidFill>
                <a:effectLst/>
                <a:latin typeface="Arial"/>
                <a:ea typeface="Arial"/>
                <a:cs typeface="Arial"/>
                <a:sym typeface="Arial"/>
              </a:rPr>
              <a:t>neighbors</a:t>
            </a:r>
            <a:endParaRPr lang="en-IN" sz="1100" b="0" i="0" u="none" strike="noStrike" cap="none" dirty="0">
              <a:solidFill>
                <a:srgbClr val="000000"/>
              </a:solidFill>
              <a:effectLst/>
              <a:latin typeface="Arial"/>
              <a:ea typeface="Arial"/>
              <a:cs typeface="Arial"/>
              <a:sym typeface="Arial"/>
            </a:endParaRPr>
          </a:p>
          <a:p>
            <a:pPr marL="158750" indent="0">
              <a:buNone/>
            </a:pPr>
            <a:r>
              <a:rPr lang="en-IN" sz="1100" b="0" i="0" u="none" strike="noStrike" cap="none" dirty="0">
                <a:solidFill>
                  <a:srgbClr val="000000"/>
                </a:solidFill>
                <a:effectLst/>
                <a:latin typeface="Arial"/>
                <a:ea typeface="Arial"/>
                <a:cs typeface="Arial"/>
                <a:sym typeface="Arial"/>
              </a:rPr>
              <a:t>Step-2: Calculate the Euclidean distance of K number of </a:t>
            </a:r>
            <a:r>
              <a:rPr lang="en-IN" sz="1100" b="0" i="0" u="none" strike="noStrike" cap="none" dirty="0" err="1">
                <a:solidFill>
                  <a:srgbClr val="000000"/>
                </a:solidFill>
                <a:effectLst/>
                <a:latin typeface="Arial"/>
                <a:ea typeface="Arial"/>
                <a:cs typeface="Arial"/>
                <a:sym typeface="Arial"/>
              </a:rPr>
              <a:t>neighbors</a:t>
            </a:r>
            <a:endParaRPr lang="en-I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p>
          <a:p>
            <a:pPr lvl="0"/>
            <a:r>
              <a:rPr lang="en-IN" sz="1100" b="0" i="0" u="none" strike="noStrike" cap="none" dirty="0">
                <a:solidFill>
                  <a:srgbClr val="000000"/>
                </a:solidFill>
                <a:effectLst/>
                <a:latin typeface="Arial"/>
                <a:ea typeface="Arial"/>
                <a:cs typeface="Arial"/>
                <a:sym typeface="Arial"/>
                <a:hlinkClick r:id="rId3"/>
              </a:rPr>
              <a:t>https://www.statisticshowto.com/residual/</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4"/>
              </a:rPr>
              <a:t>https://machinelearningmastery.com/polynomial-features-transforms-for-machine-learning/#:~:text=Polynomial%20features%20are%20those%20features,X%2C%20e.g.%20X%5E2</a:t>
            </a:r>
            <a:r>
              <a:rPr lang="en-IN" sz="1100" b="0" i="0" u="none" strike="noStrike" cap="none" dirty="0">
                <a:solidFill>
                  <a:srgbClr val="000000"/>
                </a:solidFill>
                <a:effectLst/>
                <a:latin typeface="Arial"/>
                <a:ea typeface="Arial"/>
                <a:cs typeface="Arial"/>
                <a:sym typeface="Arial"/>
              </a:rPr>
              <a:t>.</a:t>
            </a:r>
          </a:p>
          <a:p>
            <a:pPr lvl="0"/>
            <a:r>
              <a:rPr lang="en-IN" sz="1100" b="0" i="0" u="none" strike="noStrike" cap="none" dirty="0">
                <a:solidFill>
                  <a:srgbClr val="000000"/>
                </a:solidFill>
                <a:effectLst/>
                <a:latin typeface="Arial"/>
                <a:ea typeface="Arial"/>
                <a:cs typeface="Arial"/>
                <a:sym typeface="Arial"/>
                <a:hlinkClick r:id="rId5"/>
              </a:rPr>
              <a:t>https://monkeylearn.com/blog/classification-algorithms/</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6"/>
              </a:rPr>
              <a:t>https://machinelearningmastery.com/distance-measures-for-machine-learning/#:~:text=Perhaps%20four%20of%20the%20most,Manhattan%20Distance</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7"/>
              </a:rPr>
              <a:t>https://www.javatpoint.com/k-nearest-neighbor-algorithm-for-machine-learning</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8"/>
              </a:rPr>
              <a:t>https://towardsdatascience.com/gradient-descent-algorithm-a-deep-dive-cf04e8115f21</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9"/>
              </a:rPr>
              <a:t>https://www.javatpoint.com/gradient-descent-in-machine-learning</a:t>
            </a:r>
            <a:endParaRPr lang="en-I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2384205"/>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IN" sz="1100" b="0" i="0" u="none" strike="noStrike" cap="none" dirty="0">
                <a:solidFill>
                  <a:srgbClr val="000000"/>
                </a:solidFill>
                <a:effectLst/>
                <a:latin typeface="Arial"/>
                <a:ea typeface="Arial"/>
                <a:cs typeface="Arial"/>
                <a:sym typeface="Arial"/>
              </a:rPr>
              <a:t>Step-3: Take the K nearest </a:t>
            </a:r>
            <a:r>
              <a:rPr lang="en-IN" sz="1100" b="0" i="0" u="none" strike="noStrike" cap="none" dirty="0" err="1">
                <a:solidFill>
                  <a:srgbClr val="000000"/>
                </a:solidFill>
                <a:effectLst/>
                <a:latin typeface="Arial"/>
                <a:ea typeface="Arial"/>
                <a:cs typeface="Arial"/>
                <a:sym typeface="Arial"/>
              </a:rPr>
              <a:t>neighbors</a:t>
            </a:r>
            <a:r>
              <a:rPr lang="en-IN" sz="1100" b="0" i="0" u="none" strike="noStrike" cap="none" dirty="0">
                <a:solidFill>
                  <a:srgbClr val="000000"/>
                </a:solidFill>
                <a:effectLst/>
                <a:latin typeface="Arial"/>
                <a:ea typeface="Arial"/>
                <a:cs typeface="Arial"/>
                <a:sym typeface="Arial"/>
              </a:rPr>
              <a:t> as per the calculated Euclidean distance.</a:t>
            </a:r>
          </a:p>
          <a:p>
            <a:pPr marL="158750" indent="0">
              <a:buNone/>
            </a:pPr>
            <a:r>
              <a:rPr lang="en-IN" sz="1100" b="0" i="0" u="none" strike="noStrike" cap="none" dirty="0">
                <a:solidFill>
                  <a:srgbClr val="000000"/>
                </a:solidFill>
                <a:effectLst/>
                <a:latin typeface="Arial"/>
                <a:ea typeface="Arial"/>
                <a:cs typeface="Arial"/>
                <a:sym typeface="Arial"/>
              </a:rPr>
              <a:t>Step-4: Among these k </a:t>
            </a:r>
            <a:r>
              <a:rPr lang="en-IN" sz="1100" b="0" i="0" u="none" strike="noStrike" cap="none" dirty="0" err="1">
                <a:solidFill>
                  <a:srgbClr val="000000"/>
                </a:solidFill>
                <a:effectLst/>
                <a:latin typeface="Arial"/>
                <a:ea typeface="Arial"/>
                <a:cs typeface="Arial"/>
                <a:sym typeface="Arial"/>
              </a:rPr>
              <a:t>neighbors</a:t>
            </a:r>
            <a:r>
              <a:rPr lang="en-IN" sz="1100" b="0" i="0" u="none" strike="noStrike" cap="none" dirty="0">
                <a:solidFill>
                  <a:srgbClr val="000000"/>
                </a:solidFill>
                <a:effectLst/>
                <a:latin typeface="Arial"/>
                <a:ea typeface="Arial"/>
                <a:cs typeface="Arial"/>
                <a:sym typeface="Arial"/>
              </a:rPr>
              <a:t>, count the number of the data points in each category.</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p>
          <a:p>
            <a:pPr lvl="0"/>
            <a:r>
              <a:rPr lang="en-IN" sz="1100" b="0" i="0" u="none" strike="noStrike" cap="none" dirty="0">
                <a:solidFill>
                  <a:srgbClr val="000000"/>
                </a:solidFill>
                <a:effectLst/>
                <a:latin typeface="Arial"/>
                <a:ea typeface="Arial"/>
                <a:cs typeface="Arial"/>
                <a:sym typeface="Arial"/>
                <a:hlinkClick r:id="rId3"/>
              </a:rPr>
              <a:t>https://www.statisticshowto.com/residual/</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4"/>
              </a:rPr>
              <a:t>https://machinelearningmastery.com/polynomial-features-transforms-for-machine-learning/#:~:text=Polynomial%20features%20are%20those%20features,X%2C%20e.g.%20X%5E2</a:t>
            </a:r>
            <a:r>
              <a:rPr lang="en-IN" sz="1100" b="0" i="0" u="none" strike="noStrike" cap="none" dirty="0">
                <a:solidFill>
                  <a:srgbClr val="000000"/>
                </a:solidFill>
                <a:effectLst/>
                <a:latin typeface="Arial"/>
                <a:ea typeface="Arial"/>
                <a:cs typeface="Arial"/>
                <a:sym typeface="Arial"/>
              </a:rPr>
              <a:t>.</a:t>
            </a:r>
          </a:p>
          <a:p>
            <a:pPr lvl="0"/>
            <a:r>
              <a:rPr lang="en-IN" sz="1100" b="0" i="0" u="none" strike="noStrike" cap="none" dirty="0">
                <a:solidFill>
                  <a:srgbClr val="000000"/>
                </a:solidFill>
                <a:effectLst/>
                <a:latin typeface="Arial"/>
                <a:ea typeface="Arial"/>
                <a:cs typeface="Arial"/>
                <a:sym typeface="Arial"/>
                <a:hlinkClick r:id="rId5"/>
              </a:rPr>
              <a:t>https://monkeylearn.com/blog/classification-algorithms/</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6"/>
              </a:rPr>
              <a:t>https://machinelearningmastery.com/distance-measures-for-machine-learning/#:~:text=Perhaps%20four%20of%20the%20most,Manhattan%20Distance</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7"/>
              </a:rPr>
              <a:t>https://www.javatpoint.com/k-nearest-neighbor-algorithm-for-machine-learning</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8"/>
              </a:rPr>
              <a:t>https://towardsdatascience.com/gradient-descent-algorithm-a-deep-dive-cf04e8115f21</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9"/>
              </a:rPr>
              <a:t>https://www.javatpoint.com/gradient-descent-in-machine-learning</a:t>
            </a:r>
            <a:endParaRPr lang="en-I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04872183"/>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IN" sz="1100" b="0" i="0" u="none" strike="noStrike" cap="none" dirty="0">
                <a:solidFill>
                  <a:srgbClr val="000000"/>
                </a:solidFill>
                <a:effectLst/>
                <a:latin typeface="Arial"/>
                <a:ea typeface="Arial"/>
                <a:cs typeface="Arial"/>
                <a:sym typeface="Arial"/>
              </a:rPr>
              <a:t>Step-5: Assign the new data points to that category for which the number of the </a:t>
            </a:r>
            <a:r>
              <a:rPr lang="en-IN" sz="1100" b="0" i="0" u="none" strike="noStrike" cap="none" dirty="0" err="1">
                <a:solidFill>
                  <a:srgbClr val="000000"/>
                </a:solidFill>
                <a:effectLst/>
                <a:latin typeface="Arial"/>
                <a:ea typeface="Arial"/>
                <a:cs typeface="Arial"/>
                <a:sym typeface="Arial"/>
              </a:rPr>
              <a:t>neighbor</a:t>
            </a:r>
            <a:r>
              <a:rPr lang="en-IN" sz="1100" b="0" i="0" u="none" strike="noStrike" cap="none" dirty="0">
                <a:solidFill>
                  <a:srgbClr val="000000"/>
                </a:solidFill>
                <a:effectLst/>
                <a:latin typeface="Arial"/>
                <a:ea typeface="Arial"/>
                <a:cs typeface="Arial"/>
                <a:sym typeface="Arial"/>
              </a:rPr>
              <a:t> is maximum.</a:t>
            </a:r>
          </a:p>
          <a:p>
            <a:pPr marL="158750" indent="0">
              <a:buNone/>
            </a:pPr>
            <a:r>
              <a:rPr lang="en-IN" sz="1100" b="0" i="0" u="none" strike="noStrike" cap="none" dirty="0">
                <a:solidFill>
                  <a:srgbClr val="000000"/>
                </a:solidFill>
                <a:effectLst/>
                <a:latin typeface="Arial"/>
                <a:ea typeface="Arial"/>
                <a:cs typeface="Arial"/>
                <a:sym typeface="Arial"/>
              </a:rPr>
              <a:t>Step-6: Our model is ready.</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p>
          <a:p>
            <a:pPr lvl="0"/>
            <a:r>
              <a:rPr lang="en-IN" sz="1100" b="0" i="0" u="none" strike="noStrike" cap="none" dirty="0">
                <a:solidFill>
                  <a:srgbClr val="000000"/>
                </a:solidFill>
                <a:effectLst/>
                <a:latin typeface="Arial"/>
                <a:ea typeface="Arial"/>
                <a:cs typeface="Arial"/>
                <a:sym typeface="Arial"/>
                <a:hlinkClick r:id="rId3"/>
              </a:rPr>
              <a:t>https://www.statisticshowto.com/residual/</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4"/>
              </a:rPr>
              <a:t>https://machinelearningmastery.com/polynomial-features-transforms-for-machine-learning/#:~:text=Polynomial%20features%20are%20those%20features,X%2C%20e.g.%20X%5E2</a:t>
            </a:r>
            <a:r>
              <a:rPr lang="en-IN" sz="1100" b="0" i="0" u="none" strike="noStrike" cap="none" dirty="0">
                <a:solidFill>
                  <a:srgbClr val="000000"/>
                </a:solidFill>
                <a:effectLst/>
                <a:latin typeface="Arial"/>
                <a:ea typeface="Arial"/>
                <a:cs typeface="Arial"/>
                <a:sym typeface="Arial"/>
              </a:rPr>
              <a:t>.</a:t>
            </a:r>
          </a:p>
          <a:p>
            <a:pPr lvl="0"/>
            <a:r>
              <a:rPr lang="en-IN" sz="1100" b="0" i="0" u="none" strike="noStrike" cap="none" dirty="0">
                <a:solidFill>
                  <a:srgbClr val="000000"/>
                </a:solidFill>
                <a:effectLst/>
                <a:latin typeface="Arial"/>
                <a:ea typeface="Arial"/>
                <a:cs typeface="Arial"/>
                <a:sym typeface="Arial"/>
                <a:hlinkClick r:id="rId5"/>
              </a:rPr>
              <a:t>https://monkeylearn.com/blog/classification-algorithms/</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6"/>
              </a:rPr>
              <a:t>https://machinelearningmastery.com/distance-measures-for-machine-learning/#:~:text=Perhaps%20four%20of%20the%20most,Manhattan%20Distance</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7"/>
              </a:rPr>
              <a:t>https://www.javatpoint.com/k-nearest-neighbor-algorithm-for-machine-learning</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8"/>
              </a:rPr>
              <a:t>https://towardsdatascience.com/gradient-descent-algorithm-a-deep-dive-cf04e8115f21</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9"/>
              </a:rPr>
              <a:t>https://www.javatpoint.com/gradient-descent-in-machine-learning</a:t>
            </a:r>
            <a:endParaRPr lang="en-I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528090935"/>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b="0" i="0" u="none" strike="noStrike" cap="none" dirty="0">
                <a:solidFill>
                  <a:srgbClr val="000000"/>
                </a:solidFill>
                <a:effectLst/>
                <a:latin typeface="Arial"/>
                <a:ea typeface="Arial"/>
                <a:cs typeface="Arial"/>
                <a:sym typeface="Arial"/>
              </a:rPr>
              <a:t>Gradient descent (GD) is an iterative first-order optimisation algorithm used to find a local minimum/maximum of a given function. This method is commonly used in machine learning (ML) and deep learning(DL) to minimise a cost/loss function (e.g. in a linear regression). Due to its importance and ease of implementation, this algorithm is usually taught at the beginning of almost all machine learning courses.</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p>
          <a:p>
            <a:pPr lvl="0"/>
            <a:r>
              <a:rPr lang="en-IN" sz="1100" b="0" i="0" u="none" strike="noStrike" cap="none" dirty="0">
                <a:solidFill>
                  <a:srgbClr val="000000"/>
                </a:solidFill>
                <a:effectLst/>
                <a:latin typeface="Arial"/>
                <a:ea typeface="Arial"/>
                <a:cs typeface="Arial"/>
                <a:sym typeface="Arial"/>
                <a:hlinkClick r:id="rId3"/>
              </a:rPr>
              <a:t>https://www.statisticshowto.com/residual/</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4"/>
              </a:rPr>
              <a:t>https://machinelearningmastery.com/polynomial-features-transforms-for-machine-learning/#:~:text=Polynomial%20features%20are%20those%20features,X%2C%20e.g.%20X%5E2</a:t>
            </a:r>
            <a:r>
              <a:rPr lang="en-IN" sz="1100" b="0" i="0" u="none" strike="noStrike" cap="none" dirty="0">
                <a:solidFill>
                  <a:srgbClr val="000000"/>
                </a:solidFill>
                <a:effectLst/>
                <a:latin typeface="Arial"/>
                <a:ea typeface="Arial"/>
                <a:cs typeface="Arial"/>
                <a:sym typeface="Arial"/>
              </a:rPr>
              <a:t>.</a:t>
            </a:r>
          </a:p>
          <a:p>
            <a:pPr lvl="0"/>
            <a:r>
              <a:rPr lang="en-IN" sz="1100" b="0" i="0" u="none" strike="noStrike" cap="none" dirty="0">
                <a:solidFill>
                  <a:srgbClr val="000000"/>
                </a:solidFill>
                <a:effectLst/>
                <a:latin typeface="Arial"/>
                <a:ea typeface="Arial"/>
                <a:cs typeface="Arial"/>
                <a:sym typeface="Arial"/>
                <a:hlinkClick r:id="rId5"/>
              </a:rPr>
              <a:t>https://monkeylearn.com/blog/classification-algorithms/</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6"/>
              </a:rPr>
              <a:t>https://machinelearningmastery.com/distance-measures-for-machine-learning/#:~:text=Perhaps%20four%20of%20the%20most,Manhattan%20Distance</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7"/>
              </a:rPr>
              <a:t>https://www.javatpoint.com/k-nearest-neighbor-algorithm-for-machine-learning</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8"/>
              </a:rPr>
              <a:t>https://towardsdatascience.com/gradient-descent-algorithm-a-deep-dive-cf04e8115f21</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9"/>
              </a:rPr>
              <a:t>https://www.javatpoint.com/gradient-descent-in-machine-learning</a:t>
            </a:r>
            <a:endParaRPr lang="en-I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5117308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316612502"/>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IN" sz="1100" b="0" i="0" u="none" strike="noStrike" cap="none" dirty="0">
                <a:solidFill>
                  <a:srgbClr val="000000"/>
                </a:solidFill>
                <a:effectLst/>
                <a:latin typeface="Arial"/>
                <a:ea typeface="Arial"/>
                <a:cs typeface="Arial"/>
                <a:sym typeface="Arial"/>
              </a:rPr>
              <a:t>Before starting the working principle of gradient descent, we should know some basic concepts to find out the slope of a line from linear regression. The equation for simple linear regression is given as: </a:t>
            </a:r>
          </a:p>
          <a:p>
            <a:pPr marL="158750" indent="0">
              <a:buNone/>
            </a:pPr>
            <a:r>
              <a:rPr lang="en-IN" sz="1100" b="0" i="0" u="none" strike="noStrike" cap="none" dirty="0">
                <a:solidFill>
                  <a:srgbClr val="000000"/>
                </a:solidFill>
                <a:effectLst/>
                <a:latin typeface="Arial"/>
                <a:ea typeface="Arial"/>
                <a:cs typeface="Arial"/>
                <a:sym typeface="Arial"/>
              </a:rPr>
              <a:t>Y=</a:t>
            </a:r>
            <a:r>
              <a:rPr lang="en-IN" sz="1100" b="0" i="0" u="none" strike="noStrike" cap="none" dirty="0" err="1">
                <a:solidFill>
                  <a:srgbClr val="000000"/>
                </a:solidFill>
                <a:effectLst/>
                <a:latin typeface="Arial"/>
                <a:ea typeface="Arial"/>
                <a:cs typeface="Arial"/>
                <a:sym typeface="Arial"/>
              </a:rPr>
              <a:t>mX+c</a:t>
            </a:r>
            <a:r>
              <a:rPr lang="en-IN" sz="1100" b="0" i="0" u="none" strike="noStrike" cap="none" dirty="0">
                <a:solidFill>
                  <a:srgbClr val="000000"/>
                </a:solidFill>
                <a:effectLst/>
                <a:latin typeface="Arial"/>
                <a:ea typeface="Arial"/>
                <a:cs typeface="Arial"/>
                <a:sym typeface="Arial"/>
              </a:rPr>
              <a:t>  </a:t>
            </a:r>
          </a:p>
          <a:p>
            <a:pPr marL="158750" indent="0">
              <a:buNone/>
            </a:pPr>
            <a:r>
              <a:rPr lang="en-IN" sz="1100" b="0" i="0" u="none" strike="noStrike" cap="none" dirty="0">
                <a:solidFill>
                  <a:srgbClr val="000000"/>
                </a:solidFill>
                <a:effectLst/>
                <a:latin typeface="Arial"/>
                <a:ea typeface="Arial"/>
                <a:cs typeface="Arial"/>
                <a:sym typeface="Arial"/>
              </a:rPr>
              <a:t>Where 'm' represents the slope of the line, and 'c' represents the intercepts on the y-axis.</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p>
          <a:p>
            <a:pPr lvl="0"/>
            <a:r>
              <a:rPr lang="en-IN" sz="1100" b="0" i="0" u="none" strike="noStrike" cap="none" dirty="0">
                <a:solidFill>
                  <a:srgbClr val="000000"/>
                </a:solidFill>
                <a:effectLst/>
                <a:latin typeface="Arial"/>
                <a:ea typeface="Arial"/>
                <a:cs typeface="Arial"/>
                <a:sym typeface="Arial"/>
                <a:hlinkClick r:id="rId3"/>
              </a:rPr>
              <a:t>https://www.statisticshowto.com/residual/</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4"/>
              </a:rPr>
              <a:t>https://machinelearningmastery.com/polynomial-features-transforms-for-machine-learning/#:~:text=Polynomial%20features%20are%20those%20features,X%2C%20e.g.%20X%5E2</a:t>
            </a:r>
            <a:r>
              <a:rPr lang="en-IN" sz="1100" b="0" i="0" u="none" strike="noStrike" cap="none" dirty="0">
                <a:solidFill>
                  <a:srgbClr val="000000"/>
                </a:solidFill>
                <a:effectLst/>
                <a:latin typeface="Arial"/>
                <a:ea typeface="Arial"/>
                <a:cs typeface="Arial"/>
                <a:sym typeface="Arial"/>
              </a:rPr>
              <a:t>.</a:t>
            </a:r>
          </a:p>
          <a:p>
            <a:pPr lvl="0"/>
            <a:r>
              <a:rPr lang="en-IN" sz="1100" b="0" i="0" u="none" strike="noStrike" cap="none" dirty="0">
                <a:solidFill>
                  <a:srgbClr val="000000"/>
                </a:solidFill>
                <a:effectLst/>
                <a:latin typeface="Arial"/>
                <a:ea typeface="Arial"/>
                <a:cs typeface="Arial"/>
                <a:sym typeface="Arial"/>
                <a:hlinkClick r:id="rId5"/>
              </a:rPr>
              <a:t>https://monkeylearn.com/blog/classification-algorithms/</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6"/>
              </a:rPr>
              <a:t>https://machinelearningmastery.com/distance-measures-for-machine-learning/#:~:text=Perhaps%20four%20of%20the%20most,Manhattan%20Distance</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7"/>
              </a:rPr>
              <a:t>https://www.javatpoint.com/k-nearest-neighbor-algorithm-for-machine-learning</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8"/>
              </a:rPr>
              <a:t>https://towardsdatascience.com/gradient-descent-algorithm-a-deep-dive-cf04e8115f21</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9"/>
              </a:rPr>
              <a:t>https://www.javatpoint.com/gradient-descent-in-machine-learning</a:t>
            </a:r>
            <a:endParaRPr lang="en-I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48059960"/>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What is Cost-function?</a:t>
            </a:r>
          </a:p>
          <a:p>
            <a:pPr marL="0" lvl="0" indent="0" algn="l" rtl="0">
              <a:spcBef>
                <a:spcPts val="0"/>
              </a:spcBef>
              <a:spcAft>
                <a:spcPts val="0"/>
              </a:spcAft>
              <a:buNone/>
            </a:pPr>
            <a:endParaRPr lang="en-IN" dirty="0"/>
          </a:p>
          <a:p>
            <a:pPr marL="158750" indent="0">
              <a:buNone/>
            </a:pPr>
            <a:r>
              <a:rPr lang="en-IN" dirty="0"/>
              <a:t>The cost function is defined as the measurement of difference or error between actual values and expected values at the current position and present in the form of a single real number. </a:t>
            </a:r>
          </a:p>
          <a:p>
            <a:endParaRPr lang="en-IN" dirty="0"/>
          </a:p>
          <a:p>
            <a:pPr marL="158750" indent="0">
              <a:buNone/>
            </a:pPr>
            <a:r>
              <a:rPr lang="en-IN" dirty="0"/>
              <a:t>It helps to increase and improve machine learning efficiency by providing feedback to this model so that it can minimize error and find the local or global minimum.</a:t>
            </a:r>
          </a:p>
          <a:p>
            <a:pPr marL="0" lvl="0" indent="0" algn="l" rtl="0">
              <a:spcBef>
                <a:spcPts val="0"/>
              </a:spcBef>
              <a:spcAft>
                <a:spcPts val="0"/>
              </a:spcAft>
              <a:buNone/>
            </a:pPr>
            <a:endParaRPr lang="en-IN" dirty="0"/>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p>
          <a:p>
            <a:pPr lvl="0"/>
            <a:r>
              <a:rPr lang="en-IN" sz="1100" b="0" i="0" u="none" strike="noStrike" cap="none" dirty="0">
                <a:solidFill>
                  <a:srgbClr val="000000"/>
                </a:solidFill>
                <a:effectLst/>
                <a:latin typeface="Arial"/>
                <a:ea typeface="Arial"/>
                <a:cs typeface="Arial"/>
                <a:sym typeface="Arial"/>
                <a:hlinkClick r:id="rId3"/>
              </a:rPr>
              <a:t>https://www.statisticshowto.com/residual/</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4"/>
              </a:rPr>
              <a:t>https://machinelearningmastery.com/polynomial-features-transforms-for-machine-learning/#:~:text=Polynomial%20features%20are%20those%20features,X%2C%20e.g.%20X%5E2</a:t>
            </a:r>
            <a:r>
              <a:rPr lang="en-IN" sz="1100" b="0" i="0" u="none" strike="noStrike" cap="none" dirty="0">
                <a:solidFill>
                  <a:srgbClr val="000000"/>
                </a:solidFill>
                <a:effectLst/>
                <a:latin typeface="Arial"/>
                <a:ea typeface="Arial"/>
                <a:cs typeface="Arial"/>
                <a:sym typeface="Arial"/>
              </a:rPr>
              <a:t>.</a:t>
            </a:r>
          </a:p>
          <a:p>
            <a:pPr lvl="0"/>
            <a:r>
              <a:rPr lang="en-IN" sz="1100" b="0" i="0" u="none" strike="noStrike" cap="none" dirty="0">
                <a:solidFill>
                  <a:srgbClr val="000000"/>
                </a:solidFill>
                <a:effectLst/>
                <a:latin typeface="Arial"/>
                <a:ea typeface="Arial"/>
                <a:cs typeface="Arial"/>
                <a:sym typeface="Arial"/>
                <a:hlinkClick r:id="rId5"/>
              </a:rPr>
              <a:t>https://monkeylearn.com/blog/classification-algorithms/</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6"/>
              </a:rPr>
              <a:t>https://machinelearningmastery.com/distance-measures-for-machine-learning/#:~:text=Perhaps%20four%20of%20the%20most,Manhattan%20Distance</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7"/>
              </a:rPr>
              <a:t>https://www.javatpoint.com/k-nearest-neighbor-algorithm-for-machine-learning</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8"/>
              </a:rPr>
              <a:t>https://towardsdatascience.com/gradient-descent-algorithm-a-deep-dive-cf04e8115f21</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9"/>
              </a:rPr>
              <a:t>https://www.javatpoint.com/gradient-descent-in-machine-learning</a:t>
            </a:r>
            <a:endParaRPr lang="en-I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869864366"/>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IN" sz="1100" b="0" i="0" u="none" strike="noStrike" cap="none" dirty="0">
                <a:solidFill>
                  <a:srgbClr val="000000"/>
                </a:solidFill>
                <a:effectLst/>
                <a:latin typeface="Arial"/>
                <a:ea typeface="Arial"/>
                <a:cs typeface="Arial"/>
                <a:sym typeface="Arial"/>
              </a:rPr>
              <a:t>Gradient Descent Algorithm iteratively calculates the next point using gradient at the current position, then scales it (by a learning rate) and subtracts obtained value from the current position (makes a step). It subtracts the value because we want to minimise the function (to maximise it would be adding). This process can be written as:</a:t>
            </a:r>
          </a:p>
          <a:p>
            <a:pPr marL="158750" indent="0">
              <a:buNone/>
            </a:pPr>
            <a:r>
              <a:rPr lang="en-IN" sz="1100" b="0" i="0" u="none" strike="noStrike" cap="none" dirty="0">
                <a:solidFill>
                  <a:srgbClr val="000000"/>
                </a:solidFill>
                <a:effectLst/>
                <a:latin typeface="Arial"/>
                <a:ea typeface="Arial"/>
                <a:cs typeface="Arial"/>
                <a:sym typeface="Arial"/>
              </a:rPr>
              <a:t>There’s an important parameter η which scales the gradient and thus controls the step size. In machine learning, it is called learning rate and have a strong influence on performance.</a:t>
            </a:r>
          </a:p>
          <a:p>
            <a:pPr marL="158750" indent="0">
              <a:buNone/>
            </a:pPr>
            <a:r>
              <a:rPr lang="en-IN" sz="1100" b="0" i="0" u="none" strike="noStrike" cap="none" dirty="0">
                <a:solidFill>
                  <a:srgbClr val="000000"/>
                </a:solidFill>
                <a:effectLst/>
                <a:latin typeface="Arial"/>
                <a:ea typeface="Arial"/>
                <a:cs typeface="Arial"/>
                <a:sym typeface="Arial"/>
              </a:rPr>
              <a:t>The smaller learning rate the longer GD converges, or may reach maximum iteration before reaching the optimum point</a:t>
            </a:r>
          </a:p>
          <a:p>
            <a:pPr marL="158750" indent="0">
              <a:buNone/>
            </a:pPr>
            <a:r>
              <a:rPr lang="en-IN" sz="1100" b="0" i="0" u="none" strike="noStrike" cap="none" dirty="0">
                <a:solidFill>
                  <a:srgbClr val="000000"/>
                </a:solidFill>
                <a:effectLst/>
                <a:latin typeface="Arial"/>
                <a:ea typeface="Arial"/>
                <a:cs typeface="Arial"/>
                <a:sym typeface="Arial"/>
              </a:rPr>
              <a:t>If learning rate is too big the algorithm may not converge to the optimal point (jump around) or even to diverge completely.</a:t>
            </a:r>
          </a:p>
          <a:p>
            <a:pPr marL="158750" indent="0">
              <a:buNone/>
            </a:pPr>
            <a:r>
              <a:rPr lang="en-IN" sz="1100" b="0" i="0" u="none" strike="noStrike" cap="none" dirty="0">
                <a:solidFill>
                  <a:srgbClr val="000000"/>
                </a:solidFill>
                <a:effectLst/>
                <a:latin typeface="Arial"/>
                <a:ea typeface="Arial"/>
                <a:cs typeface="Arial"/>
                <a:sym typeface="Arial"/>
              </a:rPr>
              <a:t>In summary, Gradient Descent method’s steps are:</a:t>
            </a:r>
          </a:p>
          <a:p>
            <a:pPr lvl="0"/>
            <a:r>
              <a:rPr lang="en-IN" sz="1100" b="0" i="0" u="none" strike="noStrike" cap="none" dirty="0">
                <a:solidFill>
                  <a:srgbClr val="000000"/>
                </a:solidFill>
                <a:effectLst/>
                <a:latin typeface="Arial"/>
                <a:ea typeface="Arial"/>
                <a:cs typeface="Arial"/>
                <a:sym typeface="Arial"/>
              </a:rPr>
              <a:t>choose a starting point (initialisation)</a:t>
            </a:r>
          </a:p>
          <a:p>
            <a:pPr lvl="0"/>
            <a:r>
              <a:rPr lang="en-IN" sz="1100" b="0" i="0" u="none" strike="noStrike" cap="none" dirty="0">
                <a:solidFill>
                  <a:srgbClr val="000000"/>
                </a:solidFill>
                <a:effectLst/>
                <a:latin typeface="Arial"/>
                <a:ea typeface="Arial"/>
                <a:cs typeface="Arial"/>
                <a:sym typeface="Arial"/>
              </a:rPr>
              <a:t>calculate gradient at this point</a:t>
            </a:r>
          </a:p>
          <a:p>
            <a:pPr lvl="0"/>
            <a:r>
              <a:rPr lang="en-IN" sz="1100" b="0" i="0" u="none" strike="noStrike" cap="none" dirty="0">
                <a:solidFill>
                  <a:srgbClr val="000000"/>
                </a:solidFill>
                <a:effectLst/>
                <a:latin typeface="Arial"/>
                <a:ea typeface="Arial"/>
                <a:cs typeface="Arial"/>
                <a:sym typeface="Arial"/>
              </a:rPr>
              <a:t>make a scaled step in the opposite direction to the gradient (objective: minimise)</a:t>
            </a:r>
          </a:p>
          <a:p>
            <a:pPr lvl="0"/>
            <a:r>
              <a:rPr lang="en-IN" sz="1100" b="0" i="0" u="none" strike="noStrike" cap="none" dirty="0">
                <a:solidFill>
                  <a:srgbClr val="000000"/>
                </a:solidFill>
                <a:effectLst/>
                <a:latin typeface="Arial"/>
                <a:ea typeface="Arial"/>
                <a:cs typeface="Arial"/>
                <a:sym typeface="Arial"/>
              </a:rPr>
              <a:t>repeat points 2 and 3 until one of the criteria is met:</a:t>
            </a:r>
          </a:p>
          <a:p>
            <a:pPr lvl="0"/>
            <a:r>
              <a:rPr lang="en-IN" sz="1100" b="0" i="0" u="none" strike="noStrike" cap="none" dirty="0">
                <a:solidFill>
                  <a:srgbClr val="000000"/>
                </a:solidFill>
                <a:effectLst/>
                <a:latin typeface="Arial"/>
                <a:ea typeface="Arial"/>
                <a:cs typeface="Arial"/>
                <a:sym typeface="Arial"/>
              </a:rPr>
              <a:t>maximum number of iterations reached</a:t>
            </a:r>
          </a:p>
          <a:p>
            <a:pPr lvl="0"/>
            <a:r>
              <a:rPr lang="en-IN" sz="1100" b="0" i="0" u="none" strike="noStrike" cap="none" dirty="0">
                <a:solidFill>
                  <a:srgbClr val="000000"/>
                </a:solidFill>
                <a:effectLst/>
                <a:latin typeface="Arial"/>
                <a:ea typeface="Arial"/>
                <a:cs typeface="Arial"/>
                <a:sym typeface="Arial"/>
              </a:rPr>
              <a:t>step size is smaller than the tolerance.</a:t>
            </a: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p>
          <a:p>
            <a:pPr lvl="0"/>
            <a:r>
              <a:rPr lang="en-IN" sz="1100" b="0" i="0" u="none" strike="noStrike" cap="none" dirty="0">
                <a:solidFill>
                  <a:srgbClr val="000000"/>
                </a:solidFill>
                <a:effectLst/>
                <a:latin typeface="Arial"/>
                <a:ea typeface="Arial"/>
                <a:cs typeface="Arial"/>
                <a:sym typeface="Arial"/>
                <a:hlinkClick r:id="rId3"/>
              </a:rPr>
              <a:t>https://www.statisticshowto.com/residual/</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4"/>
              </a:rPr>
              <a:t>https://machinelearningmastery.com/polynomial-features-transforms-for-machine-learning/#:~:text=Polynomial%20features%20are%20those%20features,X%2C%20e.g.%20X%5E2</a:t>
            </a:r>
            <a:r>
              <a:rPr lang="en-IN" sz="1100" b="0" i="0" u="none" strike="noStrike" cap="none" dirty="0">
                <a:solidFill>
                  <a:srgbClr val="000000"/>
                </a:solidFill>
                <a:effectLst/>
                <a:latin typeface="Arial"/>
                <a:ea typeface="Arial"/>
                <a:cs typeface="Arial"/>
                <a:sym typeface="Arial"/>
              </a:rPr>
              <a:t>.</a:t>
            </a:r>
          </a:p>
          <a:p>
            <a:pPr lvl="0"/>
            <a:r>
              <a:rPr lang="en-IN" sz="1100" b="0" i="0" u="none" strike="noStrike" cap="none" dirty="0">
                <a:solidFill>
                  <a:srgbClr val="000000"/>
                </a:solidFill>
                <a:effectLst/>
                <a:latin typeface="Arial"/>
                <a:ea typeface="Arial"/>
                <a:cs typeface="Arial"/>
                <a:sym typeface="Arial"/>
                <a:hlinkClick r:id="rId5"/>
              </a:rPr>
              <a:t>https://monkeylearn.com/blog/classification-algorithms/</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6"/>
              </a:rPr>
              <a:t>https://machinelearningmastery.com/distance-measures-for-machine-learning/#:~:text=Perhaps%20four%20of%20the%20most,Manhattan%20Distance</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7"/>
              </a:rPr>
              <a:t>https://www.javatpoint.com/k-nearest-neighbor-algorithm-for-machine-learning</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8"/>
              </a:rPr>
              <a:t>https://towardsdatascience.com/gradient-descent-algorithm-a-deep-dive-cf04e8115f21</a:t>
            </a:r>
            <a:endParaRPr lang="en-IN" sz="1100" b="0" i="0" u="none" strike="noStrike" cap="none" dirty="0">
              <a:solidFill>
                <a:srgbClr val="000000"/>
              </a:solidFill>
              <a:effectLst/>
              <a:latin typeface="Arial"/>
              <a:ea typeface="Arial"/>
              <a:cs typeface="Arial"/>
              <a:sym typeface="Arial"/>
            </a:endParaRPr>
          </a:p>
          <a:p>
            <a:pPr lvl="0"/>
            <a:r>
              <a:rPr lang="en-IN" sz="1100" b="0" i="0" u="none" strike="noStrike" cap="none" dirty="0">
                <a:solidFill>
                  <a:srgbClr val="000000"/>
                </a:solidFill>
                <a:effectLst/>
                <a:latin typeface="Arial"/>
                <a:ea typeface="Arial"/>
                <a:cs typeface="Arial"/>
                <a:sym typeface="Arial"/>
                <a:hlinkClick r:id="rId9"/>
              </a:rPr>
              <a:t>https://www.javatpoint.com/gradient-descent-in-machine-learning</a:t>
            </a:r>
            <a:endParaRPr lang="en-IN"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230032272"/>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72821f090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72821f090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Mention the parent topics one by one. </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In this section we will discuss following topics </a:t>
            </a:r>
          </a:p>
          <a:p>
            <a:pPr marL="0" lvl="0" indent="0" algn="l" rtl="0">
              <a:spcBef>
                <a:spcPts val="0"/>
              </a:spcBef>
              <a:spcAft>
                <a:spcPts val="0"/>
              </a:spcAft>
              <a:buNone/>
            </a:pPr>
            <a:endParaRPr lang="en" dirty="0"/>
          </a:p>
          <a:p>
            <a:pPr marL="457200" lvl="0" indent="-342900" algn="l" rtl="0">
              <a:spcBef>
                <a:spcPts val="0"/>
              </a:spcBef>
              <a:spcAft>
                <a:spcPts val="0"/>
              </a:spcAft>
              <a:buSzPts val="1800"/>
              <a:buChar char="●"/>
            </a:pPr>
            <a:r>
              <a:rPr lang="en-IN" dirty="0"/>
              <a:t>Logistic Regression</a:t>
            </a:r>
          </a:p>
          <a:p>
            <a:pPr marL="457200" lvl="0" indent="-342900" algn="l" rtl="0">
              <a:spcBef>
                <a:spcPts val="0"/>
              </a:spcBef>
              <a:spcAft>
                <a:spcPts val="0"/>
              </a:spcAft>
              <a:buSzPts val="1800"/>
              <a:buChar char="●"/>
            </a:pPr>
            <a:r>
              <a:rPr lang="en-IN" dirty="0"/>
              <a:t>Evaluation – Confusion Matrix, Precision, Recall, F1 Score, Accuracy</a:t>
            </a:r>
          </a:p>
          <a:p>
            <a:pPr marL="457200" lvl="0" indent="-342900" algn="l" rtl="0">
              <a:spcBef>
                <a:spcPts val="0"/>
              </a:spcBef>
              <a:spcAft>
                <a:spcPts val="0"/>
              </a:spcAft>
              <a:buSzPts val="1800"/>
              <a:buChar char="●"/>
            </a:pPr>
            <a:r>
              <a:rPr lang="en-IN" dirty="0"/>
              <a:t>Python Library – Sci-kit Learn</a:t>
            </a:r>
          </a:p>
          <a:p>
            <a:pPr marL="0" lvl="0" indent="0" algn="l" rtl="0">
              <a:spcBef>
                <a:spcPts val="0"/>
              </a:spcBef>
              <a:spcAft>
                <a:spcPts val="0"/>
              </a:spcAft>
              <a:buNone/>
            </a:pPr>
            <a:endParaRPr lang="en"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lvl="0" indent="-342900" algn="just">
              <a:lnSpc>
                <a:spcPts val="1875"/>
              </a:lnSpc>
              <a:spcBef>
                <a:spcPts val="300"/>
              </a:spcBef>
              <a:buFont typeface="Symbol" panose="05050102010706020507" pitchFamily="18" charset="2"/>
              <a:buChar char=""/>
            </a:pPr>
            <a:r>
              <a:rPr lang="en-IN" sz="1800" dirty="0">
                <a:solidFill>
                  <a:srgbClr val="000000"/>
                </a:solidFill>
                <a:effectLst/>
                <a:latin typeface="Times New Roman" panose="02020603050405020304" pitchFamily="18" charset="0"/>
                <a:ea typeface="Times New Roman" panose="02020603050405020304" pitchFamily="18" charset="0"/>
              </a:rPr>
              <a:t>Logistic regression is one of the most popular Machine Learning algorithms, which comes under the Supervised Learning technique. It is used for predicting the categorical dependent variable using a given set of independent variables.</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ts val="1875"/>
              </a:lnSpc>
              <a:spcBef>
                <a:spcPts val="300"/>
              </a:spcBef>
              <a:buFont typeface="Symbol" panose="05050102010706020507" pitchFamily="18" charset="2"/>
              <a:buChar char=""/>
            </a:pPr>
            <a:r>
              <a:rPr lang="en-IN" sz="1800" dirty="0">
                <a:solidFill>
                  <a:srgbClr val="000000"/>
                </a:solidFill>
                <a:effectLst/>
                <a:latin typeface="Times New Roman" panose="02020603050405020304" pitchFamily="18" charset="0"/>
                <a:ea typeface="Times New Roman" panose="02020603050405020304" pitchFamily="18" charset="0"/>
              </a:rPr>
              <a:t>Logistic regression predicts the output of a categorical dependent variable. Therefore the outcome must be a categorical or discrete value. It can be either Yes or No, 0 or 1, true or False, etc. but instead of giving the exact value as 0 and 1, </a:t>
            </a:r>
            <a:r>
              <a:rPr lang="en-IN" sz="1800" b="1" dirty="0">
                <a:solidFill>
                  <a:srgbClr val="000000"/>
                </a:solidFill>
                <a:effectLst/>
                <a:latin typeface="Times New Roman" panose="02020603050405020304" pitchFamily="18" charset="0"/>
                <a:ea typeface="Times New Roman" panose="02020603050405020304" pitchFamily="18" charset="0"/>
              </a:rPr>
              <a:t>it gives the probabilistic values which lie between 0 and 1</a:t>
            </a:r>
            <a:r>
              <a:rPr lang="en-IN" sz="1800" dirty="0">
                <a:solidFill>
                  <a:srgbClr val="000000"/>
                </a:solidFill>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ts val="1875"/>
              </a:lnSpc>
              <a:spcBef>
                <a:spcPts val="300"/>
              </a:spcBef>
              <a:spcAft>
                <a:spcPts val="1000"/>
              </a:spcAft>
              <a:buFont typeface="Symbol" panose="05050102010706020507" pitchFamily="18" charset="2"/>
              <a:buChar char=""/>
            </a:pPr>
            <a:r>
              <a:rPr lang="en-IN" sz="1800" dirty="0">
                <a:solidFill>
                  <a:srgbClr val="000000"/>
                </a:solidFill>
                <a:effectLst/>
                <a:latin typeface="Times New Roman" panose="02020603050405020304" pitchFamily="18" charset="0"/>
                <a:ea typeface="Times New Roman" panose="02020603050405020304" pitchFamily="18" charset="0"/>
              </a:rPr>
              <a:t>Logistic Regression is much similar to the Linear Regression except that how they are used. Linear Regression is used for solving Regression problems, whereas </a:t>
            </a:r>
            <a:r>
              <a:rPr lang="en-IN" sz="1800" b="1" dirty="0">
                <a:solidFill>
                  <a:srgbClr val="000000"/>
                </a:solidFill>
                <a:effectLst/>
                <a:latin typeface="Times New Roman" panose="02020603050405020304" pitchFamily="18" charset="0"/>
                <a:ea typeface="Times New Roman" panose="02020603050405020304" pitchFamily="18" charset="0"/>
              </a:rPr>
              <a:t>Logistic regression is used for solving the classification problems</a:t>
            </a:r>
            <a:r>
              <a:rPr lang="en-IN" sz="1800" dirty="0">
                <a:solidFill>
                  <a:srgbClr val="000000"/>
                </a:solidFill>
                <a:effectLst/>
                <a:latin typeface="Times New Roman" panose="02020603050405020304" pitchFamily="18"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endParaRPr dirty="0"/>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dirty="0">
                <a:solidFill>
                  <a:schemeClr val="hlink"/>
                </a:solidFill>
                <a:hlinkClick r:id="rId3"/>
              </a:rPr>
              <a:t>https://www.tutorialspoint.com/internet_technologies/internet_overview.htm/</a:t>
            </a:r>
            <a:endParaRPr dirty="0"/>
          </a:p>
        </p:txBody>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buFont typeface="Arial" panose="020B0604020202020204" pitchFamily="34" charset="0"/>
              <a:buChar char="•"/>
            </a:pPr>
            <a:r>
              <a:rPr lang="en-IN" b="0" i="0" dirty="0">
                <a:solidFill>
                  <a:srgbClr val="000000"/>
                </a:solidFill>
                <a:effectLst/>
                <a:latin typeface="inter-regular"/>
              </a:rPr>
              <a:t>In Logistic regression, instead of fitting a regression line, we fit an "S" shaped logistic function, which predicts two maximum values (0 or 1).</a:t>
            </a:r>
          </a:p>
          <a:p>
            <a:pPr algn="just">
              <a:buFont typeface="Arial" panose="020B0604020202020204" pitchFamily="34" charset="0"/>
              <a:buChar char="•"/>
            </a:pPr>
            <a:r>
              <a:rPr lang="en-IN" b="0" i="0" dirty="0">
                <a:solidFill>
                  <a:srgbClr val="000000"/>
                </a:solidFill>
                <a:effectLst/>
                <a:latin typeface="inter-regular"/>
              </a:rPr>
              <a:t>The curve from the logistic function indicates the likelihood of something such as whether the cells are cancerous or not, a mouse is obese or not based on its weight, etc.</a:t>
            </a:r>
          </a:p>
          <a:p>
            <a:pPr algn="just">
              <a:buFont typeface="Arial" panose="020B0604020202020204" pitchFamily="34" charset="0"/>
              <a:buChar char="•"/>
            </a:pPr>
            <a:r>
              <a:rPr lang="en-IN" b="0" i="0" dirty="0">
                <a:solidFill>
                  <a:srgbClr val="000000"/>
                </a:solidFill>
                <a:effectLst/>
                <a:latin typeface="inter-regular"/>
              </a:rPr>
              <a:t>Logistic Regression is a significant machine learning algorithm because it has the ability to provide probabilities and classify new data using continuous and discrete datasets.</a:t>
            </a:r>
          </a:p>
          <a:p>
            <a:pPr algn="just">
              <a:buFont typeface="Arial" panose="020B0604020202020204" pitchFamily="34" charset="0"/>
              <a:buChar char="•"/>
            </a:pPr>
            <a:r>
              <a:rPr lang="en-IN" b="0" i="0" dirty="0">
                <a:solidFill>
                  <a:srgbClr val="000000"/>
                </a:solidFill>
                <a:effectLst/>
                <a:latin typeface="inter-regular"/>
              </a:rPr>
              <a:t>Logistic Regression can be used to classify the observations using different types of data and can easily determine the most effective variables used for the classification. The below image is showing the logistic function:</a:t>
            </a:r>
          </a:p>
          <a:p>
            <a:br>
              <a:rPr lang="en-IN" dirty="0"/>
            </a:br>
            <a:endParaRPr dirty="0"/>
          </a:p>
        </p:txBody>
      </p:sp>
    </p:spTree>
    <p:extLst>
      <p:ext uri="{BB962C8B-B14F-4D97-AF65-F5344CB8AC3E}">
        <p14:creationId xmlns:p14="http://schemas.microsoft.com/office/powerpoint/2010/main" val="1646450085"/>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lnSpc>
                <a:spcPts val="1560"/>
              </a:lnSpc>
              <a:spcBef>
                <a:spcPts val="1000"/>
              </a:spcBef>
              <a:spcAft>
                <a:spcPts val="1000"/>
              </a:spcAft>
            </a:pPr>
            <a:br>
              <a:rPr lang="en-IN" dirty="0"/>
            </a:br>
            <a:r>
              <a:rPr lang="en-IN" sz="1800" b="1" dirty="0">
                <a:solidFill>
                  <a:srgbClr val="000000"/>
                </a:solidFill>
                <a:effectLst/>
                <a:latin typeface="Times New Roman" panose="02020603050405020304" pitchFamily="18" charset="0"/>
              </a:rPr>
              <a:t>Logistic Function (Sigmoid Function):</a:t>
            </a:r>
            <a:endParaRPr lang="en-IN" sz="1800" b="1" dirty="0">
              <a:effectLst/>
              <a:latin typeface="Times New Roman" panose="02020603050405020304" pitchFamily="18" charset="0"/>
            </a:endParaRPr>
          </a:p>
          <a:p>
            <a:pPr marL="342900" lvl="0" indent="-342900" algn="just">
              <a:lnSpc>
                <a:spcPts val="1875"/>
              </a:lnSpc>
              <a:spcBef>
                <a:spcPts val="300"/>
              </a:spcBef>
              <a:buFont typeface="Symbol" panose="05050102010706020507" pitchFamily="18" charset="2"/>
              <a:buChar char=""/>
            </a:pPr>
            <a:r>
              <a:rPr lang="en-IN" sz="1800" dirty="0">
                <a:solidFill>
                  <a:srgbClr val="000000"/>
                </a:solidFill>
                <a:effectLst/>
                <a:latin typeface="Times New Roman" panose="02020603050405020304" pitchFamily="18" charset="0"/>
                <a:ea typeface="Times New Roman" panose="02020603050405020304" pitchFamily="18" charset="0"/>
              </a:rPr>
              <a:t>The sigmoid function is a mathematical function used to map the predicted values to probabilities.</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ts val="1875"/>
              </a:lnSpc>
              <a:spcBef>
                <a:spcPts val="300"/>
              </a:spcBef>
              <a:buFont typeface="Symbol" panose="05050102010706020507" pitchFamily="18" charset="2"/>
              <a:buChar char=""/>
            </a:pPr>
            <a:r>
              <a:rPr lang="en-IN" sz="1800" dirty="0">
                <a:solidFill>
                  <a:srgbClr val="000000"/>
                </a:solidFill>
                <a:effectLst/>
                <a:latin typeface="Times New Roman" panose="02020603050405020304" pitchFamily="18" charset="0"/>
                <a:ea typeface="Times New Roman" panose="02020603050405020304" pitchFamily="18" charset="0"/>
              </a:rPr>
              <a:t>It maps any real value into another value within a range of 0 and 1.</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ts val="1875"/>
              </a:lnSpc>
              <a:spcBef>
                <a:spcPts val="300"/>
              </a:spcBef>
              <a:buFont typeface="Symbol" panose="05050102010706020507" pitchFamily="18" charset="2"/>
              <a:buChar char=""/>
            </a:pPr>
            <a:r>
              <a:rPr lang="en-IN" sz="1800" dirty="0">
                <a:solidFill>
                  <a:srgbClr val="000000"/>
                </a:solidFill>
                <a:effectLst/>
                <a:latin typeface="Times New Roman" panose="02020603050405020304" pitchFamily="18" charset="0"/>
                <a:ea typeface="Times New Roman" panose="02020603050405020304" pitchFamily="18" charset="0"/>
              </a:rPr>
              <a:t>The value of the logistic regression must be between 0 and 1, which cannot go beyond this limit, so it forms a curve like the "S" form. The S-form curve is called the Sigmoid function or the logistic function.</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ts val="1875"/>
              </a:lnSpc>
              <a:spcBef>
                <a:spcPts val="300"/>
              </a:spcBef>
              <a:spcAft>
                <a:spcPts val="1000"/>
              </a:spcAft>
              <a:buFont typeface="Symbol" panose="05050102010706020507" pitchFamily="18" charset="2"/>
              <a:buChar char=""/>
            </a:pPr>
            <a:r>
              <a:rPr lang="en-IN" sz="1800" dirty="0">
                <a:solidFill>
                  <a:srgbClr val="000000"/>
                </a:solidFill>
                <a:effectLst/>
                <a:latin typeface="Times New Roman" panose="02020603050405020304" pitchFamily="18" charset="0"/>
                <a:ea typeface="Times New Roman" panose="02020603050405020304" pitchFamily="18" charset="0"/>
              </a:rPr>
              <a:t>In logistic regression, we use the concept of the threshold value, which defines the probability of either 0 or 1. Such as values above the threshold value tends to 1, and a value below the threshold values tends to 0.</a:t>
            </a:r>
            <a:endParaRPr lang="en-IN" sz="1800" dirty="0">
              <a:effectLst/>
              <a:latin typeface="Times New Roman" panose="02020603050405020304" pitchFamily="18" charset="0"/>
              <a:ea typeface="Times New Roman" panose="02020603050405020304" pitchFamily="18" charset="0"/>
            </a:endParaRPr>
          </a:p>
          <a:p>
            <a:pPr marL="158750" indent="0">
              <a:buNone/>
            </a:pPr>
            <a:endParaRPr dirty="0"/>
          </a:p>
        </p:txBody>
      </p:sp>
    </p:spTree>
    <p:extLst>
      <p:ext uri="{BB962C8B-B14F-4D97-AF65-F5344CB8AC3E}">
        <p14:creationId xmlns:p14="http://schemas.microsoft.com/office/powerpoint/2010/main" val="930057030"/>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lnSpc>
                <a:spcPts val="1875"/>
              </a:lnSpc>
              <a:spcBef>
                <a:spcPts val="300"/>
              </a:spcBef>
              <a:spcAft>
                <a:spcPts val="1000"/>
              </a:spcAft>
            </a:pPr>
            <a:r>
              <a:rPr lang="en-IN" sz="1800" dirty="0">
                <a:solidFill>
                  <a:srgbClr val="000000"/>
                </a:solidFill>
                <a:effectLst/>
                <a:latin typeface="Times New Roman" panose="02020603050405020304" pitchFamily="18" charset="0"/>
                <a:ea typeface="Times New Roman" panose="02020603050405020304" pitchFamily="18" charset="0"/>
              </a:rPr>
              <a:t>The Logistic regression equation can be obtained from the Linear Regression equation. The mathematical steps to get Logistic Regression equations are given below:</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ts val="1875"/>
              </a:lnSpc>
              <a:spcBef>
                <a:spcPts val="300"/>
              </a:spcBef>
              <a:spcAft>
                <a:spcPts val="1000"/>
              </a:spcAft>
              <a:buFont typeface="Symbol" panose="05050102010706020507" pitchFamily="18" charset="2"/>
              <a:buChar char=""/>
            </a:pPr>
            <a:r>
              <a:rPr lang="en-IN" sz="1800" dirty="0">
                <a:solidFill>
                  <a:srgbClr val="000000"/>
                </a:solidFill>
                <a:effectLst/>
                <a:latin typeface="Times New Roman" panose="02020603050405020304" pitchFamily="18" charset="0"/>
                <a:ea typeface="Times New Roman" panose="02020603050405020304" pitchFamily="18" charset="0"/>
              </a:rPr>
              <a:t>We know the equation of the straight line can be written as: ( </a:t>
            </a:r>
            <a:r>
              <a:rPr lang="en-IN" sz="1800" dirty="0" err="1">
                <a:solidFill>
                  <a:srgbClr val="000000"/>
                </a:solidFill>
                <a:effectLst/>
                <a:latin typeface="Times New Roman" panose="02020603050405020304" pitchFamily="18" charset="0"/>
                <a:ea typeface="Times New Roman" panose="02020603050405020304" pitchFamily="18" charset="0"/>
              </a:rPr>
              <a:t>eq</a:t>
            </a:r>
            <a:r>
              <a:rPr lang="en-IN" sz="1800" dirty="0">
                <a:solidFill>
                  <a:srgbClr val="000000"/>
                </a:solidFill>
                <a:effectLst/>
                <a:latin typeface="Times New Roman" panose="02020603050405020304" pitchFamily="18" charset="0"/>
                <a:ea typeface="Times New Roman" panose="02020603050405020304" pitchFamily="18" charset="0"/>
              </a:rPr>
              <a:t> -1)</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ts val="1875"/>
              </a:lnSpc>
              <a:spcBef>
                <a:spcPts val="300"/>
              </a:spcBef>
              <a:spcAft>
                <a:spcPts val="1000"/>
              </a:spcAft>
              <a:buFont typeface="Symbol" panose="05050102010706020507" pitchFamily="18" charset="2"/>
              <a:buChar char=""/>
            </a:pPr>
            <a:r>
              <a:rPr lang="en-IN" sz="1800" dirty="0">
                <a:solidFill>
                  <a:srgbClr val="000000"/>
                </a:solidFill>
                <a:effectLst/>
                <a:latin typeface="Times New Roman" panose="02020603050405020304" pitchFamily="18" charset="0"/>
                <a:ea typeface="Times New Roman" panose="02020603050405020304" pitchFamily="18" charset="0"/>
              </a:rPr>
              <a:t>In Logistic Regression y can be between 0 and 1 only, so for this let's divide the above equation by (1-y): ( eq-2)</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ts val="1875"/>
              </a:lnSpc>
              <a:spcBef>
                <a:spcPts val="300"/>
              </a:spcBef>
              <a:spcAft>
                <a:spcPts val="1000"/>
              </a:spcAft>
              <a:buFont typeface="Symbol" panose="05050102010706020507" pitchFamily="18" charset="2"/>
              <a:buChar char=""/>
            </a:pPr>
            <a:r>
              <a:rPr lang="en-IN" sz="1800" dirty="0">
                <a:solidFill>
                  <a:srgbClr val="000000"/>
                </a:solidFill>
                <a:effectLst/>
                <a:latin typeface="Times New Roman" panose="02020603050405020304" pitchFamily="18" charset="0"/>
                <a:ea typeface="Times New Roman" panose="02020603050405020304" pitchFamily="18" charset="0"/>
              </a:rPr>
              <a:t>But we need range between -[infinity] to +[infinity], then take logarithm of the equation it will become: ( eq-3)</a:t>
            </a:r>
            <a:endParaRPr lang="en-IN" sz="1800" dirty="0">
              <a:effectLst/>
              <a:latin typeface="Times New Roman" panose="02020603050405020304" pitchFamily="18" charset="0"/>
              <a:ea typeface="Times New Roman" panose="02020603050405020304" pitchFamily="18" charset="0"/>
            </a:endParaRPr>
          </a:p>
          <a:p>
            <a:pPr algn="just">
              <a:lnSpc>
                <a:spcPts val="1875"/>
              </a:lnSpc>
              <a:spcBef>
                <a:spcPts val="300"/>
              </a:spcBef>
              <a:spcAft>
                <a:spcPts val="1000"/>
              </a:spcAft>
            </a:pPr>
            <a:r>
              <a:rPr lang="en-IN" sz="1800" dirty="0">
                <a:solidFill>
                  <a:srgbClr val="000000"/>
                </a:solidFill>
                <a:effectLst/>
                <a:latin typeface="Times New Roman" panose="02020603050405020304" pitchFamily="18" charset="0"/>
                <a:ea typeface="Times New Roman" panose="02020603050405020304" pitchFamily="18" charset="0"/>
              </a:rPr>
              <a:t>The above equation is the final equation for Logistic Regression.</a:t>
            </a:r>
            <a:endParaRPr lang="en-IN" sz="1800" dirty="0">
              <a:effectLst/>
              <a:latin typeface="Times New Roman" panose="02020603050405020304" pitchFamily="18" charset="0"/>
              <a:ea typeface="Times New Roman" panose="02020603050405020304" pitchFamily="18" charset="0"/>
            </a:endParaRPr>
          </a:p>
          <a:p>
            <a:pPr algn="just">
              <a:buFont typeface="Arial" panose="020B0604020202020204" pitchFamily="34" charset="0"/>
              <a:buChar char="•"/>
            </a:pPr>
            <a:endParaRPr dirty="0"/>
          </a:p>
        </p:txBody>
      </p:sp>
    </p:spTree>
    <p:extLst>
      <p:ext uri="{BB962C8B-B14F-4D97-AF65-F5344CB8AC3E}">
        <p14:creationId xmlns:p14="http://schemas.microsoft.com/office/powerpoint/2010/main" val="455522357"/>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lnSpc>
                <a:spcPts val="1560"/>
              </a:lnSpc>
              <a:spcBef>
                <a:spcPts val="1000"/>
              </a:spcBef>
              <a:spcAft>
                <a:spcPts val="1000"/>
              </a:spcAft>
            </a:pPr>
            <a:r>
              <a:rPr lang="en-IN" sz="1800" b="1" dirty="0">
                <a:solidFill>
                  <a:srgbClr val="000000"/>
                </a:solidFill>
                <a:effectLst/>
                <a:latin typeface="Times New Roman" panose="02020603050405020304" pitchFamily="18" charset="0"/>
                <a:ea typeface="Times New Roman" panose="02020603050405020304" pitchFamily="18" charset="0"/>
              </a:rPr>
              <a:t>Type of Logistic Regression:</a:t>
            </a:r>
            <a:endParaRPr lang="en-IN" sz="1800" dirty="0">
              <a:effectLst/>
              <a:latin typeface="Times New Roman" panose="02020603050405020304" pitchFamily="18" charset="0"/>
              <a:ea typeface="Times New Roman" panose="02020603050405020304" pitchFamily="18" charset="0"/>
            </a:endParaRPr>
          </a:p>
          <a:p>
            <a:pPr algn="just">
              <a:lnSpc>
                <a:spcPct val="115000"/>
              </a:lnSpc>
              <a:spcBef>
                <a:spcPts val="1000"/>
              </a:spcBef>
              <a:spcAft>
                <a:spcPts val="1000"/>
              </a:spcAft>
            </a:pPr>
            <a:r>
              <a:rPr lang="en-IN" sz="1800" dirty="0">
                <a:solidFill>
                  <a:srgbClr val="000000"/>
                </a:solidFill>
                <a:effectLst/>
                <a:latin typeface="Times New Roman" panose="02020603050405020304" pitchFamily="18" charset="0"/>
                <a:ea typeface="Times New Roman" panose="02020603050405020304" pitchFamily="18" charset="0"/>
              </a:rPr>
              <a:t>On the basis of the categories, Logistic Regression can be classified into three types:</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ts val="1875"/>
              </a:lnSpc>
              <a:spcBef>
                <a:spcPts val="300"/>
              </a:spcBef>
              <a:buFont typeface="Symbol" panose="05050102010706020507" pitchFamily="18" charset="2"/>
              <a:buChar char=""/>
            </a:pPr>
            <a:r>
              <a:rPr lang="en-IN" sz="1800" dirty="0">
                <a:solidFill>
                  <a:srgbClr val="000000"/>
                </a:solidFill>
                <a:effectLst/>
                <a:latin typeface="Times New Roman" panose="02020603050405020304" pitchFamily="18" charset="0"/>
                <a:ea typeface="Times New Roman" panose="02020603050405020304" pitchFamily="18" charset="0"/>
              </a:rPr>
              <a:t>Binomial: In binomial Logistic regression, there can be only two possible types of the dependent variables, such as 0 or 1, Pass or Fail, etc.</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ts val="1875"/>
              </a:lnSpc>
              <a:spcBef>
                <a:spcPts val="300"/>
              </a:spcBef>
              <a:buFont typeface="Symbol" panose="05050102010706020507" pitchFamily="18" charset="2"/>
              <a:buChar char=""/>
            </a:pPr>
            <a:r>
              <a:rPr lang="en-IN" sz="1800" dirty="0">
                <a:solidFill>
                  <a:srgbClr val="000000"/>
                </a:solidFill>
                <a:effectLst/>
                <a:latin typeface="Times New Roman" panose="02020603050405020304" pitchFamily="18" charset="0"/>
                <a:ea typeface="Times New Roman" panose="02020603050405020304" pitchFamily="18" charset="0"/>
              </a:rPr>
              <a:t>Multinomial: In multinomial Logistic regression, there can be 3 or more possible unordered types of the dependent variable, such as "cat", "dogs", or "sheep"</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ts val="1875"/>
              </a:lnSpc>
              <a:spcBef>
                <a:spcPts val="300"/>
              </a:spcBef>
              <a:spcAft>
                <a:spcPts val="1000"/>
              </a:spcAft>
              <a:buFont typeface="Symbol" panose="05050102010706020507" pitchFamily="18" charset="2"/>
              <a:buChar char=""/>
            </a:pPr>
            <a:r>
              <a:rPr lang="en-IN" sz="1800" dirty="0">
                <a:solidFill>
                  <a:srgbClr val="000000"/>
                </a:solidFill>
                <a:effectLst/>
                <a:latin typeface="Times New Roman" panose="02020603050405020304" pitchFamily="18" charset="0"/>
                <a:ea typeface="Times New Roman" panose="02020603050405020304" pitchFamily="18" charset="0"/>
              </a:rPr>
              <a:t>Ordinal: In ordinal Logistic regression, there can be 3 or more possible ordered types of dependent variables, such as "low", "Medium", or "High".</a:t>
            </a:r>
            <a:endParaRPr lang="en-IN" sz="1800" dirty="0">
              <a:effectLst/>
              <a:latin typeface="Times New Roman" panose="02020603050405020304" pitchFamily="18" charset="0"/>
              <a:ea typeface="Times New Roman" panose="02020603050405020304" pitchFamily="18" charset="0"/>
            </a:endParaRPr>
          </a:p>
          <a:p>
            <a:pPr algn="just">
              <a:buFont typeface="Arial" panose="020B0604020202020204" pitchFamily="34" charset="0"/>
              <a:buChar char="•"/>
            </a:pPr>
            <a:endParaRPr dirty="0"/>
          </a:p>
        </p:txBody>
      </p:sp>
    </p:spTree>
    <p:extLst>
      <p:ext uri="{BB962C8B-B14F-4D97-AF65-F5344CB8AC3E}">
        <p14:creationId xmlns:p14="http://schemas.microsoft.com/office/powerpoint/2010/main" val="2576958487"/>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lnSpc>
                <a:spcPct val="115000"/>
              </a:lnSpc>
              <a:spcBef>
                <a:spcPts val="1000"/>
              </a:spcBef>
              <a:spcAft>
                <a:spcPts val="1000"/>
              </a:spcAft>
            </a:pPr>
            <a:r>
              <a:rPr lang="en-IN" sz="1800" b="1" dirty="0">
                <a:solidFill>
                  <a:srgbClr val="000000"/>
                </a:solidFill>
                <a:effectLst/>
                <a:latin typeface="Times New Roman" panose="02020603050405020304" pitchFamily="18" charset="0"/>
                <a:ea typeface="Times New Roman" panose="02020603050405020304" pitchFamily="18" charset="0"/>
              </a:rPr>
              <a:t>Steps in Logistic Regression:</a:t>
            </a:r>
            <a:r>
              <a:rPr lang="en-IN" sz="1800" dirty="0">
                <a:solidFill>
                  <a:srgbClr val="000000"/>
                </a:solidFill>
                <a:effectLst/>
                <a:latin typeface="Times New Roman" panose="02020603050405020304" pitchFamily="18" charset="0"/>
                <a:ea typeface="Times New Roman" panose="02020603050405020304" pitchFamily="18" charset="0"/>
              </a:rPr>
              <a:t> To implement the Logistic Regression using Python, we will use the same steps as we have done in previous topics of Regression. Below are the steps:</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ts val="1875"/>
              </a:lnSpc>
              <a:spcBef>
                <a:spcPts val="300"/>
              </a:spcBef>
              <a:buFont typeface="Symbol" panose="05050102010706020507" pitchFamily="18" charset="2"/>
              <a:buChar char=""/>
            </a:pPr>
            <a:r>
              <a:rPr lang="en-IN" sz="1800" dirty="0">
                <a:solidFill>
                  <a:srgbClr val="000000"/>
                </a:solidFill>
                <a:effectLst/>
                <a:latin typeface="Times New Roman" panose="02020603050405020304" pitchFamily="18" charset="0"/>
                <a:ea typeface="Times New Roman" panose="02020603050405020304" pitchFamily="18" charset="0"/>
              </a:rPr>
              <a:t>Data Pre-processing step</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ts val="1875"/>
              </a:lnSpc>
              <a:spcBef>
                <a:spcPts val="300"/>
              </a:spcBef>
              <a:buFont typeface="Symbol" panose="05050102010706020507" pitchFamily="18" charset="2"/>
              <a:buChar char=""/>
            </a:pPr>
            <a:r>
              <a:rPr lang="en-IN" sz="1800" dirty="0">
                <a:solidFill>
                  <a:srgbClr val="000000"/>
                </a:solidFill>
                <a:effectLst/>
                <a:latin typeface="Times New Roman" panose="02020603050405020304" pitchFamily="18" charset="0"/>
                <a:ea typeface="Times New Roman" panose="02020603050405020304" pitchFamily="18" charset="0"/>
              </a:rPr>
              <a:t>Fitting Logistic Regression to the Training set</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ts val="1875"/>
              </a:lnSpc>
              <a:spcBef>
                <a:spcPts val="300"/>
              </a:spcBef>
              <a:buFont typeface="Symbol" panose="05050102010706020507" pitchFamily="18" charset="2"/>
              <a:buChar char=""/>
            </a:pPr>
            <a:r>
              <a:rPr lang="en-IN" sz="1800" dirty="0">
                <a:solidFill>
                  <a:srgbClr val="000000"/>
                </a:solidFill>
                <a:effectLst/>
                <a:latin typeface="Times New Roman" panose="02020603050405020304" pitchFamily="18" charset="0"/>
                <a:ea typeface="Times New Roman" panose="02020603050405020304" pitchFamily="18" charset="0"/>
              </a:rPr>
              <a:t>Predicting the test result</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ts val="1875"/>
              </a:lnSpc>
              <a:spcBef>
                <a:spcPts val="300"/>
              </a:spcBef>
              <a:buFont typeface="Symbol" panose="05050102010706020507" pitchFamily="18" charset="2"/>
              <a:buChar char=""/>
            </a:pPr>
            <a:r>
              <a:rPr lang="en-IN" sz="1800" dirty="0">
                <a:solidFill>
                  <a:srgbClr val="000000"/>
                </a:solidFill>
                <a:effectLst/>
                <a:latin typeface="Times New Roman" panose="02020603050405020304" pitchFamily="18" charset="0"/>
                <a:ea typeface="Times New Roman" panose="02020603050405020304" pitchFamily="18" charset="0"/>
              </a:rPr>
              <a:t>Test accuracy of the result (Creation of Confusion matrix)</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ts val="1875"/>
              </a:lnSpc>
              <a:spcBef>
                <a:spcPts val="300"/>
              </a:spcBef>
              <a:spcAft>
                <a:spcPts val="1000"/>
              </a:spcAft>
              <a:buFont typeface="Symbol" panose="05050102010706020507" pitchFamily="18" charset="2"/>
              <a:buChar char=""/>
            </a:pPr>
            <a:r>
              <a:rPr lang="en-IN" sz="1800" dirty="0">
                <a:solidFill>
                  <a:srgbClr val="000000"/>
                </a:solidFill>
                <a:effectLst/>
                <a:latin typeface="Times New Roman" panose="02020603050405020304" pitchFamily="18" charset="0"/>
                <a:ea typeface="Times New Roman" panose="02020603050405020304" pitchFamily="18" charset="0"/>
              </a:rPr>
              <a:t>Visualizing the test set result.</a:t>
            </a:r>
            <a:endParaRPr lang="en-IN" sz="1800" dirty="0">
              <a:effectLst/>
              <a:latin typeface="Times New Roman" panose="02020603050405020304" pitchFamily="18" charset="0"/>
              <a:ea typeface="Times New Roman" panose="02020603050405020304" pitchFamily="18" charset="0"/>
            </a:endParaRPr>
          </a:p>
          <a:p>
            <a:pPr algn="just">
              <a:buFont typeface="Arial" panose="020B0604020202020204" pitchFamily="34" charset="0"/>
              <a:buChar char="•"/>
            </a:pPr>
            <a:endParaRPr dirty="0"/>
          </a:p>
        </p:txBody>
      </p:sp>
    </p:spTree>
    <p:extLst>
      <p:ext uri="{BB962C8B-B14F-4D97-AF65-F5344CB8AC3E}">
        <p14:creationId xmlns:p14="http://schemas.microsoft.com/office/powerpoint/2010/main" val="6699532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4049405652"/>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r>
              <a:rPr lang="en-IN" sz="1800" dirty="0">
                <a:solidFill>
                  <a:srgbClr val="333333"/>
                </a:solidFill>
                <a:effectLst/>
                <a:latin typeface="Times New Roman" panose="02020603050405020304" pitchFamily="18" charset="0"/>
                <a:ea typeface="Times New Roman" panose="02020603050405020304" pitchFamily="18" charset="0"/>
              </a:rPr>
              <a:t>model performance metrics that can be used to assess the model performance of a classification model.</a:t>
            </a:r>
            <a:endParaRPr lang="en-IN" sz="1800" dirty="0">
              <a:effectLst/>
              <a:latin typeface="Times New Roman" panose="02020603050405020304" pitchFamily="18" charset="0"/>
              <a:ea typeface="Times New Roman" panose="02020603050405020304" pitchFamily="18" charset="0"/>
            </a:endParaRPr>
          </a:p>
          <a:p>
            <a:pPr algn="just"/>
            <a:r>
              <a:rPr lang="en-IN" sz="1800" dirty="0">
                <a:solidFill>
                  <a:srgbClr val="333333"/>
                </a:solidFill>
                <a:effectLst/>
                <a:latin typeface="Times New Roman" panose="02020603050405020304" pitchFamily="18" charset="0"/>
                <a:ea typeface="Times New Roman" panose="02020603050405020304" pitchFamily="18" charset="0"/>
              </a:rPr>
              <a:t>Following Matrices will be used to assess the model performance of logistic regression classification model.</a:t>
            </a:r>
            <a:endParaRPr lang="en-IN" sz="1800" dirty="0">
              <a:effectLst/>
              <a:latin typeface="Times New Roman" panose="02020603050405020304" pitchFamily="18" charset="0"/>
              <a:ea typeface="Times New Roman" panose="02020603050405020304" pitchFamily="18" charset="0"/>
            </a:endParaRPr>
          </a:p>
          <a:p>
            <a:pPr marL="342900" lvl="0" indent="-342900">
              <a:spcBef>
                <a:spcPts val="500"/>
              </a:spcBef>
              <a:buFont typeface="+mj-lt"/>
              <a:buAutoNum type="arabicPeriod"/>
            </a:pPr>
            <a:r>
              <a:rPr lang="en-IN" sz="1800" dirty="0">
                <a:solidFill>
                  <a:srgbClr val="333333"/>
                </a:solidFill>
                <a:effectLst/>
                <a:latin typeface="Times New Roman" panose="02020603050405020304" pitchFamily="18" charset="0"/>
                <a:ea typeface="Times New Roman" panose="02020603050405020304" pitchFamily="18" charset="0"/>
              </a:rPr>
              <a:t>Confusion matrix</a:t>
            </a:r>
            <a:endParaRPr lang="en-IN" sz="1800" dirty="0">
              <a:effectLst/>
              <a:latin typeface="Times New Roman" panose="02020603050405020304" pitchFamily="18" charset="0"/>
              <a:ea typeface="Times New Roman" panose="02020603050405020304" pitchFamily="18" charset="0"/>
            </a:endParaRPr>
          </a:p>
          <a:p>
            <a:pPr marL="342900" lvl="0" indent="-342900">
              <a:spcBef>
                <a:spcPts val="500"/>
              </a:spcBef>
              <a:buFont typeface="+mj-lt"/>
              <a:buAutoNum type="arabicPeriod"/>
            </a:pPr>
            <a:r>
              <a:rPr lang="en-IN" sz="1800" dirty="0">
                <a:solidFill>
                  <a:srgbClr val="333333"/>
                </a:solidFill>
                <a:effectLst/>
                <a:latin typeface="Times New Roman" panose="02020603050405020304" pitchFamily="18" charset="0"/>
                <a:ea typeface="Times New Roman" panose="02020603050405020304" pitchFamily="18" charset="0"/>
              </a:rPr>
              <a:t>Precision</a:t>
            </a:r>
            <a:endParaRPr lang="en-IN" sz="1800" dirty="0">
              <a:effectLst/>
              <a:latin typeface="Times New Roman" panose="02020603050405020304" pitchFamily="18" charset="0"/>
              <a:ea typeface="Times New Roman" panose="02020603050405020304" pitchFamily="18" charset="0"/>
            </a:endParaRPr>
          </a:p>
          <a:p>
            <a:pPr marL="342900" lvl="0" indent="-342900">
              <a:spcBef>
                <a:spcPts val="500"/>
              </a:spcBef>
              <a:buFont typeface="+mj-lt"/>
              <a:buAutoNum type="arabicPeriod"/>
            </a:pPr>
            <a:r>
              <a:rPr lang="en-IN" sz="1800" dirty="0">
                <a:solidFill>
                  <a:srgbClr val="333333"/>
                </a:solidFill>
                <a:effectLst/>
                <a:latin typeface="Times New Roman" panose="02020603050405020304" pitchFamily="18" charset="0"/>
                <a:ea typeface="Times New Roman" panose="02020603050405020304" pitchFamily="18" charset="0"/>
              </a:rPr>
              <a:t>Recall</a:t>
            </a:r>
            <a:endParaRPr lang="en-IN" sz="1800" dirty="0">
              <a:effectLst/>
              <a:latin typeface="Times New Roman" panose="02020603050405020304" pitchFamily="18" charset="0"/>
              <a:ea typeface="Times New Roman" panose="02020603050405020304" pitchFamily="18" charset="0"/>
            </a:endParaRPr>
          </a:p>
          <a:p>
            <a:pPr marL="342900" lvl="0" indent="-342900">
              <a:spcBef>
                <a:spcPts val="500"/>
              </a:spcBef>
              <a:buFont typeface="+mj-lt"/>
              <a:buAutoNum type="arabicPeriod"/>
            </a:pPr>
            <a:r>
              <a:rPr lang="en-IN" sz="1800" dirty="0">
                <a:solidFill>
                  <a:srgbClr val="333333"/>
                </a:solidFill>
                <a:effectLst/>
                <a:latin typeface="Times New Roman" panose="02020603050405020304" pitchFamily="18" charset="0"/>
                <a:ea typeface="Times New Roman" panose="02020603050405020304" pitchFamily="18" charset="0"/>
              </a:rPr>
              <a:t>F1 Score</a:t>
            </a:r>
            <a:endParaRPr lang="en-IN" sz="1800" dirty="0">
              <a:effectLst/>
              <a:latin typeface="Times New Roman" panose="02020603050405020304" pitchFamily="18" charset="0"/>
              <a:ea typeface="Times New Roman" panose="02020603050405020304" pitchFamily="18" charset="0"/>
            </a:endParaRPr>
          </a:p>
          <a:p>
            <a:pPr marL="342900" lvl="0" indent="-342900">
              <a:spcBef>
                <a:spcPts val="500"/>
              </a:spcBef>
              <a:buFont typeface="+mj-lt"/>
              <a:buAutoNum type="arabicPeriod"/>
            </a:pPr>
            <a:r>
              <a:rPr lang="en-IN" sz="1800" dirty="0">
                <a:solidFill>
                  <a:srgbClr val="333333"/>
                </a:solidFill>
                <a:effectLst/>
                <a:latin typeface="Times New Roman" panose="02020603050405020304" pitchFamily="18" charset="0"/>
                <a:ea typeface="Times New Roman" panose="02020603050405020304" pitchFamily="18" charset="0"/>
              </a:rPr>
              <a:t>Accuracy</a:t>
            </a:r>
            <a:endParaRPr lang="en-IN" sz="1800" dirty="0">
              <a:effectLst/>
              <a:latin typeface="Times New Roman" panose="02020603050405020304" pitchFamily="18" charset="0"/>
              <a:ea typeface="Times New Roman" panose="02020603050405020304" pitchFamily="18" charset="0"/>
            </a:endParaRPr>
          </a:p>
          <a:p>
            <a:r>
              <a:rPr lang="en-IN" sz="1800" dirty="0">
                <a:solidFill>
                  <a:srgbClr val="333333"/>
                </a:solidFill>
                <a:effectLst/>
                <a:latin typeface="Times New Roman" panose="02020603050405020304" pitchFamily="18" charset="0"/>
                <a:ea typeface="Times New Roman" panose="02020603050405020304" pitchFamily="18" charset="0"/>
              </a:rPr>
              <a:t>Let’s understand by example:</a:t>
            </a:r>
          </a:p>
          <a:p>
            <a:endParaRPr lang="en-IN" sz="1800" dirty="0">
              <a:solidFill>
                <a:srgbClr val="333333"/>
              </a:solidFill>
              <a:effectLst/>
              <a:latin typeface="Times New Roman" panose="02020603050405020304" pitchFamily="18" charset="0"/>
              <a:ea typeface="Times New Roman" panose="02020603050405020304" pitchFamily="18"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800" dirty="0">
                <a:solidFill>
                  <a:srgbClr val="333333"/>
                </a:solidFill>
                <a:effectLst/>
                <a:latin typeface="Times New Roman" panose="02020603050405020304" pitchFamily="18" charset="0"/>
                <a:ea typeface="Times New Roman" panose="02020603050405020304" pitchFamily="18" charset="0"/>
              </a:rPr>
              <a:t>We’ll be using an example of a dataset having yes and no labels to be used to train a logistic regression model. This use case can be of any classification problem — spam detection, cancer prediction, attrition rate prediction, campaign target predictions, etc. We’ll be referring to special use-cases as and when required in this post. For now, we will take into consideration a simple logistic model which has to predict yes or no.</a:t>
            </a:r>
            <a:endParaRPr lang="en-IN" sz="1800" dirty="0">
              <a:effectLst/>
              <a:latin typeface="Times New Roman" panose="02020603050405020304" pitchFamily="18" charset="0"/>
              <a:ea typeface="Times New Roman" panose="02020603050405020304" pitchFamily="18" charset="0"/>
            </a:endParaRPr>
          </a:p>
          <a:p>
            <a:endParaRPr lang="en-IN" sz="1800" dirty="0">
              <a:solidFill>
                <a:srgbClr val="333333"/>
              </a:solidFill>
              <a:effectLst/>
              <a:latin typeface="Times New Roman" panose="02020603050405020304" pitchFamily="18" charset="0"/>
              <a:ea typeface="Times New Roman" panose="02020603050405020304" pitchFamily="18" charset="0"/>
            </a:endParaRPr>
          </a:p>
          <a:p>
            <a:pPr algn="just">
              <a:lnSpc>
                <a:spcPts val="2400"/>
              </a:lnSpc>
              <a:spcBef>
                <a:spcPts val="2400"/>
              </a:spcBef>
            </a:pPr>
            <a:r>
              <a:rPr lang="en-IN" sz="1800" spc="-5" dirty="0">
                <a:solidFill>
                  <a:srgbClr val="292929"/>
                </a:solidFill>
                <a:effectLst/>
                <a:latin typeface="Times New Roman" panose="02020603050405020304" pitchFamily="18" charset="0"/>
                <a:ea typeface="Times New Roman" panose="02020603050405020304" pitchFamily="18" charset="0"/>
              </a:rPr>
              <a:t>First things first, a logistic model can give two kinds of outputs:</a:t>
            </a:r>
            <a:endParaRPr lang="en-IN" sz="1800" dirty="0">
              <a:effectLst/>
              <a:latin typeface="Times New Roman" panose="02020603050405020304" pitchFamily="18" charset="0"/>
              <a:ea typeface="Times New Roman" panose="02020603050405020304" pitchFamily="18" charset="0"/>
            </a:endParaRPr>
          </a:p>
          <a:p>
            <a:pPr algn="just"/>
            <a:r>
              <a:rPr lang="en-IN" sz="1800" spc="-5" dirty="0">
                <a:solidFill>
                  <a:srgbClr val="292929"/>
                </a:solidFill>
                <a:effectLst/>
                <a:latin typeface="Times New Roman" panose="02020603050405020304" pitchFamily="18" charset="0"/>
                <a:ea typeface="Times New Roman" panose="02020603050405020304" pitchFamily="18" charset="0"/>
              </a:rPr>
              <a:t>1</a:t>
            </a:r>
            <a:r>
              <a:rPr lang="en-IN" sz="1800" dirty="0">
                <a:solidFill>
                  <a:srgbClr val="333333"/>
                </a:solidFill>
                <a:effectLst/>
                <a:latin typeface="Times New Roman" panose="02020603050405020304" pitchFamily="18" charset="0"/>
                <a:ea typeface="Times New Roman" panose="02020603050405020304" pitchFamily="18" charset="0"/>
              </a:rPr>
              <a:t>. It gives out class labels as output values (yes/no, 1/0, malignant/benign, </a:t>
            </a:r>
            <a:r>
              <a:rPr lang="en-IN" sz="1800" dirty="0" err="1">
                <a:solidFill>
                  <a:srgbClr val="333333"/>
                </a:solidFill>
                <a:effectLst/>
                <a:latin typeface="Times New Roman" panose="02020603050405020304" pitchFamily="18" charset="0"/>
                <a:ea typeface="Times New Roman" panose="02020603050405020304" pitchFamily="18" charset="0"/>
              </a:rPr>
              <a:t>attrited</a:t>
            </a:r>
            <a:r>
              <a:rPr lang="en-IN" sz="1800" dirty="0">
                <a:solidFill>
                  <a:srgbClr val="333333"/>
                </a:solidFill>
                <a:effectLst/>
                <a:latin typeface="Times New Roman" panose="02020603050405020304" pitchFamily="18" charset="0"/>
                <a:ea typeface="Times New Roman" panose="02020603050405020304" pitchFamily="18" charset="0"/>
              </a:rPr>
              <a:t>/retained, spam/not spam etc.)</a:t>
            </a:r>
            <a:endParaRPr lang="en-IN" sz="1800" dirty="0">
              <a:effectLst/>
              <a:latin typeface="Times New Roman" panose="02020603050405020304" pitchFamily="18" charset="0"/>
              <a:ea typeface="Times New Roman" panose="02020603050405020304" pitchFamily="18" charset="0"/>
            </a:endParaRPr>
          </a:p>
          <a:p>
            <a:pPr algn="just"/>
            <a:r>
              <a:rPr lang="en-IN" sz="1800" dirty="0">
                <a:solidFill>
                  <a:srgbClr val="333333"/>
                </a:solidFill>
                <a:effectLst/>
                <a:latin typeface="Times New Roman" panose="02020603050405020304" pitchFamily="18" charset="0"/>
                <a:ea typeface="Times New Roman" panose="02020603050405020304" pitchFamily="18" charset="0"/>
              </a:rPr>
              <a:t>2. It gives probability values between 0 to 1 as output values to signify how likely or how unlikely an event is for a particular observation.</a:t>
            </a:r>
            <a:endParaRPr lang="en-IN" sz="1800" dirty="0">
              <a:effectLst/>
              <a:latin typeface="Times New Roman" panose="02020603050405020304" pitchFamily="18" charset="0"/>
              <a:ea typeface="Times New Roman" panose="02020603050405020304" pitchFamily="18" charset="0"/>
            </a:endParaRPr>
          </a:p>
          <a:p>
            <a:pPr algn="just"/>
            <a:r>
              <a:rPr lang="en-IN" sz="1800" dirty="0">
                <a:solidFill>
                  <a:srgbClr val="333333"/>
                </a:solidFill>
                <a:effectLst/>
                <a:latin typeface="Times New Roman" panose="02020603050405020304" pitchFamily="18" charset="0"/>
                <a:ea typeface="Times New Roman" panose="02020603050405020304" pitchFamily="18" charset="0"/>
              </a:rPr>
              <a:t>The class labels scenario can be further segmented into the cases of balanced or imbalanced datasets, both of these cannot be judged/should not be judged basis on similar metrics. Some metrics are more suited for but not another and vice-versa. Similarly, the Probabilities scenario has different model performance metrics than the class labels one.</a:t>
            </a:r>
            <a:endParaRPr lang="en-IN" sz="1800" dirty="0">
              <a:effectLst/>
              <a:latin typeface="Times New Roman" panose="02020603050405020304" pitchFamily="18" charset="0"/>
              <a:ea typeface="Times New Roman" panose="02020603050405020304" pitchFamily="18" charset="0"/>
            </a:endParaRPr>
          </a:p>
          <a:p>
            <a:endParaRPr lang="en-IN" sz="1800" dirty="0">
              <a:effectLst/>
              <a:latin typeface="Times New Roman" panose="02020603050405020304" pitchFamily="18" charset="0"/>
              <a:ea typeface="Times New Roman" panose="02020603050405020304" pitchFamily="18" charset="0"/>
            </a:endParaRPr>
          </a:p>
          <a:p>
            <a:pPr algn="just">
              <a:buFont typeface="Arial" panose="020B0604020202020204" pitchFamily="34" charset="0"/>
              <a:buChar char="•"/>
            </a:pPr>
            <a:endParaRPr dirty="0"/>
          </a:p>
        </p:txBody>
      </p:sp>
    </p:spTree>
    <p:extLst>
      <p:ext uri="{BB962C8B-B14F-4D97-AF65-F5344CB8AC3E}">
        <p14:creationId xmlns:p14="http://schemas.microsoft.com/office/powerpoint/2010/main" val="911015092"/>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r>
              <a:rPr lang="en-IN" sz="1800" dirty="0">
                <a:solidFill>
                  <a:srgbClr val="333333"/>
                </a:solidFill>
                <a:effectLst/>
                <a:latin typeface="Times New Roman" panose="02020603050405020304" pitchFamily="18" charset="0"/>
                <a:ea typeface="Times New Roman" panose="02020603050405020304" pitchFamily="18" charset="0"/>
              </a:rPr>
              <a:t>We start with a development dataset while building any statistical or ML model. Divide that dataset into 2 parts: Training and Test. Keep aside the test dataset and train the model using the training dataset. Once the model is ready to predict, we try making predictions on the test dataset. And once we segment the results into a matrix similar to as shown in the above figure, we can see how much our model is able to predict right and how much of its predictions are wrong.</a:t>
            </a:r>
            <a:endParaRPr lang="en-IN" sz="1800" dirty="0">
              <a:effectLst/>
              <a:latin typeface="Times New Roman" panose="02020603050405020304" pitchFamily="18" charset="0"/>
              <a:ea typeface="Times New Roman" panose="02020603050405020304" pitchFamily="18" charset="0"/>
            </a:endParaRPr>
          </a:p>
          <a:p>
            <a:pPr algn="just"/>
            <a:r>
              <a:rPr lang="en-IN" sz="1800" dirty="0">
                <a:solidFill>
                  <a:srgbClr val="333333"/>
                </a:solidFill>
                <a:effectLst/>
                <a:latin typeface="Times New Roman" panose="02020603050405020304" pitchFamily="18" charset="0"/>
                <a:ea typeface="Times New Roman" panose="02020603050405020304" pitchFamily="18" charset="0"/>
              </a:rPr>
              <a:t>We populate the following 4 cells with the numbers from our test dataset(having 1000 observations for instance).</a:t>
            </a:r>
            <a:endParaRPr lang="en-IN" sz="1800" dirty="0">
              <a:effectLst/>
              <a:latin typeface="Times New Roman" panose="02020603050405020304" pitchFamily="18" charset="0"/>
              <a:ea typeface="Times New Roman" panose="02020603050405020304" pitchFamily="18" charset="0"/>
            </a:endParaRPr>
          </a:p>
          <a:p>
            <a:pPr algn="just">
              <a:buFont typeface="Arial" panose="020B0604020202020204" pitchFamily="34" charset="0"/>
              <a:buChar char="•"/>
            </a:pPr>
            <a:endParaRPr dirty="0"/>
          </a:p>
        </p:txBody>
      </p:sp>
    </p:spTree>
    <p:extLst>
      <p:ext uri="{BB962C8B-B14F-4D97-AF65-F5344CB8AC3E}">
        <p14:creationId xmlns:p14="http://schemas.microsoft.com/office/powerpoint/2010/main" val="2095789434"/>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lvl="0" indent="-342900" algn="just">
              <a:lnSpc>
                <a:spcPts val="2100"/>
              </a:lnSpc>
              <a:spcBef>
                <a:spcPts val="2570"/>
              </a:spcBef>
            </a:pPr>
            <a:r>
              <a:rPr lang="en-IN" sz="1800" b="1" spc="-5" dirty="0">
                <a:solidFill>
                  <a:srgbClr val="292929"/>
                </a:solidFill>
                <a:effectLst/>
                <a:latin typeface="Times New Roman" panose="02020603050405020304" pitchFamily="18" charset="0"/>
                <a:ea typeface="Times New Roman" panose="02020603050405020304" pitchFamily="18" charset="0"/>
              </a:rPr>
              <a:t>TP (True-positives):</a:t>
            </a:r>
            <a:r>
              <a:rPr lang="en-IN" sz="1800" spc="-5" dirty="0">
                <a:solidFill>
                  <a:srgbClr val="292929"/>
                </a:solidFill>
                <a:effectLst/>
                <a:latin typeface="Times New Roman" panose="02020603050405020304" pitchFamily="18" charset="0"/>
                <a:ea typeface="Times New Roman" panose="02020603050405020304" pitchFamily="18" charset="0"/>
              </a:rPr>
              <a:t> Where the actual label for that column was “Yes” in the test dataset and our logistic regression model also predicted “Yes”. (500 observations)</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ts val="2100"/>
              </a:lnSpc>
              <a:spcBef>
                <a:spcPts val="1370"/>
              </a:spcBef>
            </a:pPr>
            <a:r>
              <a:rPr lang="en-IN" sz="1800" b="1" spc="-5" dirty="0">
                <a:solidFill>
                  <a:srgbClr val="292929"/>
                </a:solidFill>
                <a:effectLst/>
                <a:latin typeface="Times New Roman" panose="02020603050405020304" pitchFamily="18" charset="0"/>
                <a:ea typeface="Times New Roman" panose="02020603050405020304" pitchFamily="18" charset="0"/>
              </a:rPr>
              <a:t>TN (True-negatives): </a:t>
            </a:r>
            <a:r>
              <a:rPr lang="en-IN" sz="1800" spc="-5" dirty="0">
                <a:solidFill>
                  <a:srgbClr val="292929"/>
                </a:solidFill>
                <a:effectLst/>
                <a:latin typeface="Times New Roman" panose="02020603050405020304" pitchFamily="18" charset="0"/>
                <a:ea typeface="Times New Roman" panose="02020603050405020304" pitchFamily="18" charset="0"/>
              </a:rPr>
              <a:t>Where the actual label for that column was “No” in the test dataset and our logistic regression model also predicted “No”. (200 observations)</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ts val="2100"/>
              </a:lnSpc>
              <a:spcBef>
                <a:spcPts val="1370"/>
              </a:spcBef>
            </a:pPr>
            <a:r>
              <a:rPr lang="en-IN" sz="1800" b="1" spc="-5" dirty="0">
                <a:solidFill>
                  <a:srgbClr val="292929"/>
                </a:solidFill>
                <a:effectLst/>
                <a:latin typeface="Times New Roman" panose="02020603050405020304" pitchFamily="18" charset="0"/>
                <a:ea typeface="Times New Roman" panose="02020603050405020304" pitchFamily="18" charset="0"/>
              </a:rPr>
              <a:t>FP (False-positives):</a:t>
            </a:r>
            <a:r>
              <a:rPr lang="en-IN" sz="1800" spc="-5" dirty="0">
                <a:solidFill>
                  <a:srgbClr val="292929"/>
                </a:solidFill>
                <a:effectLst/>
                <a:latin typeface="Times New Roman" panose="02020603050405020304" pitchFamily="18" charset="0"/>
                <a:ea typeface="Times New Roman" panose="02020603050405020304" pitchFamily="18" charset="0"/>
              </a:rPr>
              <a:t> Where the actual label for that column was “No” in the test dataset but our logistic regression model predicted “Yes”. (100 observations)</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ts val="2100"/>
              </a:lnSpc>
              <a:spcBef>
                <a:spcPts val="1370"/>
              </a:spcBef>
            </a:pPr>
            <a:r>
              <a:rPr lang="en-IN" sz="1800" b="1" spc="-5" dirty="0">
                <a:solidFill>
                  <a:srgbClr val="292929"/>
                </a:solidFill>
                <a:effectLst/>
                <a:latin typeface="Times New Roman" panose="02020603050405020304" pitchFamily="18" charset="0"/>
                <a:ea typeface="Times New Roman" panose="02020603050405020304" pitchFamily="18" charset="0"/>
              </a:rPr>
              <a:t>FN (False-negatives):</a:t>
            </a:r>
            <a:r>
              <a:rPr lang="en-IN" sz="1800" spc="-5" dirty="0">
                <a:solidFill>
                  <a:srgbClr val="292929"/>
                </a:solidFill>
                <a:effectLst/>
                <a:latin typeface="Times New Roman" panose="02020603050405020304" pitchFamily="18" charset="0"/>
                <a:ea typeface="Times New Roman" panose="02020603050405020304" pitchFamily="18" charset="0"/>
              </a:rPr>
              <a:t> Where the actual label for that column was “Yes” in the test dataset but our logistic regression model predicted “No”. (200 observations)</a:t>
            </a:r>
            <a:endParaRPr lang="en-IN" sz="1800" dirty="0">
              <a:effectLst/>
              <a:latin typeface="Times New Roman" panose="02020603050405020304" pitchFamily="18" charset="0"/>
              <a:ea typeface="Times New Roman" panose="02020603050405020304" pitchFamily="18" charset="0"/>
            </a:endParaRPr>
          </a:p>
          <a:p>
            <a:pPr algn="just">
              <a:buFont typeface="Arial" panose="020B0604020202020204" pitchFamily="34" charset="0"/>
              <a:buChar char="•"/>
            </a:pPr>
            <a:endParaRPr dirty="0"/>
          </a:p>
        </p:txBody>
      </p:sp>
    </p:spTree>
    <p:extLst>
      <p:ext uri="{BB962C8B-B14F-4D97-AF65-F5344CB8AC3E}">
        <p14:creationId xmlns:p14="http://schemas.microsoft.com/office/powerpoint/2010/main" val="648986464"/>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IN" sz="1800" b="1" kern="0" dirty="0">
                <a:solidFill>
                  <a:srgbClr val="292929"/>
                </a:solidFill>
                <a:effectLst/>
                <a:latin typeface="Times New Roman" panose="02020603050405020304" pitchFamily="18" charset="0"/>
              </a:rPr>
              <a:t>Accuracy</a:t>
            </a:r>
            <a:r>
              <a:rPr lang="en-IN" sz="1800" b="0" kern="0" spc="-5" dirty="0">
                <a:solidFill>
                  <a:srgbClr val="292929"/>
                </a:solidFill>
                <a:effectLst/>
                <a:latin typeface="Times New Roman" panose="02020603050405020304" pitchFamily="18" charset="0"/>
              </a:rPr>
              <a:t> is a metric that is best used for a balanced dataset</a:t>
            </a:r>
            <a:endParaRPr lang="en-IN" sz="1800" b="1" kern="0" dirty="0">
              <a:effectLst/>
              <a:latin typeface="Times New Roman" panose="02020603050405020304" pitchFamily="18" charset="0"/>
            </a:endParaRPr>
          </a:p>
          <a:p>
            <a:pPr algn="just"/>
            <a:r>
              <a:rPr lang="en-IN" sz="1800" dirty="0">
                <a:solidFill>
                  <a:srgbClr val="333333"/>
                </a:solidFill>
                <a:effectLst/>
                <a:latin typeface="Times New Roman" panose="02020603050405020304" pitchFamily="18" charset="0"/>
                <a:ea typeface="Times New Roman" panose="02020603050405020304" pitchFamily="18" charset="0"/>
              </a:rPr>
              <a:t>Accuracy is the proximity of measurement results to the true value. It tell us how accurate our classification model is able to predict the class labels given in the problem statement.</a:t>
            </a:r>
            <a:endParaRPr lang="en-IN" sz="1800" dirty="0">
              <a:effectLst/>
              <a:latin typeface="Times New Roman" panose="02020603050405020304" pitchFamily="18" charset="0"/>
              <a:ea typeface="Times New Roman" panose="02020603050405020304" pitchFamily="18" charset="0"/>
            </a:endParaRPr>
          </a:p>
          <a:p>
            <a:pPr algn="just"/>
            <a:r>
              <a:rPr lang="en-IN" sz="1800" dirty="0">
                <a:solidFill>
                  <a:srgbClr val="333333"/>
                </a:solidFill>
                <a:effectLst/>
                <a:latin typeface="Times New Roman" panose="02020603050405020304" pitchFamily="18" charset="0"/>
                <a:ea typeface="Times New Roman" panose="02020603050405020304" pitchFamily="18" charset="0"/>
              </a:rPr>
              <a:t>For example: Let’s suppose that our classification model is trying to predict for customer attrition scenario. In the image above, Out of the total 700 actually </a:t>
            </a:r>
            <a:r>
              <a:rPr lang="en-IN" sz="1800" dirty="0" err="1">
                <a:solidFill>
                  <a:srgbClr val="333333"/>
                </a:solidFill>
                <a:effectLst/>
                <a:latin typeface="Times New Roman" panose="02020603050405020304" pitchFamily="18" charset="0"/>
                <a:ea typeface="Times New Roman" panose="02020603050405020304" pitchFamily="18" charset="0"/>
              </a:rPr>
              <a:t>attrited</a:t>
            </a:r>
            <a:r>
              <a:rPr lang="en-IN" sz="1800" dirty="0">
                <a:solidFill>
                  <a:srgbClr val="333333"/>
                </a:solidFill>
                <a:effectLst/>
                <a:latin typeface="Times New Roman" panose="02020603050405020304" pitchFamily="18" charset="0"/>
                <a:ea typeface="Times New Roman" panose="02020603050405020304" pitchFamily="18" charset="0"/>
              </a:rPr>
              <a:t> customers (TP+FN) , the model was correctly able to classify 500 </a:t>
            </a:r>
            <a:r>
              <a:rPr lang="en-IN" sz="1800" dirty="0" err="1">
                <a:solidFill>
                  <a:srgbClr val="333333"/>
                </a:solidFill>
                <a:effectLst/>
                <a:latin typeface="Times New Roman" panose="02020603050405020304" pitchFamily="18" charset="0"/>
                <a:ea typeface="Times New Roman" panose="02020603050405020304" pitchFamily="18" charset="0"/>
              </a:rPr>
              <a:t>attrited</a:t>
            </a:r>
            <a:r>
              <a:rPr lang="en-IN" sz="1800" dirty="0">
                <a:solidFill>
                  <a:srgbClr val="333333"/>
                </a:solidFill>
                <a:effectLst/>
                <a:latin typeface="Times New Roman" panose="02020603050405020304" pitchFamily="18" charset="0"/>
                <a:ea typeface="Times New Roman" panose="02020603050405020304" pitchFamily="18" charset="0"/>
              </a:rPr>
              <a:t> customers correctly (TP). Similarly, out of the total 300 retained customers (FP+TN), the model was correctly able to classify 200 retained customers correctly (TN).</a:t>
            </a:r>
            <a:endParaRPr lang="en-IN" sz="1800" dirty="0">
              <a:effectLst/>
              <a:latin typeface="Times New Roman" panose="02020603050405020304" pitchFamily="18" charset="0"/>
              <a:ea typeface="Times New Roman" panose="02020603050405020304" pitchFamily="18" charset="0"/>
            </a:endParaRPr>
          </a:p>
          <a:p>
            <a:pPr algn="just"/>
            <a:r>
              <a:rPr lang="en-IN" sz="1800" dirty="0">
                <a:solidFill>
                  <a:srgbClr val="333333"/>
                </a:solidFill>
                <a:effectLst/>
                <a:latin typeface="Times New Roman" panose="02020603050405020304" pitchFamily="18" charset="0"/>
                <a:ea typeface="Times New Roman" panose="02020603050405020304" pitchFamily="18" charset="0"/>
              </a:rPr>
              <a:t>Accuracy= (TP+TN)/Total customers</a:t>
            </a:r>
            <a:endParaRPr lang="en-IN" sz="1800" dirty="0">
              <a:effectLst/>
              <a:latin typeface="Times New Roman" panose="02020603050405020304" pitchFamily="18" charset="0"/>
              <a:ea typeface="Times New Roman" panose="02020603050405020304" pitchFamily="18" charset="0"/>
            </a:endParaRPr>
          </a:p>
          <a:p>
            <a:pPr algn="just"/>
            <a:r>
              <a:rPr lang="en-IN" sz="1800" dirty="0">
                <a:solidFill>
                  <a:srgbClr val="333333"/>
                </a:solidFill>
                <a:effectLst/>
                <a:latin typeface="Times New Roman" panose="02020603050405020304" pitchFamily="18" charset="0"/>
                <a:ea typeface="Times New Roman" panose="02020603050405020304" pitchFamily="18" charset="0"/>
              </a:rPr>
              <a:t>In the above scenario, we see that the accuracy of the model on the test dataset of 1000 customers is 70%.</a:t>
            </a:r>
            <a:endParaRPr lang="en-IN" sz="1800" dirty="0">
              <a:effectLst/>
              <a:latin typeface="Times New Roman" panose="02020603050405020304" pitchFamily="18" charset="0"/>
              <a:ea typeface="Times New Roman" panose="02020603050405020304" pitchFamily="18" charset="0"/>
            </a:endParaRPr>
          </a:p>
          <a:p>
            <a:pPr algn="just">
              <a:buFont typeface="Arial" panose="020B0604020202020204" pitchFamily="34" charset="0"/>
              <a:buChar char="•"/>
            </a:pPr>
            <a:endParaRPr dirty="0"/>
          </a:p>
        </p:txBody>
      </p:sp>
    </p:spTree>
    <p:extLst>
      <p:ext uri="{BB962C8B-B14F-4D97-AF65-F5344CB8AC3E}">
        <p14:creationId xmlns:p14="http://schemas.microsoft.com/office/powerpoint/2010/main" val="213471867"/>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r>
              <a:rPr lang="en-IN" sz="1800" b="1" dirty="0">
                <a:solidFill>
                  <a:srgbClr val="333333"/>
                </a:solidFill>
                <a:effectLst/>
                <a:latin typeface="Times New Roman" panose="02020603050405020304" pitchFamily="18" charset="0"/>
                <a:ea typeface="Times New Roman" panose="02020603050405020304" pitchFamily="18" charset="0"/>
              </a:rPr>
              <a:t>Recall/ Sensitivity/ TPR (True Positive Rate) </a:t>
            </a:r>
            <a:r>
              <a:rPr lang="en-IN" sz="1800" dirty="0">
                <a:solidFill>
                  <a:srgbClr val="333333"/>
                </a:solidFill>
                <a:effectLst/>
                <a:latin typeface="Times New Roman" panose="02020603050405020304" pitchFamily="18" charset="0"/>
                <a:ea typeface="Times New Roman" panose="02020603050405020304" pitchFamily="18" charset="0"/>
              </a:rPr>
              <a:t>attempts to answer the following question:</a:t>
            </a:r>
            <a:endParaRPr lang="en-IN" sz="1800" dirty="0">
              <a:effectLst/>
              <a:latin typeface="Times New Roman" panose="02020603050405020304" pitchFamily="18" charset="0"/>
              <a:ea typeface="Times New Roman" panose="02020603050405020304" pitchFamily="18" charset="0"/>
            </a:endParaRPr>
          </a:p>
          <a:p>
            <a:pPr algn="just"/>
            <a:r>
              <a:rPr lang="en-IN" sz="1800" dirty="0">
                <a:solidFill>
                  <a:srgbClr val="333333"/>
                </a:solidFill>
                <a:effectLst/>
                <a:latin typeface="Times New Roman" panose="02020603050405020304" pitchFamily="18" charset="0"/>
                <a:ea typeface="Times New Roman" panose="02020603050405020304" pitchFamily="18" charset="0"/>
              </a:rPr>
              <a:t>What proportion of actual positives was identified correctly?</a:t>
            </a:r>
            <a:endParaRPr lang="en-IN" sz="1800" dirty="0">
              <a:effectLst/>
              <a:latin typeface="Times New Roman" panose="02020603050405020304" pitchFamily="18" charset="0"/>
              <a:ea typeface="Times New Roman" panose="02020603050405020304" pitchFamily="18" charset="0"/>
            </a:endParaRPr>
          </a:p>
          <a:p>
            <a:pPr marL="457200" marR="0" lvl="0" indent="-298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IN" sz="1800" dirty="0">
                <a:effectLst/>
                <a:latin typeface="Times New Roman" panose="02020603050405020304" pitchFamily="18" charset="0"/>
                <a:ea typeface="Times New Roman" panose="02020603050405020304" pitchFamily="18" charset="0"/>
              </a:rPr>
              <a:t>This metric gives us 78% as the Recall score in the above image. </a:t>
            </a:r>
            <a:r>
              <a:rPr lang="en-IN" sz="1800" b="1" dirty="0">
                <a:effectLst/>
                <a:latin typeface="Times New Roman" panose="02020603050405020304" pitchFamily="18" charset="0"/>
                <a:ea typeface="Times New Roman" panose="02020603050405020304" pitchFamily="18" charset="0"/>
              </a:rPr>
              <a:t>Recall is generally used in use cases where the truth-detection is of utmost importance. </a:t>
            </a:r>
            <a:r>
              <a:rPr lang="en-IN" sz="1800" dirty="0">
                <a:effectLst/>
                <a:latin typeface="Times New Roman" panose="02020603050405020304" pitchFamily="18" charset="0"/>
                <a:ea typeface="Times New Roman" panose="02020603050405020304" pitchFamily="18" charset="0"/>
              </a:rPr>
              <a:t>For example: The cancer prediction, the stock market classification, etc. over here the problem statement requires that the False negatives be minimized which implies Recall/Sensitivity be maximized.</a:t>
            </a:r>
          </a:p>
          <a:p>
            <a:pPr algn="just">
              <a:buFont typeface="Arial" panose="020B0604020202020204" pitchFamily="34" charset="0"/>
              <a:buChar char="•"/>
            </a:pPr>
            <a:endParaRPr dirty="0"/>
          </a:p>
        </p:txBody>
      </p:sp>
    </p:spTree>
    <p:extLst>
      <p:ext uri="{BB962C8B-B14F-4D97-AF65-F5344CB8AC3E}">
        <p14:creationId xmlns:p14="http://schemas.microsoft.com/office/powerpoint/2010/main" val="1855026353"/>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lnSpc>
                <a:spcPct val="115000"/>
              </a:lnSpc>
              <a:spcBef>
                <a:spcPts val="1000"/>
              </a:spcBef>
              <a:spcAft>
                <a:spcPts val="1000"/>
              </a:spcAft>
            </a:pPr>
            <a:r>
              <a:rPr lang="en-IN" sz="1800" b="1" dirty="0">
                <a:effectLst/>
                <a:latin typeface="Times New Roman" panose="02020603050405020304" pitchFamily="18" charset="0"/>
                <a:ea typeface="Times New Roman" panose="02020603050405020304" pitchFamily="18" charset="0"/>
              </a:rPr>
              <a:t>Precision</a:t>
            </a:r>
            <a:r>
              <a:rPr lang="en-IN" sz="1800" dirty="0">
                <a:effectLst/>
                <a:latin typeface="Times New Roman" panose="02020603050405020304" pitchFamily="18" charset="0"/>
                <a:ea typeface="Times New Roman" panose="02020603050405020304" pitchFamily="18" charset="0"/>
              </a:rPr>
              <a:t> attempts to answer the following question:</a:t>
            </a:r>
          </a:p>
          <a:p>
            <a:pPr algn="just">
              <a:lnSpc>
                <a:spcPct val="115000"/>
              </a:lnSpc>
              <a:spcBef>
                <a:spcPts val="1000"/>
              </a:spcBef>
              <a:spcAft>
                <a:spcPts val="1000"/>
              </a:spcAft>
            </a:pPr>
            <a:r>
              <a:rPr lang="en-IN" sz="1800" b="1" dirty="0">
                <a:effectLst/>
                <a:latin typeface="Times New Roman" panose="02020603050405020304" pitchFamily="18" charset="0"/>
                <a:ea typeface="Times New Roman" panose="02020603050405020304" pitchFamily="18" charset="0"/>
              </a:rPr>
              <a:t>What proportion of positive identifications was actually correct?</a:t>
            </a:r>
            <a:endParaRPr lang="en-IN" sz="1800" dirty="0">
              <a:effectLst/>
              <a:latin typeface="Times New Roman" panose="02020603050405020304" pitchFamily="18" charset="0"/>
              <a:ea typeface="Times New Roman" panose="02020603050405020304" pitchFamily="18" charset="0"/>
            </a:endParaRPr>
          </a:p>
          <a:p>
            <a:pPr marL="457200" marR="0" lvl="0" indent="-298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IN" sz="1800" dirty="0">
                <a:effectLst/>
                <a:latin typeface="Times New Roman" panose="02020603050405020304" pitchFamily="18" charset="0"/>
                <a:ea typeface="Times New Roman" panose="02020603050405020304" pitchFamily="18" charset="0"/>
              </a:rPr>
              <a:t>The example shown in the above image shows us that the Precision score is 75%. Precision is generally used in cases where it’s of utmost importance not to have a high number of False positives. For example: In spam detection cases, as we discussed above, a false positive would be an observation that was not spam but was classified as Spam by our classification model. Too many of the false positives can defeat the purpose of a spam classifier model. Thus, Precision comes handy here to judge the model performance in this scenario.</a:t>
            </a:r>
          </a:p>
          <a:p>
            <a:pPr algn="just">
              <a:buFont typeface="Arial" panose="020B0604020202020204" pitchFamily="34" charset="0"/>
              <a:buChar char="•"/>
            </a:pPr>
            <a:endParaRPr dirty="0"/>
          </a:p>
        </p:txBody>
      </p:sp>
    </p:spTree>
    <p:extLst>
      <p:ext uri="{BB962C8B-B14F-4D97-AF65-F5344CB8AC3E}">
        <p14:creationId xmlns:p14="http://schemas.microsoft.com/office/powerpoint/2010/main" val="2664934373"/>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IN" sz="1800" dirty="0">
                <a:effectLst/>
                <a:latin typeface="Times New Roman" panose="02020603050405020304" pitchFamily="18" charset="0"/>
                <a:ea typeface="Times New Roman" panose="02020603050405020304" pitchFamily="18" charset="0"/>
              </a:rPr>
              <a:t>We understand that there are some problem statements where a higher Recall takes precedence over a higher Precision and vice-versa.</a:t>
            </a:r>
          </a:p>
          <a:p>
            <a:pPr algn="just">
              <a:lnSpc>
                <a:spcPct val="115000"/>
              </a:lnSpc>
              <a:spcBef>
                <a:spcPts val="1000"/>
              </a:spcBef>
              <a:spcAft>
                <a:spcPts val="1000"/>
              </a:spcAft>
            </a:pPr>
            <a:r>
              <a:rPr lang="en-IN" sz="1800" dirty="0">
                <a:effectLst/>
                <a:latin typeface="Times New Roman" panose="02020603050405020304" pitchFamily="18" charset="0"/>
                <a:ea typeface="Times New Roman" panose="02020603050405020304" pitchFamily="18" charset="0"/>
              </a:rPr>
              <a:t>But there are some use-cases, where the distinction is not very clear and as developers, we want to give importance to both Recall and Precision. In this case, there is another metric- F1 Score that can be used. It is dependent on both Precision and Recall.</a:t>
            </a:r>
          </a:p>
          <a:p>
            <a:pPr algn="just">
              <a:lnSpc>
                <a:spcPct val="115000"/>
              </a:lnSpc>
              <a:spcBef>
                <a:spcPts val="1000"/>
              </a:spcBef>
              <a:spcAft>
                <a:spcPts val="1000"/>
              </a:spcAft>
            </a:pPr>
            <a:r>
              <a:rPr lang="en-IN" sz="1800" dirty="0">
                <a:effectLst/>
                <a:latin typeface="Times New Roman" panose="02020603050405020304" pitchFamily="18" charset="0"/>
                <a:ea typeface="Times New Roman" panose="02020603050405020304" pitchFamily="18" charset="0"/>
              </a:rPr>
              <a:t>In a statistical analysis of binary classification, the </a:t>
            </a:r>
            <a:r>
              <a:rPr lang="en-IN" sz="1800" b="1" dirty="0">
                <a:effectLst/>
                <a:latin typeface="Times New Roman" panose="02020603050405020304" pitchFamily="18" charset="0"/>
                <a:ea typeface="Times New Roman" panose="02020603050405020304" pitchFamily="18" charset="0"/>
              </a:rPr>
              <a:t>F1 score</a:t>
            </a:r>
            <a:r>
              <a:rPr lang="en-IN" sz="1800" dirty="0">
                <a:effectLst/>
                <a:latin typeface="Times New Roman" panose="02020603050405020304" pitchFamily="18" charset="0"/>
                <a:ea typeface="Times New Roman" panose="02020603050405020304" pitchFamily="18" charset="0"/>
              </a:rPr>
              <a:t> (also </a:t>
            </a:r>
            <a:r>
              <a:rPr lang="en-IN" sz="1800" b="1" dirty="0">
                <a:effectLst/>
                <a:latin typeface="Times New Roman" panose="02020603050405020304" pitchFamily="18" charset="0"/>
                <a:ea typeface="Times New Roman" panose="02020603050405020304" pitchFamily="18" charset="0"/>
              </a:rPr>
              <a:t>F-score</a:t>
            </a:r>
            <a:r>
              <a:rPr lang="en-IN" sz="1800" dirty="0">
                <a:effectLst/>
                <a:latin typeface="Times New Roman" panose="02020603050405020304" pitchFamily="18" charset="0"/>
                <a:ea typeface="Times New Roman" panose="02020603050405020304" pitchFamily="18" charset="0"/>
              </a:rPr>
              <a:t> or </a:t>
            </a:r>
            <a:r>
              <a:rPr lang="en-IN" sz="1800" b="1" dirty="0">
                <a:effectLst/>
                <a:latin typeface="Times New Roman" panose="02020603050405020304" pitchFamily="18" charset="0"/>
                <a:ea typeface="Times New Roman" panose="02020603050405020304" pitchFamily="18" charset="0"/>
              </a:rPr>
              <a:t>F-measure</a:t>
            </a:r>
            <a:r>
              <a:rPr lang="en-IN" sz="1800" dirty="0">
                <a:effectLst/>
                <a:latin typeface="Times New Roman" panose="02020603050405020304" pitchFamily="18" charset="0"/>
                <a:ea typeface="Times New Roman" panose="02020603050405020304" pitchFamily="18" charset="0"/>
              </a:rPr>
              <a:t>) is a measure of a test’s accuracy. It considers both the precision p and the recall r of the test to compute the score</a:t>
            </a:r>
          </a:p>
          <a:p>
            <a:pPr algn="just">
              <a:buFont typeface="Arial" panose="020B0604020202020204" pitchFamily="34" charset="0"/>
              <a:buChar char="•"/>
            </a:pPr>
            <a:endParaRPr dirty="0"/>
          </a:p>
        </p:txBody>
      </p:sp>
    </p:spTree>
    <p:extLst>
      <p:ext uri="{BB962C8B-B14F-4D97-AF65-F5344CB8AC3E}">
        <p14:creationId xmlns:p14="http://schemas.microsoft.com/office/powerpoint/2010/main" val="594245277"/>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IN" sz="1800" dirty="0">
                <a:effectLst/>
                <a:latin typeface="Times New Roman" panose="02020603050405020304" pitchFamily="18" charset="0"/>
                <a:ea typeface="Times New Roman" panose="02020603050405020304" pitchFamily="18" charset="0"/>
              </a:rPr>
              <a:t>Open-source ML library for Python. Built on NumPy, SciPy, and Matplotlib.</a:t>
            </a:r>
          </a:p>
          <a:p>
            <a:pPr marL="457200" marR="0" lvl="0" indent="-298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IN" sz="1800" u="sng" dirty="0">
                <a:solidFill>
                  <a:srgbClr val="0000FF"/>
                </a:solidFill>
                <a:effectLst/>
                <a:latin typeface="Times New Roman" panose="02020603050405020304" pitchFamily="18" charset="0"/>
                <a:ea typeface="Times New Roman" panose="02020603050405020304" pitchFamily="18" charset="0"/>
                <a:hlinkClick r:id="rId3"/>
              </a:rPr>
              <a:t>Scikit-learn</a:t>
            </a:r>
            <a:r>
              <a:rPr lang="en-IN" sz="1800" dirty="0">
                <a:effectLst/>
                <a:latin typeface="Times New Roman" panose="02020603050405020304" pitchFamily="18" charset="0"/>
                <a:ea typeface="Times New Roman" panose="02020603050405020304" pitchFamily="18" charset="0"/>
              </a:rPr>
              <a:t> is a library in Python that provides many unsupervised and supervised learning algorithms. It’s built upon some of the technology you might already be familiar with, like NumPy, pandas, and Matplotlib!</a:t>
            </a:r>
          </a:p>
          <a:p>
            <a:pPr algn="just">
              <a:buFont typeface="Arial" panose="020B0604020202020204" pitchFamily="34" charset="0"/>
              <a:buChar char="•"/>
            </a:pPr>
            <a:endParaRPr dirty="0"/>
          </a:p>
        </p:txBody>
      </p:sp>
    </p:spTree>
    <p:extLst>
      <p:ext uri="{BB962C8B-B14F-4D97-AF65-F5344CB8AC3E}">
        <p14:creationId xmlns:p14="http://schemas.microsoft.com/office/powerpoint/2010/main" val="183180214"/>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lnSpc>
                <a:spcPct val="115000"/>
              </a:lnSpc>
              <a:spcBef>
                <a:spcPts val="1000"/>
              </a:spcBef>
              <a:spcAft>
                <a:spcPts val="1000"/>
              </a:spcAft>
            </a:pPr>
            <a:r>
              <a:rPr lang="en-IN" sz="1800" dirty="0">
                <a:effectLst/>
                <a:latin typeface="Times New Roman" panose="02020603050405020304" pitchFamily="18" charset="0"/>
                <a:ea typeface="Times New Roman" panose="02020603050405020304" pitchFamily="18" charset="0"/>
              </a:rPr>
              <a:t>The functionality that scikit-learn provides include:</a:t>
            </a:r>
          </a:p>
          <a:p>
            <a:pPr marL="342900" lvl="0" indent="-342900" algn="just">
              <a:lnSpc>
                <a:spcPct val="115000"/>
              </a:lnSpc>
              <a:spcBef>
                <a:spcPts val="1000"/>
              </a:spcBef>
              <a:spcAft>
                <a:spcPts val="1000"/>
              </a:spcAft>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Times New Roman" panose="02020603050405020304" pitchFamily="18" charset="0"/>
              </a:rPr>
              <a:t>Regression</a:t>
            </a:r>
            <a:r>
              <a:rPr lang="en-IN" sz="1800" dirty="0">
                <a:effectLst/>
                <a:latin typeface="Times New Roman" panose="02020603050405020304" pitchFamily="18" charset="0"/>
                <a:ea typeface="Times New Roman" panose="02020603050405020304" pitchFamily="18" charset="0"/>
              </a:rPr>
              <a:t>, including Linear and Logistic Regression</a:t>
            </a:r>
          </a:p>
          <a:p>
            <a:pPr marL="342900" lvl="0" indent="-342900" algn="just">
              <a:lnSpc>
                <a:spcPct val="115000"/>
              </a:lnSpc>
              <a:spcBef>
                <a:spcPts val="1000"/>
              </a:spcBef>
              <a:spcAft>
                <a:spcPts val="1000"/>
              </a:spcAft>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Times New Roman" panose="02020603050405020304" pitchFamily="18" charset="0"/>
              </a:rPr>
              <a:t>Classification</a:t>
            </a:r>
            <a:r>
              <a:rPr lang="en-IN" sz="1800" dirty="0">
                <a:effectLst/>
                <a:latin typeface="Times New Roman" panose="02020603050405020304" pitchFamily="18" charset="0"/>
                <a:ea typeface="Times New Roman" panose="02020603050405020304" pitchFamily="18" charset="0"/>
              </a:rPr>
              <a:t>, including K-Nearest </a:t>
            </a:r>
            <a:r>
              <a:rPr lang="en-IN" sz="1800" dirty="0" err="1">
                <a:effectLst/>
                <a:latin typeface="Times New Roman" panose="02020603050405020304" pitchFamily="18" charset="0"/>
                <a:ea typeface="Times New Roman" panose="02020603050405020304" pitchFamily="18" charset="0"/>
              </a:rPr>
              <a:t>Neighbors</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spcBef>
                <a:spcPts val="1000"/>
              </a:spcBef>
              <a:spcAft>
                <a:spcPts val="1000"/>
              </a:spcAft>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Times New Roman" panose="02020603050405020304" pitchFamily="18" charset="0"/>
              </a:rPr>
              <a:t>Clustering</a:t>
            </a:r>
            <a:r>
              <a:rPr lang="en-IN" sz="1800" dirty="0">
                <a:effectLst/>
                <a:latin typeface="Times New Roman" panose="02020603050405020304" pitchFamily="18" charset="0"/>
                <a:ea typeface="Times New Roman" panose="02020603050405020304" pitchFamily="18" charset="0"/>
              </a:rPr>
              <a:t>, including K-Means and K-Means++</a:t>
            </a:r>
          </a:p>
          <a:p>
            <a:pPr marL="342900" lvl="0" indent="-342900" algn="just">
              <a:lnSpc>
                <a:spcPct val="115000"/>
              </a:lnSpc>
              <a:spcBef>
                <a:spcPts val="1000"/>
              </a:spcBef>
              <a:spcAft>
                <a:spcPts val="1000"/>
              </a:spcAft>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Times New Roman" panose="02020603050405020304" pitchFamily="18" charset="0"/>
              </a:rPr>
              <a:t>Model selection</a:t>
            </a:r>
            <a:endParaRPr lang="en-IN" sz="1800" dirty="0">
              <a:effectLst/>
              <a:latin typeface="Times New Roman" panose="02020603050405020304" pitchFamily="18" charset="0"/>
              <a:ea typeface="Times New Roman" panose="02020603050405020304" pitchFamily="18" charset="0"/>
            </a:endParaRPr>
          </a:p>
          <a:p>
            <a:pPr marL="457200" marR="0" lvl="0" indent="-298450" algn="just"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IN" sz="1800" b="1" dirty="0" err="1">
                <a:effectLst/>
                <a:latin typeface="Times New Roman" panose="02020603050405020304" pitchFamily="18" charset="0"/>
                <a:ea typeface="Times New Roman" panose="02020603050405020304" pitchFamily="18" charset="0"/>
              </a:rPr>
              <a:t>Preprocessing</a:t>
            </a:r>
            <a:r>
              <a:rPr lang="en-IN" sz="1800" dirty="0">
                <a:effectLst/>
                <a:latin typeface="Times New Roman" panose="02020603050405020304" pitchFamily="18" charset="0"/>
                <a:ea typeface="Times New Roman" panose="02020603050405020304" pitchFamily="18" charset="0"/>
              </a:rPr>
              <a:t>, including Min-Max Normalization</a:t>
            </a:r>
          </a:p>
          <a:p>
            <a:pPr algn="just">
              <a:buFont typeface="Arial" panose="020B0604020202020204" pitchFamily="34" charset="0"/>
              <a:buChar char="•"/>
            </a:pPr>
            <a:endParaRPr dirty="0"/>
          </a:p>
        </p:txBody>
      </p:sp>
    </p:spTree>
    <p:extLst>
      <p:ext uri="{BB962C8B-B14F-4D97-AF65-F5344CB8AC3E}">
        <p14:creationId xmlns:p14="http://schemas.microsoft.com/office/powerpoint/2010/main" val="1264773524"/>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just">
              <a:lnSpc>
                <a:spcPct val="115000"/>
              </a:lnSpc>
              <a:spcBef>
                <a:spcPts val="1000"/>
              </a:spcBef>
              <a:spcAft>
                <a:spcPts val="1000"/>
              </a:spcAft>
            </a:pPr>
            <a:r>
              <a:rPr lang="en-IN" sz="1800" b="1" u="sng" dirty="0">
                <a:effectLst/>
                <a:latin typeface="Times New Roman" panose="02020603050405020304" pitchFamily="18" charset="0"/>
              </a:rPr>
              <a:t>Installation</a:t>
            </a:r>
            <a:endParaRPr lang="en-IN" sz="1800" b="1" dirty="0">
              <a:effectLst/>
              <a:latin typeface="Times New Roman" panose="02020603050405020304" pitchFamily="18" charset="0"/>
            </a:endParaRPr>
          </a:p>
          <a:p>
            <a:pPr marL="30480" marR="30480" algn="just">
              <a:spcBef>
                <a:spcPts val="600"/>
              </a:spcBef>
              <a:spcAft>
                <a:spcPts val="720"/>
              </a:spcAft>
            </a:pPr>
            <a:r>
              <a:rPr lang="en-IN" sz="1800" dirty="0">
                <a:solidFill>
                  <a:srgbClr val="000000"/>
                </a:solidFill>
                <a:effectLst/>
                <a:latin typeface="Times New Roman" panose="02020603050405020304" pitchFamily="18" charset="0"/>
                <a:ea typeface="Times New Roman" panose="02020603050405020304" pitchFamily="18" charset="0"/>
              </a:rPr>
              <a:t>If you already installed NumPy and </a:t>
            </a:r>
            <a:r>
              <a:rPr lang="en-IN" sz="1800" dirty="0" err="1">
                <a:solidFill>
                  <a:srgbClr val="000000"/>
                </a:solidFill>
                <a:effectLst/>
                <a:latin typeface="Times New Roman" panose="02020603050405020304" pitchFamily="18" charset="0"/>
                <a:ea typeface="Times New Roman" panose="02020603050405020304" pitchFamily="18" charset="0"/>
              </a:rPr>
              <a:t>Scipy</a:t>
            </a:r>
            <a:r>
              <a:rPr lang="en-IN" sz="1800" dirty="0">
                <a:solidFill>
                  <a:srgbClr val="000000"/>
                </a:solidFill>
                <a:effectLst/>
                <a:latin typeface="Times New Roman" panose="02020603050405020304" pitchFamily="18" charset="0"/>
                <a:ea typeface="Times New Roman" panose="02020603050405020304" pitchFamily="18" charset="0"/>
              </a:rPr>
              <a:t>, following are the two easiest ways to install scikit-learn −</a:t>
            </a:r>
            <a:endParaRPr lang="en-IN" sz="1800" dirty="0">
              <a:effectLst/>
              <a:latin typeface="Times New Roman" panose="02020603050405020304" pitchFamily="18" charset="0"/>
              <a:ea typeface="Times New Roman" panose="02020603050405020304" pitchFamily="18" charset="0"/>
            </a:endParaRPr>
          </a:p>
          <a:p>
            <a:pPr algn="just">
              <a:lnSpc>
                <a:spcPct val="115000"/>
              </a:lnSpc>
              <a:spcBef>
                <a:spcPts val="1000"/>
              </a:spcBef>
              <a:spcAft>
                <a:spcPts val="1000"/>
              </a:spcAft>
            </a:pPr>
            <a:r>
              <a:rPr lang="en-IN" sz="1800" b="1" dirty="0">
                <a:effectLst/>
                <a:latin typeface="Times New Roman" panose="02020603050405020304" pitchFamily="18" charset="0"/>
              </a:rPr>
              <a:t>Using pip</a:t>
            </a:r>
          </a:p>
          <a:p>
            <a:pPr marL="30480" marR="30480" algn="just">
              <a:spcBef>
                <a:spcPts val="600"/>
              </a:spcBef>
              <a:spcAft>
                <a:spcPts val="720"/>
              </a:spcAft>
            </a:pPr>
            <a:r>
              <a:rPr lang="en-IN" sz="1800" dirty="0">
                <a:solidFill>
                  <a:srgbClr val="000000"/>
                </a:solidFill>
                <a:effectLst/>
                <a:latin typeface="Times New Roman" panose="02020603050405020304" pitchFamily="18" charset="0"/>
                <a:ea typeface="Times New Roman" panose="02020603050405020304" pitchFamily="18" charset="0"/>
              </a:rPr>
              <a:t>Following command can be used to install scikit-learn via pip −</a:t>
            </a:r>
            <a:endParaRPr lang="en-IN" sz="1800" dirty="0">
              <a:effectLst/>
              <a:latin typeface="Times New Roman" panose="02020603050405020304" pitchFamily="18" charset="0"/>
              <a:ea typeface="Times New Roman" panose="02020603050405020304" pitchFamily="18" charset="0"/>
            </a:endParaRPr>
          </a:p>
          <a:p>
            <a:pPr>
              <a:lnSpc>
                <a:spcPct val="115000"/>
              </a:lnSpc>
              <a:spcBef>
                <a:spcPts val="1000"/>
              </a:spcBef>
              <a:spcAft>
                <a:spcPts val="1000"/>
              </a:spcAft>
            </a:pPr>
            <a:r>
              <a:rPr lang="en-IN" sz="1800" dirty="0">
                <a:effectLst/>
                <a:latin typeface="Times New Roman" panose="02020603050405020304" pitchFamily="18" charset="0"/>
                <a:ea typeface="Times New Roman" panose="02020603050405020304" pitchFamily="18" charset="0"/>
              </a:rPr>
              <a:t>pip install -U scikit-learn</a:t>
            </a:r>
          </a:p>
          <a:p>
            <a:pPr algn="just">
              <a:lnSpc>
                <a:spcPct val="115000"/>
              </a:lnSpc>
              <a:spcBef>
                <a:spcPts val="1000"/>
              </a:spcBef>
              <a:spcAft>
                <a:spcPts val="1000"/>
              </a:spcAft>
            </a:pPr>
            <a:r>
              <a:rPr lang="en-IN" sz="1800" b="1" dirty="0">
                <a:effectLst/>
                <a:latin typeface="Times New Roman" panose="02020603050405020304" pitchFamily="18" charset="0"/>
              </a:rPr>
              <a:t>Using conda</a:t>
            </a:r>
          </a:p>
          <a:p>
            <a:pPr>
              <a:lnSpc>
                <a:spcPct val="115000"/>
              </a:lnSpc>
              <a:spcBef>
                <a:spcPts val="1000"/>
              </a:spcBef>
              <a:spcAft>
                <a:spcPts val="1000"/>
              </a:spcAft>
            </a:pPr>
            <a:r>
              <a:rPr lang="en-IN" sz="1800" dirty="0">
                <a:effectLst/>
                <a:latin typeface="Times New Roman" panose="02020603050405020304" pitchFamily="18" charset="0"/>
                <a:ea typeface="Times New Roman" panose="02020603050405020304" pitchFamily="18" charset="0"/>
              </a:rPr>
              <a:t>Following command can be used to install scikit-learn via conda −</a:t>
            </a:r>
          </a:p>
          <a:p>
            <a:pPr>
              <a:lnSpc>
                <a:spcPct val="115000"/>
              </a:lnSpc>
              <a:spcBef>
                <a:spcPts val="1000"/>
              </a:spcBef>
              <a:spcAft>
                <a:spcPts val="1000"/>
              </a:spcAft>
            </a:pPr>
            <a:r>
              <a:rPr lang="en-IN" sz="1800" dirty="0">
                <a:effectLst/>
                <a:latin typeface="Times New Roman" panose="02020603050405020304" pitchFamily="18" charset="0"/>
                <a:ea typeface="Times New Roman" panose="02020603050405020304" pitchFamily="18" charset="0"/>
              </a:rPr>
              <a:t>conda install scikit-learn</a:t>
            </a:r>
          </a:p>
          <a:p>
            <a:pPr>
              <a:lnSpc>
                <a:spcPct val="115000"/>
              </a:lnSpc>
              <a:spcBef>
                <a:spcPts val="1000"/>
              </a:spcBef>
              <a:spcAft>
                <a:spcPts val="1000"/>
              </a:spcAft>
            </a:pPr>
            <a:r>
              <a:rPr lang="en-IN" sz="1800" dirty="0">
                <a:effectLst/>
                <a:latin typeface="Times New Roman" panose="02020603050405020304" pitchFamily="18" charset="0"/>
                <a:ea typeface="Times New Roman" panose="02020603050405020304" pitchFamily="18" charset="0"/>
              </a:rPr>
              <a:t>On the other hand, if NumPy and </a:t>
            </a:r>
            <a:r>
              <a:rPr lang="en-IN" sz="1800" dirty="0" err="1">
                <a:effectLst/>
                <a:latin typeface="Times New Roman" panose="02020603050405020304" pitchFamily="18" charset="0"/>
                <a:ea typeface="Times New Roman" panose="02020603050405020304" pitchFamily="18" charset="0"/>
              </a:rPr>
              <a:t>Scipy</a:t>
            </a:r>
            <a:r>
              <a:rPr lang="en-IN" sz="1800" dirty="0">
                <a:effectLst/>
                <a:latin typeface="Times New Roman" panose="02020603050405020304" pitchFamily="18" charset="0"/>
                <a:ea typeface="Times New Roman" panose="02020603050405020304" pitchFamily="18" charset="0"/>
              </a:rPr>
              <a:t> is not yet installed on your Python workstation then, you can install them by using either </a:t>
            </a:r>
            <a:r>
              <a:rPr lang="en-IN" sz="1800" b="1" dirty="0">
                <a:effectLst/>
                <a:latin typeface="Times New Roman" panose="02020603050405020304" pitchFamily="18" charset="0"/>
                <a:ea typeface="Times New Roman" panose="02020603050405020304" pitchFamily="18" charset="0"/>
              </a:rPr>
              <a:t>pip</a:t>
            </a:r>
            <a:r>
              <a:rPr lang="en-IN" sz="1800" dirty="0">
                <a:effectLst/>
                <a:latin typeface="Times New Roman" panose="02020603050405020304" pitchFamily="18" charset="0"/>
                <a:ea typeface="Times New Roman" panose="02020603050405020304" pitchFamily="18" charset="0"/>
              </a:rPr>
              <a:t> or </a:t>
            </a:r>
            <a:r>
              <a:rPr lang="en-IN" sz="1800" b="1" dirty="0">
                <a:effectLst/>
                <a:latin typeface="Times New Roman" panose="02020603050405020304" pitchFamily="18" charset="0"/>
                <a:ea typeface="Times New Roman" panose="02020603050405020304" pitchFamily="18" charset="0"/>
              </a:rPr>
              <a:t>conda</a:t>
            </a:r>
            <a:r>
              <a:rPr lang="en-IN" sz="1800" dirty="0">
                <a:effectLst/>
                <a:latin typeface="Times New Roman" panose="02020603050405020304" pitchFamily="18" charset="0"/>
                <a:ea typeface="Times New Roman" panose="02020603050405020304" pitchFamily="18" charset="0"/>
              </a:rPr>
              <a:t>.</a:t>
            </a:r>
          </a:p>
          <a:p>
            <a:pPr>
              <a:lnSpc>
                <a:spcPct val="115000"/>
              </a:lnSpc>
              <a:spcBef>
                <a:spcPts val="1000"/>
              </a:spcBef>
              <a:spcAft>
                <a:spcPts val="1000"/>
              </a:spcAft>
            </a:pPr>
            <a:r>
              <a:rPr lang="en-IN" sz="1800" dirty="0">
                <a:effectLst/>
                <a:latin typeface="Times New Roman" panose="02020603050405020304" pitchFamily="18" charset="0"/>
                <a:ea typeface="Times New Roman" panose="02020603050405020304" pitchFamily="18" charset="0"/>
              </a:rPr>
              <a:t>Another option to use scikit-learn is to use Python distributions like </a:t>
            </a:r>
            <a:r>
              <a:rPr lang="en-IN" sz="1800" b="1" i="1" dirty="0">
                <a:effectLst/>
                <a:latin typeface="Times New Roman" panose="02020603050405020304" pitchFamily="18" charset="0"/>
                <a:ea typeface="Times New Roman" panose="02020603050405020304" pitchFamily="18" charset="0"/>
              </a:rPr>
              <a:t>Canopy</a:t>
            </a:r>
            <a:r>
              <a:rPr lang="en-IN" sz="1800" dirty="0">
                <a:effectLst/>
                <a:latin typeface="Times New Roman" panose="02020603050405020304" pitchFamily="18" charset="0"/>
                <a:ea typeface="Times New Roman" panose="02020603050405020304" pitchFamily="18" charset="0"/>
              </a:rPr>
              <a:t> and </a:t>
            </a:r>
            <a:r>
              <a:rPr lang="en-IN" sz="1800" b="1" i="1" dirty="0">
                <a:effectLst/>
                <a:latin typeface="Times New Roman" panose="02020603050405020304" pitchFamily="18" charset="0"/>
                <a:ea typeface="Times New Roman" panose="02020603050405020304" pitchFamily="18" charset="0"/>
              </a:rPr>
              <a:t>Anaconda</a:t>
            </a:r>
            <a:r>
              <a:rPr lang="en-IN" sz="1800" dirty="0">
                <a:effectLst/>
                <a:latin typeface="Times New Roman" panose="02020603050405020304" pitchFamily="18" charset="0"/>
                <a:ea typeface="Times New Roman" panose="02020603050405020304" pitchFamily="18" charset="0"/>
              </a:rPr>
              <a:t> because they both ship the latest version of scikit-learn.</a:t>
            </a:r>
          </a:p>
          <a:p>
            <a:pPr algn="just">
              <a:buFont typeface="Arial" panose="020B0604020202020204" pitchFamily="34" charset="0"/>
              <a:buChar char="•"/>
            </a:pPr>
            <a:endParaRPr dirty="0"/>
          </a:p>
        </p:txBody>
      </p:sp>
    </p:spTree>
    <p:extLst>
      <p:ext uri="{BB962C8B-B14F-4D97-AF65-F5344CB8AC3E}">
        <p14:creationId xmlns:p14="http://schemas.microsoft.com/office/powerpoint/2010/main" val="2588229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72821f090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72821f090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Mention the parent topics one by one. This particular learning outcome has 4 parent topics.</a:t>
            </a:r>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954999045"/>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spcBef>
                <a:spcPts val="1000"/>
              </a:spcBef>
              <a:spcAft>
                <a:spcPts val="1000"/>
              </a:spcAft>
            </a:pPr>
            <a:r>
              <a:rPr lang="en-IN" sz="1800" b="1" u="sng" dirty="0">
                <a:effectLst/>
                <a:latin typeface="Times New Roman" panose="02020603050405020304" pitchFamily="18" charset="0"/>
                <a:ea typeface="Times New Roman" panose="02020603050405020304" pitchFamily="18" charset="0"/>
              </a:rPr>
              <a:t>Features of scikit-learn</a:t>
            </a:r>
            <a:endParaRPr lang="en-IN" sz="1800" dirty="0">
              <a:effectLst/>
              <a:latin typeface="Times New Roman" panose="02020603050405020304" pitchFamily="18" charset="0"/>
              <a:ea typeface="Times New Roman" panose="02020603050405020304" pitchFamily="18" charset="0"/>
            </a:endParaRPr>
          </a:p>
          <a:p>
            <a:pPr>
              <a:lnSpc>
                <a:spcPct val="115000"/>
              </a:lnSpc>
              <a:spcBef>
                <a:spcPts val="1000"/>
              </a:spcBef>
              <a:spcAft>
                <a:spcPts val="1000"/>
              </a:spcAft>
            </a:pPr>
            <a:r>
              <a:rPr lang="en-IN" sz="1800" dirty="0">
                <a:effectLst/>
                <a:latin typeface="Times New Roman" panose="02020603050405020304" pitchFamily="18" charset="0"/>
                <a:ea typeface="Times New Roman" panose="02020603050405020304" pitchFamily="18" charset="0"/>
              </a:rPr>
              <a:t>Rather than focusing on loading, manipulating and summarising data, Scikit-learn library is focused on </a:t>
            </a:r>
            <a:r>
              <a:rPr lang="en-IN" sz="1800" dirty="0" err="1">
                <a:effectLst/>
                <a:latin typeface="Times New Roman" panose="02020603050405020304" pitchFamily="18" charset="0"/>
                <a:ea typeface="Times New Roman" panose="02020603050405020304" pitchFamily="18" charset="0"/>
              </a:rPr>
              <a:t>modeling</a:t>
            </a:r>
            <a:r>
              <a:rPr lang="en-IN" sz="1800" dirty="0">
                <a:effectLst/>
                <a:latin typeface="Times New Roman" panose="02020603050405020304" pitchFamily="18" charset="0"/>
                <a:ea typeface="Times New Roman" panose="02020603050405020304" pitchFamily="18" charset="0"/>
              </a:rPr>
              <a:t> the data. Some of the most popular groups of models provided by </a:t>
            </a:r>
            <a:r>
              <a:rPr lang="en-IN" sz="1800" dirty="0" err="1">
                <a:effectLst/>
                <a:latin typeface="Times New Roman" panose="02020603050405020304" pitchFamily="18" charset="0"/>
                <a:ea typeface="Times New Roman" panose="02020603050405020304" pitchFamily="18" charset="0"/>
              </a:rPr>
              <a:t>Sklearn</a:t>
            </a:r>
            <a:r>
              <a:rPr lang="en-IN" sz="1800" dirty="0">
                <a:effectLst/>
                <a:latin typeface="Times New Roman" panose="02020603050405020304" pitchFamily="18" charset="0"/>
                <a:ea typeface="Times New Roman" panose="02020603050405020304" pitchFamily="18" charset="0"/>
              </a:rPr>
              <a:t> are as follows −</a:t>
            </a:r>
          </a:p>
          <a:p>
            <a:pPr>
              <a:lnSpc>
                <a:spcPct val="115000"/>
              </a:lnSpc>
              <a:spcBef>
                <a:spcPts val="1000"/>
              </a:spcBef>
              <a:spcAft>
                <a:spcPts val="1000"/>
              </a:spcAft>
            </a:pPr>
            <a:r>
              <a:rPr lang="en-IN" sz="1800" b="1" dirty="0">
                <a:effectLst/>
                <a:latin typeface="Times New Roman" panose="02020603050405020304" pitchFamily="18" charset="0"/>
                <a:ea typeface="Times New Roman" panose="02020603050405020304" pitchFamily="18" charset="0"/>
              </a:rPr>
              <a:t>Supervised Learning algorithms</a:t>
            </a:r>
            <a:r>
              <a:rPr lang="en-IN" sz="1800" dirty="0">
                <a:effectLst/>
                <a:latin typeface="Times New Roman" panose="02020603050405020304" pitchFamily="18" charset="0"/>
                <a:ea typeface="Times New Roman" panose="02020603050405020304" pitchFamily="18" charset="0"/>
              </a:rPr>
              <a:t> − Almost all the popular supervised learning algorithms, like Linear Regression, Support Vector Machine (SVM), Decision Tree etc., are the part of scikit-learn.</a:t>
            </a:r>
          </a:p>
          <a:p>
            <a:pPr>
              <a:lnSpc>
                <a:spcPct val="115000"/>
              </a:lnSpc>
              <a:spcBef>
                <a:spcPts val="1000"/>
              </a:spcBef>
              <a:spcAft>
                <a:spcPts val="1000"/>
              </a:spcAft>
            </a:pPr>
            <a:r>
              <a:rPr lang="en-IN" sz="1800" b="1" dirty="0">
                <a:effectLst/>
                <a:latin typeface="Times New Roman" panose="02020603050405020304" pitchFamily="18" charset="0"/>
                <a:ea typeface="Times New Roman" panose="02020603050405020304" pitchFamily="18" charset="0"/>
              </a:rPr>
              <a:t>Unsupervised Learning algorithms</a:t>
            </a:r>
            <a:r>
              <a:rPr lang="en-IN" sz="1800" dirty="0">
                <a:effectLst/>
                <a:latin typeface="Times New Roman" panose="02020603050405020304" pitchFamily="18" charset="0"/>
                <a:ea typeface="Times New Roman" panose="02020603050405020304" pitchFamily="18" charset="0"/>
              </a:rPr>
              <a:t> − On the other hand, it also has all the popular unsupervised learning algorithms from clustering, factor analysis, PCA (Principal Component Analysis) to unsupervised neural networks.</a:t>
            </a:r>
          </a:p>
          <a:p>
            <a:pPr>
              <a:lnSpc>
                <a:spcPct val="115000"/>
              </a:lnSpc>
              <a:spcBef>
                <a:spcPts val="1000"/>
              </a:spcBef>
              <a:spcAft>
                <a:spcPts val="1000"/>
              </a:spcAft>
            </a:pPr>
            <a:r>
              <a:rPr lang="en-IN" sz="1800" b="1" dirty="0">
                <a:effectLst/>
                <a:latin typeface="Times New Roman" panose="02020603050405020304" pitchFamily="18" charset="0"/>
                <a:ea typeface="Times New Roman" panose="02020603050405020304" pitchFamily="18" charset="0"/>
              </a:rPr>
              <a:t>Clustering</a:t>
            </a:r>
            <a:r>
              <a:rPr lang="en-IN" sz="1800" dirty="0">
                <a:effectLst/>
                <a:latin typeface="Times New Roman" panose="02020603050405020304" pitchFamily="18" charset="0"/>
                <a:ea typeface="Times New Roman" panose="02020603050405020304" pitchFamily="18" charset="0"/>
              </a:rPr>
              <a:t> − This model is used for grouping </a:t>
            </a:r>
            <a:r>
              <a:rPr lang="en-IN" sz="1800" dirty="0" err="1">
                <a:effectLst/>
                <a:latin typeface="Times New Roman" panose="02020603050405020304" pitchFamily="18" charset="0"/>
                <a:ea typeface="Times New Roman" panose="02020603050405020304" pitchFamily="18" charset="0"/>
              </a:rPr>
              <a:t>unlabeled</a:t>
            </a:r>
            <a:r>
              <a:rPr lang="en-IN" sz="1800" dirty="0">
                <a:effectLst/>
                <a:latin typeface="Times New Roman" panose="02020603050405020304" pitchFamily="18" charset="0"/>
                <a:ea typeface="Times New Roman" panose="02020603050405020304" pitchFamily="18" charset="0"/>
              </a:rPr>
              <a:t> data.</a:t>
            </a:r>
          </a:p>
          <a:p>
            <a:pPr>
              <a:lnSpc>
                <a:spcPct val="115000"/>
              </a:lnSpc>
              <a:spcBef>
                <a:spcPts val="1000"/>
              </a:spcBef>
              <a:spcAft>
                <a:spcPts val="1000"/>
              </a:spcAft>
            </a:pPr>
            <a:r>
              <a:rPr lang="en-IN" sz="1800" b="1" dirty="0">
                <a:effectLst/>
                <a:latin typeface="Times New Roman" panose="02020603050405020304" pitchFamily="18" charset="0"/>
                <a:ea typeface="Times New Roman" panose="02020603050405020304" pitchFamily="18" charset="0"/>
              </a:rPr>
              <a:t>Cross Validation</a:t>
            </a:r>
            <a:r>
              <a:rPr lang="en-IN" sz="1800" dirty="0">
                <a:effectLst/>
                <a:latin typeface="Times New Roman" panose="02020603050405020304" pitchFamily="18" charset="0"/>
                <a:ea typeface="Times New Roman" panose="02020603050405020304" pitchFamily="18" charset="0"/>
              </a:rPr>
              <a:t> − It is used to check the accuracy of supervised models on unseen data.</a:t>
            </a:r>
          </a:p>
          <a:p>
            <a:pPr>
              <a:lnSpc>
                <a:spcPct val="115000"/>
              </a:lnSpc>
              <a:spcBef>
                <a:spcPts val="1000"/>
              </a:spcBef>
              <a:spcAft>
                <a:spcPts val="1000"/>
              </a:spcAft>
            </a:pPr>
            <a:r>
              <a:rPr lang="en-IN" sz="1800" b="1" dirty="0">
                <a:effectLst/>
                <a:latin typeface="Times New Roman" panose="02020603050405020304" pitchFamily="18" charset="0"/>
                <a:ea typeface="Times New Roman" panose="02020603050405020304" pitchFamily="18" charset="0"/>
              </a:rPr>
              <a:t>Dimensionality Reduction</a:t>
            </a:r>
            <a:r>
              <a:rPr lang="en-IN" sz="1800" dirty="0">
                <a:effectLst/>
                <a:latin typeface="Times New Roman" panose="02020603050405020304" pitchFamily="18" charset="0"/>
                <a:ea typeface="Times New Roman" panose="02020603050405020304" pitchFamily="18" charset="0"/>
              </a:rPr>
              <a:t> − It is used for reducing the number of attributes in data which can be further used for summarisation, visualisation and feature selection.</a:t>
            </a:r>
          </a:p>
          <a:p>
            <a:pPr>
              <a:lnSpc>
                <a:spcPct val="115000"/>
              </a:lnSpc>
              <a:spcBef>
                <a:spcPts val="1000"/>
              </a:spcBef>
              <a:spcAft>
                <a:spcPts val="1000"/>
              </a:spcAft>
            </a:pPr>
            <a:r>
              <a:rPr lang="en-IN" sz="1800" b="1" dirty="0">
                <a:effectLst/>
                <a:latin typeface="Times New Roman" panose="02020603050405020304" pitchFamily="18" charset="0"/>
                <a:ea typeface="Times New Roman" panose="02020603050405020304" pitchFamily="18" charset="0"/>
              </a:rPr>
              <a:t>Ensemble methods</a:t>
            </a:r>
            <a:r>
              <a:rPr lang="en-IN" sz="1800" dirty="0">
                <a:effectLst/>
                <a:latin typeface="Times New Roman" panose="02020603050405020304" pitchFamily="18" charset="0"/>
                <a:ea typeface="Times New Roman" panose="02020603050405020304" pitchFamily="18" charset="0"/>
              </a:rPr>
              <a:t> − As name suggest, it is used for combining the predictions of multiple supervised models.</a:t>
            </a:r>
          </a:p>
          <a:p>
            <a:pPr>
              <a:lnSpc>
                <a:spcPct val="115000"/>
              </a:lnSpc>
              <a:spcBef>
                <a:spcPts val="1000"/>
              </a:spcBef>
              <a:spcAft>
                <a:spcPts val="1000"/>
              </a:spcAft>
            </a:pPr>
            <a:r>
              <a:rPr lang="en-IN" sz="1800" b="1" dirty="0">
                <a:effectLst/>
                <a:latin typeface="Times New Roman" panose="02020603050405020304" pitchFamily="18" charset="0"/>
                <a:ea typeface="Times New Roman" panose="02020603050405020304" pitchFamily="18" charset="0"/>
              </a:rPr>
              <a:t>Feature extraction</a:t>
            </a:r>
            <a:r>
              <a:rPr lang="en-IN" sz="1800" dirty="0">
                <a:effectLst/>
                <a:latin typeface="Times New Roman" panose="02020603050405020304" pitchFamily="18" charset="0"/>
                <a:ea typeface="Times New Roman" panose="02020603050405020304" pitchFamily="18" charset="0"/>
              </a:rPr>
              <a:t> − It is used to extract the features from data to define the attributes in image and text data.</a:t>
            </a:r>
          </a:p>
          <a:p>
            <a:pPr>
              <a:lnSpc>
                <a:spcPct val="115000"/>
              </a:lnSpc>
              <a:spcBef>
                <a:spcPts val="1000"/>
              </a:spcBef>
              <a:spcAft>
                <a:spcPts val="1000"/>
              </a:spcAft>
            </a:pPr>
            <a:r>
              <a:rPr lang="en-IN" sz="1800" b="1" dirty="0">
                <a:effectLst/>
                <a:latin typeface="Times New Roman" panose="02020603050405020304" pitchFamily="18" charset="0"/>
                <a:ea typeface="Times New Roman" panose="02020603050405020304" pitchFamily="18" charset="0"/>
              </a:rPr>
              <a:t>Feature selection</a:t>
            </a:r>
            <a:r>
              <a:rPr lang="en-IN" sz="1800" dirty="0">
                <a:effectLst/>
                <a:latin typeface="Times New Roman" panose="02020603050405020304" pitchFamily="18" charset="0"/>
                <a:ea typeface="Times New Roman" panose="02020603050405020304" pitchFamily="18" charset="0"/>
              </a:rPr>
              <a:t> − It is used to identify useful attributes to create supervised models.</a:t>
            </a:r>
          </a:p>
          <a:p>
            <a:pPr>
              <a:lnSpc>
                <a:spcPct val="115000"/>
              </a:lnSpc>
              <a:spcBef>
                <a:spcPts val="1000"/>
              </a:spcBef>
              <a:spcAft>
                <a:spcPts val="1000"/>
              </a:spcAft>
            </a:pPr>
            <a:r>
              <a:rPr lang="en-IN" sz="1800" b="1" dirty="0">
                <a:effectLst/>
                <a:latin typeface="Times New Roman" panose="02020603050405020304" pitchFamily="18" charset="0"/>
                <a:ea typeface="Times New Roman" panose="02020603050405020304" pitchFamily="18" charset="0"/>
              </a:rPr>
              <a:t>Open Source</a:t>
            </a:r>
            <a:r>
              <a:rPr lang="en-IN" sz="1800" dirty="0">
                <a:effectLst/>
                <a:latin typeface="Times New Roman" panose="02020603050405020304" pitchFamily="18" charset="0"/>
                <a:ea typeface="Times New Roman" panose="02020603050405020304" pitchFamily="18" charset="0"/>
              </a:rPr>
              <a:t> − It is open source library and also commercially usable under BSD license.</a:t>
            </a:r>
          </a:p>
          <a:p>
            <a:pPr algn="just">
              <a:buFont typeface="Arial" panose="020B0604020202020204" pitchFamily="34" charset="0"/>
              <a:buChar char="•"/>
            </a:pPr>
            <a:endParaRPr dirty="0"/>
          </a:p>
        </p:txBody>
      </p:sp>
    </p:spTree>
    <p:extLst>
      <p:ext uri="{BB962C8B-B14F-4D97-AF65-F5344CB8AC3E}">
        <p14:creationId xmlns:p14="http://schemas.microsoft.com/office/powerpoint/2010/main" val="3192953475"/>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spcBef>
                <a:spcPts val="1000"/>
              </a:spcBef>
              <a:spcAft>
                <a:spcPts val="1000"/>
              </a:spcAft>
            </a:pPr>
            <a:r>
              <a:rPr lang="en-IN" sz="1800" b="1" u="sng" dirty="0">
                <a:effectLst/>
                <a:latin typeface="Times New Roman" panose="02020603050405020304" pitchFamily="18" charset="0"/>
                <a:ea typeface="Times New Roman" panose="02020603050405020304" pitchFamily="18" charset="0"/>
              </a:rPr>
              <a:t>Dataset Loading</a:t>
            </a:r>
            <a:endParaRPr lang="en-IN" sz="1800" dirty="0">
              <a:effectLst/>
              <a:latin typeface="Times New Roman" panose="02020603050405020304" pitchFamily="18" charset="0"/>
              <a:ea typeface="Times New Roman" panose="02020603050405020304" pitchFamily="18" charset="0"/>
            </a:endParaRPr>
          </a:p>
          <a:p>
            <a:pPr>
              <a:lnSpc>
                <a:spcPct val="115000"/>
              </a:lnSpc>
              <a:spcBef>
                <a:spcPts val="1000"/>
              </a:spcBef>
              <a:spcAft>
                <a:spcPts val="1000"/>
              </a:spcAft>
            </a:pPr>
            <a:r>
              <a:rPr lang="en-IN" sz="1800" dirty="0">
                <a:effectLst/>
                <a:latin typeface="Times New Roman" panose="02020603050405020304" pitchFamily="18" charset="0"/>
                <a:ea typeface="Times New Roman" panose="02020603050405020304" pitchFamily="18" charset="0"/>
              </a:rPr>
              <a:t>A collection of data is called dataset. It is having the following two components −</a:t>
            </a:r>
          </a:p>
          <a:p>
            <a:pPr>
              <a:lnSpc>
                <a:spcPct val="115000"/>
              </a:lnSpc>
              <a:spcBef>
                <a:spcPts val="1000"/>
              </a:spcBef>
              <a:spcAft>
                <a:spcPts val="1000"/>
              </a:spcAft>
            </a:pPr>
            <a:r>
              <a:rPr lang="en-IN" sz="1800" b="1" dirty="0">
                <a:effectLst/>
                <a:latin typeface="Times New Roman" panose="02020603050405020304" pitchFamily="18" charset="0"/>
                <a:ea typeface="Times New Roman" panose="02020603050405020304" pitchFamily="18" charset="0"/>
              </a:rPr>
              <a:t>Features</a:t>
            </a:r>
            <a:r>
              <a:rPr lang="en-IN" sz="1800" dirty="0">
                <a:effectLst/>
                <a:latin typeface="Times New Roman" panose="02020603050405020304" pitchFamily="18" charset="0"/>
                <a:ea typeface="Times New Roman" panose="02020603050405020304" pitchFamily="18" charset="0"/>
              </a:rPr>
              <a:t> − The variables of data are called its features. They are also known as predictors, inputs or attributes.</a:t>
            </a:r>
          </a:p>
          <a:p>
            <a:pPr marL="342900" lvl="0" indent="-342900">
              <a:lnSpc>
                <a:spcPct val="115000"/>
              </a:lnSpc>
              <a:spcBef>
                <a:spcPts val="1000"/>
              </a:spcBef>
              <a:spcAft>
                <a:spcPts val="1000"/>
              </a:spcAft>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Times New Roman" panose="02020603050405020304" pitchFamily="18" charset="0"/>
              </a:rPr>
              <a:t>Feature matrix</a:t>
            </a:r>
            <a:r>
              <a:rPr lang="en-IN" sz="1800" dirty="0">
                <a:effectLst/>
                <a:latin typeface="Times New Roman" panose="02020603050405020304" pitchFamily="18" charset="0"/>
                <a:ea typeface="Times New Roman" panose="02020603050405020304" pitchFamily="18" charset="0"/>
              </a:rPr>
              <a:t> − It is the collection of features, in case there are more than one.</a:t>
            </a:r>
          </a:p>
          <a:p>
            <a:pPr marL="342900" lvl="0" indent="-342900">
              <a:lnSpc>
                <a:spcPct val="115000"/>
              </a:lnSpc>
              <a:spcBef>
                <a:spcPts val="1000"/>
              </a:spcBef>
              <a:spcAft>
                <a:spcPts val="1000"/>
              </a:spcAft>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Times New Roman" panose="02020603050405020304" pitchFamily="18" charset="0"/>
              </a:rPr>
              <a:t>Feature Names</a:t>
            </a:r>
            <a:r>
              <a:rPr lang="en-IN" sz="1800" dirty="0">
                <a:effectLst/>
                <a:latin typeface="Times New Roman" panose="02020603050405020304" pitchFamily="18" charset="0"/>
                <a:ea typeface="Times New Roman" panose="02020603050405020304" pitchFamily="18" charset="0"/>
              </a:rPr>
              <a:t> − It is the list of all the names of the features.</a:t>
            </a:r>
          </a:p>
          <a:p>
            <a:pPr>
              <a:lnSpc>
                <a:spcPct val="115000"/>
              </a:lnSpc>
              <a:spcBef>
                <a:spcPts val="1000"/>
              </a:spcBef>
              <a:spcAft>
                <a:spcPts val="1000"/>
              </a:spcAft>
            </a:pPr>
            <a:r>
              <a:rPr lang="en-IN" sz="1800" b="1" dirty="0">
                <a:effectLst/>
                <a:latin typeface="Times New Roman" panose="02020603050405020304" pitchFamily="18" charset="0"/>
                <a:ea typeface="Times New Roman" panose="02020603050405020304" pitchFamily="18" charset="0"/>
              </a:rPr>
              <a:t>Response</a:t>
            </a:r>
            <a:r>
              <a:rPr lang="en-IN" sz="1800" dirty="0">
                <a:effectLst/>
                <a:latin typeface="Times New Roman" panose="02020603050405020304" pitchFamily="18" charset="0"/>
                <a:ea typeface="Times New Roman" panose="02020603050405020304" pitchFamily="18" charset="0"/>
              </a:rPr>
              <a:t> − It is the output variable that basically depends upon the feature variables. They are also known as target, label or output.</a:t>
            </a:r>
          </a:p>
          <a:p>
            <a:pPr marL="342900" lvl="0" indent="-342900">
              <a:lnSpc>
                <a:spcPct val="115000"/>
              </a:lnSpc>
              <a:spcBef>
                <a:spcPts val="1000"/>
              </a:spcBef>
              <a:spcAft>
                <a:spcPts val="1000"/>
              </a:spcAft>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Times New Roman" panose="02020603050405020304" pitchFamily="18" charset="0"/>
              </a:rPr>
              <a:t>Response Vector</a:t>
            </a:r>
            <a:r>
              <a:rPr lang="en-IN" sz="1800" dirty="0">
                <a:effectLst/>
                <a:latin typeface="Times New Roman" panose="02020603050405020304" pitchFamily="18" charset="0"/>
                <a:ea typeface="Times New Roman" panose="02020603050405020304" pitchFamily="18" charset="0"/>
              </a:rPr>
              <a:t> − It is used to represent response column. Generally, we have just one response column.</a:t>
            </a:r>
          </a:p>
          <a:p>
            <a:pPr marL="342900" lvl="0" indent="-342900">
              <a:lnSpc>
                <a:spcPct val="115000"/>
              </a:lnSpc>
              <a:spcBef>
                <a:spcPts val="1000"/>
              </a:spcBef>
              <a:spcAft>
                <a:spcPts val="1000"/>
              </a:spcAft>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Times New Roman" panose="02020603050405020304" pitchFamily="18" charset="0"/>
              </a:rPr>
              <a:t>Target Names</a:t>
            </a:r>
            <a:r>
              <a:rPr lang="en-IN" sz="1800" dirty="0">
                <a:effectLst/>
                <a:latin typeface="Times New Roman" panose="02020603050405020304" pitchFamily="18" charset="0"/>
                <a:ea typeface="Times New Roman" panose="02020603050405020304" pitchFamily="18" charset="0"/>
              </a:rPr>
              <a:t> − It represent the possible values taken by a response vector.</a:t>
            </a:r>
          </a:p>
          <a:p>
            <a:pPr>
              <a:lnSpc>
                <a:spcPct val="115000"/>
              </a:lnSpc>
              <a:spcBef>
                <a:spcPts val="1000"/>
              </a:spcBef>
              <a:spcAft>
                <a:spcPts val="1000"/>
              </a:spcAft>
            </a:pPr>
            <a:r>
              <a:rPr lang="en-IN" sz="1800" dirty="0">
                <a:effectLst/>
                <a:latin typeface="Times New Roman" panose="02020603050405020304" pitchFamily="18" charset="0"/>
                <a:ea typeface="Times New Roman" panose="02020603050405020304" pitchFamily="18" charset="0"/>
              </a:rPr>
              <a:t>Scikit-learn have few example datasets like </a:t>
            </a:r>
            <a:r>
              <a:rPr lang="en-IN" sz="1800" b="1" dirty="0">
                <a:effectLst/>
                <a:latin typeface="Times New Roman" panose="02020603050405020304" pitchFamily="18" charset="0"/>
                <a:ea typeface="Times New Roman" panose="02020603050405020304" pitchFamily="18" charset="0"/>
              </a:rPr>
              <a:t>iris</a:t>
            </a:r>
            <a:r>
              <a:rPr lang="en-IN" sz="1800" dirty="0">
                <a:effectLst/>
                <a:latin typeface="Times New Roman" panose="02020603050405020304" pitchFamily="18" charset="0"/>
                <a:ea typeface="Times New Roman" panose="02020603050405020304" pitchFamily="18" charset="0"/>
              </a:rPr>
              <a:t> and </a:t>
            </a:r>
            <a:r>
              <a:rPr lang="en-IN" sz="1800" b="1" dirty="0">
                <a:effectLst/>
                <a:latin typeface="Times New Roman" panose="02020603050405020304" pitchFamily="18" charset="0"/>
                <a:ea typeface="Times New Roman" panose="02020603050405020304" pitchFamily="18" charset="0"/>
              </a:rPr>
              <a:t>digits</a:t>
            </a:r>
            <a:r>
              <a:rPr lang="en-IN" sz="1800" dirty="0">
                <a:effectLst/>
                <a:latin typeface="Times New Roman" panose="02020603050405020304" pitchFamily="18" charset="0"/>
                <a:ea typeface="Times New Roman" panose="02020603050405020304" pitchFamily="18" charset="0"/>
              </a:rPr>
              <a:t> for classification and the </a:t>
            </a:r>
            <a:r>
              <a:rPr lang="en-IN" sz="1800" b="1" dirty="0">
                <a:effectLst/>
                <a:latin typeface="Times New Roman" panose="02020603050405020304" pitchFamily="18" charset="0"/>
                <a:ea typeface="Times New Roman" panose="02020603050405020304" pitchFamily="18" charset="0"/>
              </a:rPr>
              <a:t>Boston house prices</a:t>
            </a:r>
            <a:r>
              <a:rPr lang="en-IN" sz="1800" dirty="0">
                <a:effectLst/>
                <a:latin typeface="Times New Roman" panose="02020603050405020304" pitchFamily="18" charset="0"/>
                <a:ea typeface="Times New Roman" panose="02020603050405020304" pitchFamily="18" charset="0"/>
              </a:rPr>
              <a:t> for regression.</a:t>
            </a:r>
          </a:p>
          <a:p>
            <a:pPr algn="just">
              <a:buFont typeface="Arial" panose="020B0604020202020204" pitchFamily="34" charset="0"/>
              <a:buChar char="•"/>
            </a:pPr>
            <a:endParaRPr dirty="0"/>
          </a:p>
        </p:txBody>
      </p:sp>
    </p:spTree>
    <p:extLst>
      <p:ext uri="{BB962C8B-B14F-4D97-AF65-F5344CB8AC3E}">
        <p14:creationId xmlns:p14="http://schemas.microsoft.com/office/powerpoint/2010/main" val="1025217177"/>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spcBef>
                <a:spcPts val="1000"/>
              </a:spcBef>
              <a:spcAft>
                <a:spcPts val="1000"/>
              </a:spcAft>
            </a:pPr>
            <a:r>
              <a:rPr lang="en-IN" sz="1800" b="1" u="sng" dirty="0">
                <a:effectLst/>
                <a:latin typeface="Times New Roman" panose="02020603050405020304" pitchFamily="18" charset="0"/>
                <a:ea typeface="Times New Roman" panose="02020603050405020304" pitchFamily="18" charset="0"/>
              </a:rPr>
              <a:t>Dataset Loading</a:t>
            </a:r>
            <a:endParaRPr lang="en-IN" sz="1800" dirty="0">
              <a:effectLst/>
              <a:latin typeface="Times New Roman" panose="02020603050405020304" pitchFamily="18" charset="0"/>
              <a:ea typeface="Times New Roman" panose="02020603050405020304" pitchFamily="18" charset="0"/>
            </a:endParaRPr>
          </a:p>
          <a:p>
            <a:pPr>
              <a:lnSpc>
                <a:spcPct val="115000"/>
              </a:lnSpc>
              <a:spcBef>
                <a:spcPts val="1000"/>
              </a:spcBef>
              <a:spcAft>
                <a:spcPts val="1000"/>
              </a:spcAft>
            </a:pPr>
            <a:r>
              <a:rPr lang="en-IN" sz="1800" dirty="0">
                <a:effectLst/>
                <a:latin typeface="Times New Roman" panose="02020603050405020304" pitchFamily="18" charset="0"/>
                <a:ea typeface="Times New Roman" panose="02020603050405020304" pitchFamily="18" charset="0"/>
              </a:rPr>
              <a:t>A collection of data is called dataset. It is having the following two components −</a:t>
            </a:r>
          </a:p>
          <a:p>
            <a:pPr>
              <a:lnSpc>
                <a:spcPct val="115000"/>
              </a:lnSpc>
              <a:spcBef>
                <a:spcPts val="1000"/>
              </a:spcBef>
              <a:spcAft>
                <a:spcPts val="1000"/>
              </a:spcAft>
            </a:pPr>
            <a:r>
              <a:rPr lang="en-IN" sz="1800" b="1" dirty="0">
                <a:effectLst/>
                <a:latin typeface="Times New Roman" panose="02020603050405020304" pitchFamily="18" charset="0"/>
                <a:ea typeface="Times New Roman" panose="02020603050405020304" pitchFamily="18" charset="0"/>
              </a:rPr>
              <a:t>Features</a:t>
            </a:r>
            <a:r>
              <a:rPr lang="en-IN" sz="1800" dirty="0">
                <a:effectLst/>
                <a:latin typeface="Times New Roman" panose="02020603050405020304" pitchFamily="18" charset="0"/>
                <a:ea typeface="Times New Roman" panose="02020603050405020304" pitchFamily="18" charset="0"/>
              </a:rPr>
              <a:t> − The variables of data are called its features. They are also known as predictors, inputs or attributes.</a:t>
            </a:r>
          </a:p>
          <a:p>
            <a:pPr marL="342900" lvl="0" indent="-342900">
              <a:lnSpc>
                <a:spcPct val="115000"/>
              </a:lnSpc>
              <a:spcBef>
                <a:spcPts val="1000"/>
              </a:spcBef>
              <a:spcAft>
                <a:spcPts val="1000"/>
              </a:spcAft>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Times New Roman" panose="02020603050405020304" pitchFamily="18" charset="0"/>
              </a:rPr>
              <a:t>Feature matrix</a:t>
            </a:r>
            <a:r>
              <a:rPr lang="en-IN" sz="1800" dirty="0">
                <a:effectLst/>
                <a:latin typeface="Times New Roman" panose="02020603050405020304" pitchFamily="18" charset="0"/>
                <a:ea typeface="Times New Roman" panose="02020603050405020304" pitchFamily="18" charset="0"/>
              </a:rPr>
              <a:t> − It is the collection of features, in case there are more than one.</a:t>
            </a:r>
          </a:p>
          <a:p>
            <a:pPr marL="342900" lvl="0" indent="-342900">
              <a:lnSpc>
                <a:spcPct val="115000"/>
              </a:lnSpc>
              <a:spcBef>
                <a:spcPts val="1000"/>
              </a:spcBef>
              <a:spcAft>
                <a:spcPts val="1000"/>
              </a:spcAft>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Times New Roman" panose="02020603050405020304" pitchFamily="18" charset="0"/>
              </a:rPr>
              <a:t>Feature Names</a:t>
            </a:r>
            <a:r>
              <a:rPr lang="en-IN" sz="1800" dirty="0">
                <a:effectLst/>
                <a:latin typeface="Times New Roman" panose="02020603050405020304" pitchFamily="18" charset="0"/>
                <a:ea typeface="Times New Roman" panose="02020603050405020304" pitchFamily="18" charset="0"/>
              </a:rPr>
              <a:t> − It is the list of all the names of the features.</a:t>
            </a:r>
          </a:p>
          <a:p>
            <a:pPr>
              <a:lnSpc>
                <a:spcPct val="115000"/>
              </a:lnSpc>
              <a:spcBef>
                <a:spcPts val="1000"/>
              </a:spcBef>
              <a:spcAft>
                <a:spcPts val="1000"/>
              </a:spcAft>
            </a:pPr>
            <a:r>
              <a:rPr lang="en-IN" sz="1800" b="1" dirty="0">
                <a:effectLst/>
                <a:latin typeface="Times New Roman" panose="02020603050405020304" pitchFamily="18" charset="0"/>
                <a:ea typeface="Times New Roman" panose="02020603050405020304" pitchFamily="18" charset="0"/>
              </a:rPr>
              <a:t>Response</a:t>
            </a:r>
            <a:r>
              <a:rPr lang="en-IN" sz="1800" dirty="0">
                <a:effectLst/>
                <a:latin typeface="Times New Roman" panose="02020603050405020304" pitchFamily="18" charset="0"/>
                <a:ea typeface="Times New Roman" panose="02020603050405020304" pitchFamily="18" charset="0"/>
              </a:rPr>
              <a:t> − It is the output variable that basically depends upon the feature variables. They are also known as target, label or output.</a:t>
            </a:r>
          </a:p>
          <a:p>
            <a:pPr marL="342900" lvl="0" indent="-342900">
              <a:lnSpc>
                <a:spcPct val="115000"/>
              </a:lnSpc>
              <a:spcBef>
                <a:spcPts val="1000"/>
              </a:spcBef>
              <a:spcAft>
                <a:spcPts val="1000"/>
              </a:spcAft>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Times New Roman" panose="02020603050405020304" pitchFamily="18" charset="0"/>
              </a:rPr>
              <a:t>Response Vector</a:t>
            </a:r>
            <a:r>
              <a:rPr lang="en-IN" sz="1800" dirty="0">
                <a:effectLst/>
                <a:latin typeface="Times New Roman" panose="02020603050405020304" pitchFamily="18" charset="0"/>
                <a:ea typeface="Times New Roman" panose="02020603050405020304" pitchFamily="18" charset="0"/>
              </a:rPr>
              <a:t> − It is used to represent response column. Generally, we have just one response column.</a:t>
            </a:r>
          </a:p>
          <a:p>
            <a:pPr marL="342900" lvl="0" indent="-342900">
              <a:lnSpc>
                <a:spcPct val="115000"/>
              </a:lnSpc>
              <a:spcBef>
                <a:spcPts val="1000"/>
              </a:spcBef>
              <a:spcAft>
                <a:spcPts val="1000"/>
              </a:spcAft>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Times New Roman" panose="02020603050405020304" pitchFamily="18" charset="0"/>
              </a:rPr>
              <a:t>Target Names</a:t>
            </a:r>
            <a:r>
              <a:rPr lang="en-IN" sz="1800" dirty="0">
                <a:effectLst/>
                <a:latin typeface="Times New Roman" panose="02020603050405020304" pitchFamily="18" charset="0"/>
                <a:ea typeface="Times New Roman" panose="02020603050405020304" pitchFamily="18" charset="0"/>
              </a:rPr>
              <a:t> − It represent the possible values taken by a response vector.</a:t>
            </a:r>
          </a:p>
          <a:p>
            <a:pPr>
              <a:lnSpc>
                <a:spcPct val="115000"/>
              </a:lnSpc>
              <a:spcBef>
                <a:spcPts val="1000"/>
              </a:spcBef>
              <a:spcAft>
                <a:spcPts val="1000"/>
              </a:spcAft>
            </a:pPr>
            <a:r>
              <a:rPr lang="en-IN" sz="1800" dirty="0">
                <a:effectLst/>
                <a:latin typeface="Times New Roman" panose="02020603050405020304" pitchFamily="18" charset="0"/>
                <a:ea typeface="Times New Roman" panose="02020603050405020304" pitchFamily="18" charset="0"/>
              </a:rPr>
              <a:t>Scikit-learn have few example datasets like </a:t>
            </a:r>
            <a:r>
              <a:rPr lang="en-IN" sz="1800" b="1" dirty="0">
                <a:effectLst/>
                <a:latin typeface="Times New Roman" panose="02020603050405020304" pitchFamily="18" charset="0"/>
                <a:ea typeface="Times New Roman" panose="02020603050405020304" pitchFamily="18" charset="0"/>
              </a:rPr>
              <a:t>iris</a:t>
            </a:r>
            <a:r>
              <a:rPr lang="en-IN" sz="1800" dirty="0">
                <a:effectLst/>
                <a:latin typeface="Times New Roman" panose="02020603050405020304" pitchFamily="18" charset="0"/>
                <a:ea typeface="Times New Roman" panose="02020603050405020304" pitchFamily="18" charset="0"/>
              </a:rPr>
              <a:t> and </a:t>
            </a:r>
            <a:r>
              <a:rPr lang="en-IN" sz="1800" b="1" dirty="0">
                <a:effectLst/>
                <a:latin typeface="Times New Roman" panose="02020603050405020304" pitchFamily="18" charset="0"/>
                <a:ea typeface="Times New Roman" panose="02020603050405020304" pitchFamily="18" charset="0"/>
              </a:rPr>
              <a:t>digits</a:t>
            </a:r>
            <a:r>
              <a:rPr lang="en-IN" sz="1800" dirty="0">
                <a:effectLst/>
                <a:latin typeface="Times New Roman" panose="02020603050405020304" pitchFamily="18" charset="0"/>
                <a:ea typeface="Times New Roman" panose="02020603050405020304" pitchFamily="18" charset="0"/>
              </a:rPr>
              <a:t> for classification and the </a:t>
            </a:r>
            <a:r>
              <a:rPr lang="en-IN" sz="1800" b="1" dirty="0">
                <a:effectLst/>
                <a:latin typeface="Times New Roman" panose="02020603050405020304" pitchFamily="18" charset="0"/>
                <a:ea typeface="Times New Roman" panose="02020603050405020304" pitchFamily="18" charset="0"/>
              </a:rPr>
              <a:t>Boston house prices</a:t>
            </a:r>
            <a:r>
              <a:rPr lang="en-IN" sz="1800" dirty="0">
                <a:effectLst/>
                <a:latin typeface="Times New Roman" panose="02020603050405020304" pitchFamily="18" charset="0"/>
                <a:ea typeface="Times New Roman" panose="02020603050405020304" pitchFamily="18" charset="0"/>
              </a:rPr>
              <a:t> for regression.</a:t>
            </a:r>
          </a:p>
          <a:p>
            <a:pPr algn="just">
              <a:buFont typeface="Arial" panose="020B0604020202020204" pitchFamily="34" charset="0"/>
              <a:buChar char="•"/>
            </a:pPr>
            <a:endParaRPr dirty="0"/>
          </a:p>
        </p:txBody>
      </p:sp>
    </p:spTree>
    <p:extLst>
      <p:ext uri="{BB962C8B-B14F-4D97-AF65-F5344CB8AC3E}">
        <p14:creationId xmlns:p14="http://schemas.microsoft.com/office/powerpoint/2010/main" val="2445562013"/>
      </p:ext>
    </p:extLst>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15000"/>
              </a:lnSpc>
              <a:spcBef>
                <a:spcPts val="1000"/>
              </a:spcBef>
              <a:spcAft>
                <a:spcPts val="1000"/>
              </a:spcAft>
            </a:pPr>
            <a:r>
              <a:rPr lang="en-IN" sz="1800" b="1" u="sng" dirty="0">
                <a:effectLst/>
                <a:latin typeface="Times New Roman" panose="02020603050405020304" pitchFamily="18" charset="0"/>
                <a:ea typeface="Times New Roman" panose="02020603050405020304" pitchFamily="18" charset="0"/>
              </a:rPr>
              <a:t>Splitting the dataset</a:t>
            </a:r>
            <a:endParaRPr lang="en-IN" sz="1800" dirty="0">
              <a:effectLst/>
              <a:latin typeface="Times New Roman" panose="02020603050405020304" pitchFamily="18" charset="0"/>
              <a:ea typeface="Times New Roman" panose="02020603050405020304" pitchFamily="18" charset="0"/>
            </a:endParaRPr>
          </a:p>
          <a:p>
            <a:pPr>
              <a:lnSpc>
                <a:spcPct val="115000"/>
              </a:lnSpc>
              <a:spcBef>
                <a:spcPts val="1000"/>
              </a:spcBef>
              <a:spcAft>
                <a:spcPts val="1000"/>
              </a:spcAft>
            </a:pPr>
            <a:r>
              <a:rPr lang="en-IN" sz="1800" dirty="0">
                <a:effectLst/>
                <a:latin typeface="Times New Roman" panose="02020603050405020304" pitchFamily="18" charset="0"/>
                <a:ea typeface="Times New Roman" panose="02020603050405020304" pitchFamily="18" charset="0"/>
              </a:rPr>
              <a:t>To check the accuracy of our model, we can split the dataset into two pieces-</a:t>
            </a:r>
            <a:r>
              <a:rPr lang="en-IN" sz="1800" b="1" dirty="0">
                <a:effectLst/>
                <a:latin typeface="Times New Roman" panose="02020603050405020304" pitchFamily="18" charset="0"/>
                <a:ea typeface="Times New Roman" panose="02020603050405020304" pitchFamily="18" charset="0"/>
              </a:rPr>
              <a:t>a training set</a:t>
            </a:r>
            <a:r>
              <a:rPr lang="en-IN" sz="1800" dirty="0">
                <a:effectLst/>
                <a:latin typeface="Times New Roman" panose="02020603050405020304" pitchFamily="18" charset="0"/>
                <a:ea typeface="Times New Roman" panose="02020603050405020304" pitchFamily="18" charset="0"/>
              </a:rPr>
              <a:t> and </a:t>
            </a:r>
            <a:r>
              <a:rPr lang="en-IN" sz="1800" b="1" dirty="0">
                <a:effectLst/>
                <a:latin typeface="Times New Roman" panose="02020603050405020304" pitchFamily="18" charset="0"/>
                <a:ea typeface="Times New Roman" panose="02020603050405020304" pitchFamily="18" charset="0"/>
              </a:rPr>
              <a:t>a testing set</a:t>
            </a:r>
            <a:r>
              <a:rPr lang="en-IN" sz="1800" dirty="0">
                <a:effectLst/>
                <a:latin typeface="Times New Roman" panose="02020603050405020304" pitchFamily="18" charset="0"/>
                <a:ea typeface="Times New Roman" panose="02020603050405020304" pitchFamily="18" charset="0"/>
              </a:rPr>
              <a:t>. Use the training set to train the model and testing set to test the model. After that, we can evaluate how well our model did.</a:t>
            </a:r>
          </a:p>
          <a:p>
            <a:pPr>
              <a:lnSpc>
                <a:spcPct val="115000"/>
              </a:lnSpc>
              <a:spcBef>
                <a:spcPts val="1000"/>
              </a:spcBef>
              <a:spcAft>
                <a:spcPts val="1000"/>
              </a:spcAft>
            </a:pPr>
            <a:r>
              <a:rPr lang="en-IN" sz="1800" b="1" dirty="0">
                <a:effectLst/>
                <a:latin typeface="Times New Roman" panose="02020603050405020304" pitchFamily="18" charset="0"/>
                <a:ea typeface="Times New Roman" panose="02020603050405020304" pitchFamily="18" charset="0"/>
              </a:rPr>
              <a:t>Example</a:t>
            </a:r>
            <a:endParaRPr lang="en-IN" sz="1800" dirty="0">
              <a:effectLst/>
              <a:latin typeface="Times New Roman" panose="02020603050405020304" pitchFamily="18" charset="0"/>
              <a:ea typeface="Times New Roman" panose="02020603050405020304" pitchFamily="18" charset="0"/>
            </a:endParaRPr>
          </a:p>
          <a:p>
            <a:r>
              <a:rPr lang="en-IN" sz="1800" dirty="0">
                <a:effectLst/>
                <a:latin typeface="Times New Roman" panose="02020603050405020304" pitchFamily="18" charset="0"/>
                <a:ea typeface="Times New Roman" panose="02020603050405020304" pitchFamily="18" charset="0"/>
              </a:rPr>
              <a:t>The following example will split the data into 70:30 ratio, i.e. 70% data will be used as training data and 30% will be used as testing data. The dataset is iris dataset as in above example</a:t>
            </a:r>
          </a:p>
          <a:p>
            <a:endParaRPr lang="en-IN" sz="1800" dirty="0">
              <a:effectLst/>
              <a:latin typeface="Times New Roman" panose="02020603050405020304" pitchFamily="18" charset="0"/>
            </a:endParaRPr>
          </a:p>
          <a:p>
            <a:pPr>
              <a:lnSpc>
                <a:spcPct val="115000"/>
              </a:lnSpc>
              <a:spcBef>
                <a:spcPts val="1000"/>
              </a:spcBef>
              <a:spcAft>
                <a:spcPts val="1000"/>
              </a:spcAft>
            </a:pPr>
            <a:r>
              <a:rPr lang="en-IN" sz="1800" dirty="0">
                <a:effectLst/>
                <a:latin typeface="Times New Roman" panose="02020603050405020304" pitchFamily="18" charset="0"/>
                <a:ea typeface="Times New Roman" panose="02020603050405020304" pitchFamily="18" charset="0"/>
              </a:rPr>
              <a:t>As seen in the example above, it uses </a:t>
            </a:r>
            <a:r>
              <a:rPr lang="en-IN" sz="1800" b="1" dirty="0" err="1">
                <a:effectLst/>
                <a:latin typeface="Times New Roman" panose="02020603050405020304" pitchFamily="18" charset="0"/>
                <a:ea typeface="Times New Roman" panose="02020603050405020304" pitchFamily="18" charset="0"/>
              </a:rPr>
              <a:t>train_test_split</a:t>
            </a:r>
            <a:r>
              <a:rPr lang="en-IN" sz="1800" b="1" dirty="0">
                <a:effectLst/>
                <a:latin typeface="Times New Roman" panose="02020603050405020304" pitchFamily="18" charset="0"/>
                <a:ea typeface="Times New Roman" panose="02020603050405020304" pitchFamily="18" charset="0"/>
              </a:rPr>
              <a:t>()</a:t>
            </a:r>
            <a:r>
              <a:rPr lang="en-IN" sz="1800" dirty="0">
                <a:effectLst/>
                <a:latin typeface="Times New Roman" panose="02020603050405020304" pitchFamily="18" charset="0"/>
                <a:ea typeface="Times New Roman" panose="02020603050405020304" pitchFamily="18" charset="0"/>
              </a:rPr>
              <a:t> function of scikit-learn to split the dataset. This function has the following arguments −</a:t>
            </a:r>
          </a:p>
          <a:p>
            <a:pPr marL="342900" lvl="0" indent="-342900">
              <a:lnSpc>
                <a:spcPct val="115000"/>
              </a:lnSpc>
              <a:spcBef>
                <a:spcPts val="1000"/>
              </a:spcBef>
              <a:spcAft>
                <a:spcPts val="1000"/>
              </a:spcAft>
              <a:buSzPts val="1000"/>
              <a:buFont typeface="Symbol" panose="05050102010706020507" pitchFamily="18" charset="2"/>
              <a:buChar char=""/>
              <a:tabLst>
                <a:tab pos="457200" algn="l"/>
              </a:tabLst>
            </a:pPr>
            <a:r>
              <a:rPr lang="en-IN" sz="1800" b="1" dirty="0">
                <a:effectLst/>
                <a:latin typeface="Times New Roman" panose="02020603050405020304" pitchFamily="18" charset="0"/>
                <a:ea typeface="Times New Roman" panose="02020603050405020304" pitchFamily="18" charset="0"/>
              </a:rPr>
              <a:t>X, y</a:t>
            </a:r>
            <a:r>
              <a:rPr lang="en-IN" sz="1800" dirty="0">
                <a:effectLst/>
                <a:latin typeface="Times New Roman" panose="02020603050405020304" pitchFamily="18" charset="0"/>
                <a:ea typeface="Times New Roman" panose="02020603050405020304" pitchFamily="18" charset="0"/>
              </a:rPr>
              <a:t> − Here, </a:t>
            </a:r>
            <a:r>
              <a:rPr lang="en-IN" sz="1800" b="1" dirty="0">
                <a:effectLst/>
                <a:latin typeface="Times New Roman" panose="02020603050405020304" pitchFamily="18" charset="0"/>
                <a:ea typeface="Times New Roman" panose="02020603050405020304" pitchFamily="18" charset="0"/>
              </a:rPr>
              <a:t>X</a:t>
            </a:r>
            <a:r>
              <a:rPr lang="en-IN" sz="1800" dirty="0">
                <a:effectLst/>
                <a:latin typeface="Times New Roman" panose="02020603050405020304" pitchFamily="18" charset="0"/>
                <a:ea typeface="Times New Roman" panose="02020603050405020304" pitchFamily="18" charset="0"/>
              </a:rPr>
              <a:t> is the </a:t>
            </a:r>
            <a:r>
              <a:rPr lang="en-IN" sz="1800" b="1" dirty="0">
                <a:effectLst/>
                <a:latin typeface="Times New Roman" panose="02020603050405020304" pitchFamily="18" charset="0"/>
                <a:ea typeface="Times New Roman" panose="02020603050405020304" pitchFamily="18" charset="0"/>
              </a:rPr>
              <a:t>feature matrix</a:t>
            </a:r>
            <a:r>
              <a:rPr lang="en-IN" sz="1800" dirty="0">
                <a:effectLst/>
                <a:latin typeface="Times New Roman" panose="02020603050405020304" pitchFamily="18" charset="0"/>
                <a:ea typeface="Times New Roman" panose="02020603050405020304" pitchFamily="18" charset="0"/>
              </a:rPr>
              <a:t> and y is the </a:t>
            </a:r>
            <a:r>
              <a:rPr lang="en-IN" sz="1800" b="1" dirty="0">
                <a:effectLst/>
                <a:latin typeface="Times New Roman" panose="02020603050405020304" pitchFamily="18" charset="0"/>
                <a:ea typeface="Times New Roman" panose="02020603050405020304" pitchFamily="18" charset="0"/>
              </a:rPr>
              <a:t>response vector</a:t>
            </a:r>
            <a:r>
              <a:rPr lang="en-IN" sz="1800" dirty="0">
                <a:effectLst/>
                <a:latin typeface="Times New Roman" panose="02020603050405020304" pitchFamily="18" charset="0"/>
                <a:ea typeface="Times New Roman" panose="02020603050405020304" pitchFamily="18" charset="0"/>
              </a:rPr>
              <a:t>, which need to be split.</a:t>
            </a:r>
          </a:p>
          <a:p>
            <a:pPr marL="342900" lvl="0" indent="-342900">
              <a:lnSpc>
                <a:spcPct val="115000"/>
              </a:lnSpc>
              <a:spcBef>
                <a:spcPts val="1000"/>
              </a:spcBef>
              <a:spcAft>
                <a:spcPts val="1000"/>
              </a:spcAft>
              <a:buSzPts val="1000"/>
              <a:buFont typeface="Symbol" panose="05050102010706020507" pitchFamily="18" charset="2"/>
              <a:buChar char=""/>
              <a:tabLst>
                <a:tab pos="457200" algn="l"/>
              </a:tabLst>
            </a:pPr>
            <a:r>
              <a:rPr lang="en-IN" sz="1800" b="1" dirty="0" err="1">
                <a:effectLst/>
                <a:latin typeface="Times New Roman" panose="02020603050405020304" pitchFamily="18" charset="0"/>
                <a:ea typeface="Times New Roman" panose="02020603050405020304" pitchFamily="18" charset="0"/>
              </a:rPr>
              <a:t>test_size</a:t>
            </a:r>
            <a:r>
              <a:rPr lang="en-IN" sz="1800" dirty="0">
                <a:effectLst/>
                <a:latin typeface="Times New Roman" panose="02020603050405020304" pitchFamily="18" charset="0"/>
                <a:ea typeface="Times New Roman" panose="02020603050405020304" pitchFamily="18" charset="0"/>
              </a:rPr>
              <a:t> − This represents the ratio of test data to the total given data. As in the above example, we are setting </a:t>
            </a:r>
            <a:r>
              <a:rPr lang="en-IN" sz="1800" b="1" dirty="0" err="1">
                <a:effectLst/>
                <a:latin typeface="Times New Roman" panose="02020603050405020304" pitchFamily="18" charset="0"/>
                <a:ea typeface="Times New Roman" panose="02020603050405020304" pitchFamily="18" charset="0"/>
              </a:rPr>
              <a:t>test_data</a:t>
            </a:r>
            <a:r>
              <a:rPr lang="en-IN" sz="1800" b="1" dirty="0">
                <a:effectLst/>
                <a:latin typeface="Times New Roman" panose="02020603050405020304" pitchFamily="18" charset="0"/>
                <a:ea typeface="Times New Roman" panose="02020603050405020304" pitchFamily="18" charset="0"/>
              </a:rPr>
              <a:t> = 0.3</a:t>
            </a:r>
            <a:r>
              <a:rPr lang="en-IN" sz="1800" dirty="0">
                <a:effectLst/>
                <a:latin typeface="Times New Roman" panose="02020603050405020304" pitchFamily="18" charset="0"/>
                <a:ea typeface="Times New Roman" panose="02020603050405020304" pitchFamily="18" charset="0"/>
              </a:rPr>
              <a:t> for 150 rows of X. It will produce test data of 150*0.3 = 45 rows.</a:t>
            </a:r>
          </a:p>
          <a:p>
            <a:pPr marL="342900" lvl="0" indent="-342900">
              <a:lnSpc>
                <a:spcPct val="115000"/>
              </a:lnSpc>
              <a:spcBef>
                <a:spcPts val="1000"/>
              </a:spcBef>
              <a:spcAft>
                <a:spcPts val="1000"/>
              </a:spcAft>
              <a:buSzPts val="1000"/>
              <a:buFont typeface="Symbol" panose="05050102010706020507" pitchFamily="18" charset="2"/>
              <a:buChar char=""/>
              <a:tabLst>
                <a:tab pos="457200" algn="l"/>
              </a:tabLst>
            </a:pPr>
            <a:r>
              <a:rPr lang="en-IN" sz="1800" b="1" dirty="0" err="1">
                <a:effectLst/>
                <a:latin typeface="Times New Roman" panose="02020603050405020304" pitchFamily="18" charset="0"/>
                <a:ea typeface="Times New Roman" panose="02020603050405020304" pitchFamily="18" charset="0"/>
              </a:rPr>
              <a:t>random_size</a:t>
            </a:r>
            <a:r>
              <a:rPr lang="en-IN" sz="1800" dirty="0">
                <a:effectLst/>
                <a:latin typeface="Times New Roman" panose="02020603050405020304" pitchFamily="18" charset="0"/>
                <a:ea typeface="Times New Roman" panose="02020603050405020304" pitchFamily="18" charset="0"/>
              </a:rPr>
              <a:t> − It is used to guarantee that the split will always be the same. This is useful in the situations where you want reproducible results.</a:t>
            </a:r>
          </a:p>
          <a:p>
            <a:endParaRPr dirty="0"/>
          </a:p>
        </p:txBody>
      </p:sp>
    </p:spTree>
    <p:extLst>
      <p:ext uri="{BB962C8B-B14F-4D97-AF65-F5344CB8AC3E}">
        <p14:creationId xmlns:p14="http://schemas.microsoft.com/office/powerpoint/2010/main" val="1399004108"/>
      </p:ext>
    </p:extLst>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just" defTabSz="914400" rtl="0" eaLnBrk="1" fontAlgn="auto" latinLnBrk="0" hangingPunct="1">
              <a:lnSpc>
                <a:spcPct val="115000"/>
              </a:lnSpc>
              <a:spcBef>
                <a:spcPts val="1000"/>
              </a:spcBef>
              <a:spcAft>
                <a:spcPts val="1000"/>
              </a:spcAft>
              <a:buClr>
                <a:srgbClr val="000000"/>
              </a:buClr>
              <a:buSzPts val="1100"/>
              <a:buFont typeface="Arial"/>
              <a:buChar char="●"/>
              <a:tabLst/>
              <a:defRPr/>
            </a:pPr>
            <a:r>
              <a:rPr lang="en-IN" sz="1800" b="1" dirty="0">
                <a:effectLst/>
                <a:latin typeface="Times New Roman" panose="02020603050405020304" pitchFamily="18" charset="0"/>
                <a:ea typeface="Times New Roman" panose="02020603050405020304" pitchFamily="18" charset="0"/>
              </a:rPr>
              <a:t>Linear Regression</a:t>
            </a:r>
            <a:endParaRPr lang="en-IN" sz="1800" dirty="0">
              <a:effectLst/>
              <a:latin typeface="Times New Roman" panose="02020603050405020304" pitchFamily="18" charset="0"/>
              <a:ea typeface="Times New Roman" panose="02020603050405020304" pitchFamily="18" charset="0"/>
            </a:endParaRPr>
          </a:p>
          <a:p>
            <a:pPr algn="just">
              <a:lnSpc>
                <a:spcPct val="115000"/>
              </a:lnSpc>
              <a:spcBef>
                <a:spcPts val="1000"/>
              </a:spcBef>
              <a:spcAft>
                <a:spcPts val="1000"/>
              </a:spcAft>
            </a:pPr>
            <a:endParaRPr lang="en-IN" sz="1800" dirty="0">
              <a:effectLst/>
              <a:latin typeface="Times New Roman" panose="02020603050405020304" pitchFamily="18" charset="0"/>
              <a:ea typeface="Times New Roman" panose="02020603050405020304" pitchFamily="18" charset="0"/>
            </a:endParaRPr>
          </a:p>
          <a:p>
            <a:pPr algn="just">
              <a:lnSpc>
                <a:spcPct val="115000"/>
              </a:lnSpc>
              <a:spcBef>
                <a:spcPts val="1000"/>
              </a:spcBef>
              <a:spcAft>
                <a:spcPts val="1000"/>
              </a:spcAft>
            </a:pPr>
            <a:r>
              <a:rPr lang="en-IN" sz="1800" dirty="0">
                <a:effectLst/>
                <a:latin typeface="Times New Roman" panose="02020603050405020304" pitchFamily="18" charset="0"/>
                <a:ea typeface="Times New Roman" panose="02020603050405020304" pitchFamily="18" charset="0"/>
              </a:rPr>
              <a:t>This supervised ML model is used when the output variable is continuous and it follows linear relation with dependent variables. It can be used to forecast sales in the coming months by </a:t>
            </a:r>
            <a:r>
              <a:rPr lang="en-IN" sz="1800" dirty="0" err="1">
                <a:effectLst/>
                <a:latin typeface="Times New Roman" panose="02020603050405020304" pitchFamily="18" charset="0"/>
                <a:ea typeface="Times New Roman" panose="02020603050405020304" pitchFamily="18" charset="0"/>
              </a:rPr>
              <a:t>analyzing</a:t>
            </a:r>
            <a:r>
              <a:rPr lang="en-IN" sz="1800" dirty="0">
                <a:effectLst/>
                <a:latin typeface="Times New Roman" panose="02020603050405020304" pitchFamily="18" charset="0"/>
                <a:ea typeface="Times New Roman" panose="02020603050405020304" pitchFamily="18" charset="0"/>
              </a:rPr>
              <a:t> the sales data for previous months.</a:t>
            </a:r>
          </a:p>
          <a:p>
            <a:pPr algn="just">
              <a:lnSpc>
                <a:spcPct val="115000"/>
              </a:lnSpc>
              <a:spcBef>
                <a:spcPts val="1000"/>
              </a:spcBef>
              <a:spcAft>
                <a:spcPts val="1000"/>
              </a:spcAft>
            </a:pPr>
            <a:endParaRPr lang="en-IN" sz="1800" dirty="0">
              <a:effectLst/>
              <a:latin typeface="Times New Roman" panose="02020603050405020304" pitchFamily="18" charset="0"/>
              <a:ea typeface="Times New Roman" panose="02020603050405020304" pitchFamily="18" charset="0"/>
            </a:endParaRPr>
          </a:p>
          <a:p>
            <a:pPr algn="just">
              <a:lnSpc>
                <a:spcPct val="115000"/>
              </a:lnSpc>
              <a:spcBef>
                <a:spcPts val="1000"/>
              </a:spcBef>
              <a:spcAft>
                <a:spcPts val="1000"/>
              </a:spcAft>
            </a:pPr>
            <a:r>
              <a:rPr lang="en-IN" sz="1800" dirty="0">
                <a:effectLst/>
                <a:latin typeface="Times New Roman" panose="02020603050405020304" pitchFamily="18" charset="0"/>
                <a:ea typeface="Times New Roman" panose="02020603050405020304" pitchFamily="18" charset="0"/>
              </a:rPr>
              <a:t>With the help of </a:t>
            </a:r>
            <a:r>
              <a:rPr lang="en-IN" sz="1800" dirty="0" err="1">
                <a:effectLst/>
                <a:latin typeface="Times New Roman" panose="02020603050405020304" pitchFamily="18" charset="0"/>
                <a:ea typeface="Times New Roman" panose="02020603050405020304" pitchFamily="18" charset="0"/>
              </a:rPr>
              <a:t>sklearn</a:t>
            </a:r>
            <a:r>
              <a:rPr lang="en-IN" sz="1800" dirty="0">
                <a:effectLst/>
                <a:latin typeface="Times New Roman" panose="02020603050405020304" pitchFamily="18" charset="0"/>
                <a:ea typeface="Times New Roman" panose="02020603050405020304" pitchFamily="18" charset="0"/>
              </a:rPr>
              <a:t>, we can easily implement the Linear Regression model as follows</a:t>
            </a:r>
          </a:p>
          <a:p>
            <a:pPr algn="just">
              <a:lnSpc>
                <a:spcPct val="115000"/>
              </a:lnSpc>
              <a:spcBef>
                <a:spcPts val="1000"/>
              </a:spcBef>
              <a:spcAft>
                <a:spcPts val="1000"/>
              </a:spcAft>
            </a:pPr>
            <a:endParaRPr lang="en-IN" sz="1800" dirty="0">
              <a:effectLst/>
              <a:latin typeface="Times New Roman" panose="02020603050405020304" pitchFamily="18" charset="0"/>
              <a:ea typeface="Times New Roman" panose="02020603050405020304" pitchFamily="18" charset="0"/>
            </a:endParaRPr>
          </a:p>
          <a:p>
            <a:pPr algn="just">
              <a:lnSpc>
                <a:spcPct val="115000"/>
              </a:lnSpc>
              <a:spcBef>
                <a:spcPts val="1000"/>
              </a:spcBef>
              <a:spcAft>
                <a:spcPts val="1000"/>
              </a:spcAft>
            </a:pPr>
            <a:r>
              <a:rPr lang="en-IN" sz="1800" dirty="0">
                <a:effectLst/>
                <a:latin typeface="Times New Roman" panose="02020603050405020304" pitchFamily="18" charset="0"/>
                <a:ea typeface="Times New Roman" panose="02020603050405020304" pitchFamily="18" charset="0"/>
              </a:rPr>
              <a:t>r2 = r2_score(</a:t>
            </a:r>
            <a:r>
              <a:rPr lang="en-IN" sz="1800" dirty="0" err="1">
                <a:effectLst/>
                <a:latin typeface="Times New Roman" panose="02020603050405020304" pitchFamily="18" charset="0"/>
                <a:ea typeface="Times New Roman" panose="02020603050405020304" pitchFamily="18" charset="0"/>
              </a:rPr>
              <a:t>y_test</a:t>
            </a:r>
            <a:r>
              <a:rPr lang="en-IN" sz="1800" dirty="0">
                <a:effectLst/>
                <a:latin typeface="Times New Roman" panose="02020603050405020304" pitchFamily="18" charset="0"/>
                <a:ea typeface="Times New Roman" panose="02020603050405020304" pitchFamily="18" charset="0"/>
              </a:rPr>
              <a:t>, </a:t>
            </a:r>
            <a:r>
              <a:rPr lang="en-IN" sz="1800" dirty="0" err="1">
                <a:effectLst/>
                <a:latin typeface="Times New Roman" panose="02020603050405020304" pitchFamily="18" charset="0"/>
                <a:ea typeface="Times New Roman" panose="02020603050405020304" pitchFamily="18" charset="0"/>
              </a:rPr>
              <a:t>y_predicted</a:t>
            </a:r>
            <a:r>
              <a:rPr lang="en-IN" sz="1800" dirty="0">
                <a:effectLst/>
                <a:latin typeface="Times New Roman" panose="02020603050405020304" pitchFamily="18" charset="0"/>
                <a:ea typeface="Times New Roman" panose="02020603050405020304" pitchFamily="18" charset="0"/>
              </a:rPr>
              <a:t>)</a:t>
            </a:r>
          </a:p>
          <a:p>
            <a:pPr algn="just">
              <a:lnSpc>
                <a:spcPct val="115000"/>
              </a:lnSpc>
              <a:spcBef>
                <a:spcPts val="1000"/>
              </a:spcBef>
              <a:spcAft>
                <a:spcPts val="1000"/>
              </a:spcAft>
            </a:pPr>
            <a:r>
              <a:rPr lang="en-IN" sz="1800" dirty="0" err="1">
                <a:effectLst/>
                <a:latin typeface="Times New Roman" panose="02020603050405020304" pitchFamily="18" charset="0"/>
                <a:ea typeface="Times New Roman" panose="02020603050405020304" pitchFamily="18" charset="0"/>
              </a:rPr>
              <a:t>LinerRegression</a:t>
            </a:r>
            <a:r>
              <a:rPr lang="en-IN" sz="1800" dirty="0">
                <a:effectLst/>
                <a:latin typeface="Times New Roman" panose="02020603050405020304" pitchFamily="18" charset="0"/>
                <a:ea typeface="Times New Roman" panose="02020603050405020304" pitchFamily="18" charset="0"/>
              </a:rPr>
              <a:t>() creates an object of linear regression. Then we fit the model on the training set. Finally, we predicted the model on the test dataset. “</a:t>
            </a:r>
            <a:r>
              <a:rPr lang="en-IN" sz="1800" dirty="0" err="1">
                <a:effectLst/>
                <a:latin typeface="Times New Roman" panose="02020603050405020304" pitchFamily="18" charset="0"/>
                <a:ea typeface="Times New Roman" panose="02020603050405020304" pitchFamily="18" charset="0"/>
              </a:rPr>
              <a:t>rmse</a:t>
            </a:r>
            <a:r>
              <a:rPr lang="en-IN" sz="1800" dirty="0">
                <a:effectLst/>
                <a:latin typeface="Times New Roman" panose="02020603050405020304" pitchFamily="18" charset="0"/>
                <a:ea typeface="Times New Roman" panose="02020603050405020304" pitchFamily="18" charset="0"/>
              </a:rPr>
              <a:t>” and “</a:t>
            </a:r>
            <a:r>
              <a:rPr lang="en-IN" sz="1800" dirty="0" err="1">
                <a:effectLst/>
                <a:latin typeface="Times New Roman" panose="02020603050405020304" pitchFamily="18" charset="0"/>
                <a:ea typeface="Times New Roman" panose="02020603050405020304" pitchFamily="18" charset="0"/>
              </a:rPr>
              <a:t>r_score</a:t>
            </a:r>
            <a:r>
              <a:rPr lang="en-IN" sz="1800" dirty="0">
                <a:effectLst/>
                <a:latin typeface="Times New Roman" panose="02020603050405020304" pitchFamily="18" charset="0"/>
                <a:ea typeface="Times New Roman" panose="02020603050405020304" pitchFamily="18" charset="0"/>
              </a:rPr>
              <a:t>” can be used to check the accuracy of the model.</a:t>
            </a:r>
          </a:p>
          <a:p>
            <a:pPr algn="just">
              <a:lnSpc>
                <a:spcPct val="115000"/>
              </a:lnSpc>
              <a:spcBef>
                <a:spcPts val="1000"/>
              </a:spcBef>
              <a:spcAft>
                <a:spcPts val="1000"/>
              </a:spcAft>
            </a:pPr>
            <a:endParaRPr lang="en-IN" sz="1800" dirty="0">
              <a:effectLst/>
              <a:latin typeface="Times New Roman" panose="02020603050405020304" pitchFamily="18" charset="0"/>
              <a:ea typeface="Times New Roman" panose="02020603050405020304" pitchFamily="18" charset="0"/>
            </a:endParaRPr>
          </a:p>
          <a:p>
            <a:endParaRPr dirty="0"/>
          </a:p>
        </p:txBody>
      </p:sp>
    </p:spTree>
    <p:extLst>
      <p:ext uri="{BB962C8B-B14F-4D97-AF65-F5344CB8AC3E}">
        <p14:creationId xmlns:p14="http://schemas.microsoft.com/office/powerpoint/2010/main" val="27049116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0844033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42862644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5007549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325842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5552241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Title - The learning outcome</a:t>
            </a:r>
            <a:endParaRPr/>
          </a:p>
          <a:p>
            <a:pPr marL="0" lvl="0" indent="0" algn="l" rtl="0">
              <a:spcBef>
                <a:spcPts val="0"/>
              </a:spcBef>
              <a:spcAft>
                <a:spcPts val="0"/>
              </a:spcAft>
              <a:buNone/>
            </a:pPr>
            <a:r>
              <a:rPr lang="en"/>
              <a:t>Subtitle - Duration</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72821f090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72821f090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Mention the parent topics one by one. This particular learning outcome has 4 parent topics.</a:t>
            </a:r>
            <a:endParaRPr/>
          </a:p>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5125590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2529021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2194548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7495168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5773670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9232728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42078774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6801974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4944297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5296519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354406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7812405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9965532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8991077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6660484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0156828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062240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9289334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6463933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820353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4299895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265653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4653869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93301911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3014537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6900335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6550532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6826846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5069122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0839788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1791520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411385688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5492417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19244841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0208872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10865501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19754964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86173219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53742207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01922864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3083113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69038760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87239600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208645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346956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2103661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77225522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18547745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25955090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90624821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93430347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39278079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54400009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87949423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858733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18716056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86529157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26988245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45758667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24586824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67063517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08675296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23163930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7742805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03473315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3644829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2">
            <a:alphaModFix/>
          </a:blip>
          <a:stretch>
            <a:fillRect/>
          </a:stretch>
        </p:blipFill>
        <p:spPr>
          <a:xfrm>
            <a:off x="143975" y="161800"/>
            <a:ext cx="774075" cy="311225"/>
          </a:xfrm>
          <a:prstGeom prst="rect">
            <a:avLst/>
          </a:prstGeom>
          <a:noFill/>
          <a:ln>
            <a:noFill/>
          </a:ln>
        </p:spPr>
      </p:pic>
      <p:pic>
        <p:nvPicPr>
          <p:cNvPr id="14" name="Google Shape;14;p2"/>
          <p:cNvPicPr preferRelativeResize="0"/>
          <p:nvPr/>
        </p:nvPicPr>
        <p:blipFill>
          <a:blip r:embed="rId3">
            <a:alphaModFix/>
          </a:blip>
          <a:stretch>
            <a:fillRect/>
          </a:stretch>
        </p:blipFill>
        <p:spPr>
          <a:xfrm>
            <a:off x="8229556" y="161800"/>
            <a:ext cx="791594" cy="311225"/>
          </a:xfrm>
          <a:prstGeom prst="rect">
            <a:avLst/>
          </a:prstGeom>
          <a:noFill/>
          <a:ln>
            <a:noFill/>
          </a:ln>
        </p:spPr>
      </p:pic>
    </p:spTree>
    <p:extLst>
      <p:ext uri="{BB962C8B-B14F-4D97-AF65-F5344CB8AC3E}">
        <p14:creationId xmlns:p14="http://schemas.microsoft.com/office/powerpoint/2010/main" val="39431406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1"/>
        <p:cNvGrpSpPr/>
        <p:nvPr/>
      </p:nvGrpSpPr>
      <p:grpSpPr>
        <a:xfrm>
          <a:off x="0" y="0"/>
          <a:ext cx="0" cy="0"/>
          <a:chOff x="0" y="0"/>
          <a:chExt cx="0" cy="0"/>
        </a:xfrm>
      </p:grpSpPr>
      <p:sp>
        <p:nvSpPr>
          <p:cNvPr id="52" name="Google Shape;5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3" name="Google Shape;5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4" name="Google Shape;54;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89442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97532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50790" y="828333"/>
            <a:ext cx="7242419" cy="391159"/>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a:cs typeface="Arial"/>
              </a:defRPr>
            </a:lvl1pPr>
          </a:lstStyle>
          <a:p>
            <a:pPr marL="12700">
              <a:lnSpc>
                <a:spcPct val="100000"/>
              </a:lnSpc>
              <a:spcBef>
                <a:spcPts val="25"/>
              </a:spcBef>
            </a:pPr>
            <a:r>
              <a:rPr dirty="0"/>
              <a:t>©</a:t>
            </a:r>
            <a:r>
              <a:rPr spc="-5" dirty="0"/>
              <a:t> Edune</a:t>
            </a:r>
            <a:r>
              <a:rPr dirty="0"/>
              <a:t>t</a:t>
            </a:r>
            <a:r>
              <a:rPr spc="-5" dirty="0"/>
              <a:t> Foundation</a:t>
            </a:r>
            <a:r>
              <a:rPr dirty="0"/>
              <a:t>.</a:t>
            </a:r>
            <a:r>
              <a:rPr spc="-50" dirty="0"/>
              <a:t> </a:t>
            </a:r>
            <a:r>
              <a:rPr spc="-5" dirty="0"/>
              <a:t>Al</a:t>
            </a:r>
            <a:r>
              <a:rPr dirty="0"/>
              <a:t>l</a:t>
            </a:r>
            <a:r>
              <a:rPr spc="-5" dirty="0"/>
              <a:t> </a:t>
            </a:r>
            <a:r>
              <a:rPr dirty="0"/>
              <a:t>rights</a:t>
            </a:r>
            <a:r>
              <a:rPr spc="-5" dirty="0"/>
              <a:t> </a:t>
            </a:r>
            <a:r>
              <a:rPr dirty="0"/>
              <a:t>reserved.</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5/5/2022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36172282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a:cs typeface="Arial"/>
              </a:defRPr>
            </a:lvl1pPr>
          </a:lstStyle>
          <a:p>
            <a:pPr marL="12700">
              <a:lnSpc>
                <a:spcPct val="100000"/>
              </a:lnSpc>
              <a:spcBef>
                <a:spcPts val="25"/>
              </a:spcBef>
            </a:pPr>
            <a:r>
              <a:rPr dirty="0"/>
              <a:t>©</a:t>
            </a:r>
            <a:r>
              <a:rPr spc="-5" dirty="0"/>
              <a:t> Edune</a:t>
            </a:r>
            <a:r>
              <a:rPr dirty="0"/>
              <a:t>t</a:t>
            </a:r>
            <a:r>
              <a:rPr spc="-5" dirty="0"/>
              <a:t> Foundation</a:t>
            </a:r>
            <a:r>
              <a:rPr dirty="0"/>
              <a:t>.</a:t>
            </a:r>
            <a:r>
              <a:rPr spc="-50" dirty="0"/>
              <a:t> </a:t>
            </a:r>
            <a:r>
              <a:rPr spc="-5" dirty="0"/>
              <a:t>Al</a:t>
            </a:r>
            <a:r>
              <a:rPr dirty="0"/>
              <a:t>l</a:t>
            </a:r>
            <a:r>
              <a:rPr spc="-5" dirty="0"/>
              <a:t> </a:t>
            </a:r>
            <a:r>
              <a:rPr dirty="0"/>
              <a:t>rights</a:t>
            </a:r>
            <a:r>
              <a:rPr spc="-5" dirty="0"/>
              <a:t> </a:t>
            </a:r>
            <a:r>
              <a:rPr dirty="0"/>
              <a:t>reserved.</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5/5/2022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38693026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a:cs typeface="Arial"/>
              </a:defRPr>
            </a:lvl1pPr>
          </a:lstStyle>
          <a:p>
            <a:endParaRPr/>
          </a:p>
        </p:txBody>
      </p:sp>
      <p:sp>
        <p:nvSpPr>
          <p:cNvPr id="3" name="Holder 3"/>
          <p:cNvSpPr>
            <a:spLocks noGrp="1"/>
          </p:cNvSpPr>
          <p:nvPr>
            <p:ph sz="half" idx="2"/>
          </p:nvPr>
        </p:nvSpPr>
        <p:spPr>
          <a:xfrm>
            <a:off x="656568" y="1728118"/>
            <a:ext cx="3481704" cy="3392170"/>
          </a:xfrm>
          <a:prstGeom prst="rect">
            <a:avLst/>
          </a:prstGeom>
        </p:spPr>
        <p:txBody>
          <a:bodyPr wrap="square" lIns="0" tIns="0" rIns="0" bIns="0">
            <a:spAutoFit/>
          </a:bodyPr>
          <a:lstStyle>
            <a:lvl1pPr>
              <a:defRPr sz="1800" b="0" i="0">
                <a:solidFill>
                  <a:srgbClr val="595959"/>
                </a:solidFill>
                <a:latin typeface="Arial"/>
                <a:cs typeface="Arial"/>
              </a:defRPr>
            </a:lvl1pPr>
          </a:lstStyle>
          <a:p>
            <a:endParaRPr/>
          </a:p>
        </p:txBody>
      </p:sp>
      <p:sp>
        <p:nvSpPr>
          <p:cNvPr id="4" name="Holder 4"/>
          <p:cNvSpPr>
            <a:spLocks noGrp="1"/>
          </p:cNvSpPr>
          <p:nvPr>
            <p:ph sz="half" idx="3"/>
          </p:nvPr>
        </p:nvSpPr>
        <p:spPr>
          <a:xfrm>
            <a:off x="4645025" y="1205043"/>
            <a:ext cx="3949700" cy="2603500"/>
          </a:xfrm>
          <a:prstGeom prst="rect">
            <a:avLst/>
          </a:prstGeom>
        </p:spPr>
        <p:txBody>
          <a:bodyPr wrap="square" lIns="0" tIns="0" rIns="0" bIns="0">
            <a:spAutoFit/>
          </a:bodyPr>
          <a:lstStyle>
            <a:lvl1pPr>
              <a:defRPr sz="1400" b="0" i="0">
                <a:solidFill>
                  <a:schemeClr val="tx1"/>
                </a:solidFill>
                <a:latin typeface="Arial"/>
                <a:cs typeface="Arial"/>
              </a:defRPr>
            </a:lvl1pPr>
          </a:lstStyle>
          <a:p>
            <a:endParaRPr/>
          </a:p>
        </p:txBody>
      </p:sp>
      <p:sp>
        <p:nvSpPr>
          <p:cNvPr id="5" name="Holder 5"/>
          <p:cNvSpPr>
            <a:spLocks noGrp="1"/>
          </p:cNvSpPr>
          <p:nvPr>
            <p:ph type="ftr" sz="quarter" idx="5"/>
          </p:nvPr>
        </p:nvSpPr>
        <p:spPr/>
        <p:txBody>
          <a:bodyPr lIns="0" tIns="0" rIns="0" bIns="0"/>
          <a:lstStyle>
            <a:lvl1pPr>
              <a:defRPr sz="800" b="0" i="0">
                <a:solidFill>
                  <a:schemeClr val="tx1"/>
                </a:solidFill>
                <a:latin typeface="Arial"/>
                <a:cs typeface="Arial"/>
              </a:defRPr>
            </a:lvl1pPr>
          </a:lstStyle>
          <a:p>
            <a:pPr marL="12700">
              <a:lnSpc>
                <a:spcPct val="100000"/>
              </a:lnSpc>
              <a:spcBef>
                <a:spcPts val="25"/>
              </a:spcBef>
            </a:pPr>
            <a:r>
              <a:rPr dirty="0"/>
              <a:t>©</a:t>
            </a:r>
            <a:r>
              <a:rPr spc="-5" dirty="0"/>
              <a:t> Edune</a:t>
            </a:r>
            <a:r>
              <a:rPr dirty="0"/>
              <a:t>t</a:t>
            </a:r>
            <a:r>
              <a:rPr spc="-5" dirty="0"/>
              <a:t> Foundation</a:t>
            </a:r>
            <a:r>
              <a:rPr dirty="0"/>
              <a:t>.</a:t>
            </a:r>
            <a:r>
              <a:rPr spc="-50" dirty="0"/>
              <a:t> </a:t>
            </a:r>
            <a:r>
              <a:rPr spc="-5" dirty="0"/>
              <a:t>Al</a:t>
            </a:r>
            <a:r>
              <a:rPr dirty="0"/>
              <a:t>l</a:t>
            </a:r>
            <a:r>
              <a:rPr spc="-5" dirty="0"/>
              <a:t> </a:t>
            </a:r>
            <a:r>
              <a:rPr dirty="0"/>
              <a:t>rights</a:t>
            </a:r>
            <a:r>
              <a:rPr spc="-5" dirty="0"/>
              <a:t> </a:t>
            </a:r>
            <a:r>
              <a:rPr dirty="0"/>
              <a:t>reserved.</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5/5/2022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8864523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800" b="0" i="0">
                <a:solidFill>
                  <a:schemeClr val="tx1"/>
                </a:solidFill>
                <a:latin typeface="Arial"/>
                <a:cs typeface="Arial"/>
              </a:defRPr>
            </a:lvl1pPr>
          </a:lstStyle>
          <a:p>
            <a:pPr marL="12700">
              <a:lnSpc>
                <a:spcPct val="100000"/>
              </a:lnSpc>
              <a:spcBef>
                <a:spcPts val="25"/>
              </a:spcBef>
            </a:pPr>
            <a:r>
              <a:rPr dirty="0"/>
              <a:t>©</a:t>
            </a:r>
            <a:r>
              <a:rPr spc="-5" dirty="0"/>
              <a:t> Edune</a:t>
            </a:r>
            <a:r>
              <a:rPr dirty="0"/>
              <a:t>t</a:t>
            </a:r>
            <a:r>
              <a:rPr spc="-5" dirty="0"/>
              <a:t> Foundation</a:t>
            </a:r>
            <a:r>
              <a:rPr dirty="0"/>
              <a:t>.</a:t>
            </a:r>
            <a:r>
              <a:rPr spc="-50" dirty="0"/>
              <a:t> </a:t>
            </a:r>
            <a:r>
              <a:rPr spc="-5" dirty="0"/>
              <a:t>Al</a:t>
            </a:r>
            <a:r>
              <a:rPr dirty="0"/>
              <a:t>l</a:t>
            </a:r>
            <a:r>
              <a:rPr spc="-5" dirty="0"/>
              <a:t> </a:t>
            </a:r>
            <a:r>
              <a:rPr dirty="0"/>
              <a:t>rights</a:t>
            </a:r>
            <a:r>
              <a:rPr spc="-5" dirty="0"/>
              <a:t> </a:t>
            </a:r>
            <a:r>
              <a:rPr dirty="0"/>
              <a:t>reserved.</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5/5/2022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35563583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800" b="0" i="0">
                <a:solidFill>
                  <a:schemeClr val="tx1"/>
                </a:solidFill>
                <a:latin typeface="Arial"/>
                <a:cs typeface="Arial"/>
              </a:defRPr>
            </a:lvl1pPr>
          </a:lstStyle>
          <a:p>
            <a:pPr marL="12700">
              <a:lnSpc>
                <a:spcPct val="100000"/>
              </a:lnSpc>
              <a:spcBef>
                <a:spcPts val="25"/>
              </a:spcBef>
            </a:pPr>
            <a:r>
              <a:rPr dirty="0"/>
              <a:t>©</a:t>
            </a:r>
            <a:r>
              <a:rPr spc="-5" dirty="0"/>
              <a:t> Edune</a:t>
            </a:r>
            <a:r>
              <a:rPr dirty="0"/>
              <a:t>t</a:t>
            </a:r>
            <a:r>
              <a:rPr spc="-5" dirty="0"/>
              <a:t> Foundation</a:t>
            </a:r>
            <a:r>
              <a:rPr dirty="0"/>
              <a:t>.</a:t>
            </a:r>
            <a:r>
              <a:rPr spc="-50" dirty="0"/>
              <a:t> </a:t>
            </a:r>
            <a:r>
              <a:rPr spc="-5" dirty="0"/>
              <a:t>Al</a:t>
            </a:r>
            <a:r>
              <a:rPr dirty="0"/>
              <a:t>l</a:t>
            </a:r>
            <a:r>
              <a:rPr spc="-5" dirty="0"/>
              <a:t> </a:t>
            </a:r>
            <a:r>
              <a:rPr dirty="0"/>
              <a:t>rights</a:t>
            </a:r>
            <a:r>
              <a:rPr spc="-5" dirty="0"/>
              <a:t> </a:t>
            </a:r>
            <a:r>
              <a:rPr dirty="0"/>
              <a:t>reserved.</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5/5/2022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9226712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149044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0" name="Google Shape;20;p4"/>
          <p:cNvSpPr txBox="1">
            <a:spLocks noGrp="1"/>
          </p:cNvSpPr>
          <p:nvPr>
            <p:ph type="body" idx="1"/>
          </p:nvPr>
        </p:nvSpPr>
        <p:spPr>
          <a:xfrm>
            <a:off x="143975" y="1186200"/>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22" name="Google Shape;22;p4"/>
          <p:cNvPicPr preferRelativeResize="0"/>
          <p:nvPr/>
        </p:nvPicPr>
        <p:blipFill>
          <a:blip r:embed="rId2">
            <a:alphaModFix/>
          </a:blip>
          <a:stretch>
            <a:fillRect/>
          </a:stretch>
        </p:blipFill>
        <p:spPr>
          <a:xfrm>
            <a:off x="143975" y="161800"/>
            <a:ext cx="774075" cy="311225"/>
          </a:xfrm>
          <a:prstGeom prst="rect">
            <a:avLst/>
          </a:prstGeom>
          <a:noFill/>
          <a:ln>
            <a:noFill/>
          </a:ln>
        </p:spPr>
      </p:pic>
      <p:pic>
        <p:nvPicPr>
          <p:cNvPr id="23" name="Google Shape;23;p4"/>
          <p:cNvPicPr preferRelativeResize="0"/>
          <p:nvPr/>
        </p:nvPicPr>
        <p:blipFill>
          <a:blip r:embed="rId3">
            <a:alphaModFix/>
          </a:blip>
          <a:stretch>
            <a:fillRect/>
          </a:stretch>
        </p:blipFill>
        <p:spPr>
          <a:xfrm>
            <a:off x="8229556" y="161800"/>
            <a:ext cx="791594" cy="311225"/>
          </a:xfrm>
          <a:prstGeom prst="rect">
            <a:avLst/>
          </a:prstGeom>
          <a:noFill/>
          <a:ln>
            <a:noFill/>
          </a:ln>
        </p:spPr>
      </p:pic>
    </p:spTree>
    <p:extLst>
      <p:ext uri="{BB962C8B-B14F-4D97-AF65-F5344CB8AC3E}">
        <p14:creationId xmlns:p14="http://schemas.microsoft.com/office/powerpoint/2010/main" val="2244843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81212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66132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001862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96065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9"/>
        <p:cNvGrpSpPr/>
        <p:nvPr/>
      </p:nvGrpSpPr>
      <p:grpSpPr>
        <a:xfrm>
          <a:off x="0" y="0"/>
          <a:ext cx="0" cy="0"/>
          <a:chOff x="0" y="0"/>
          <a:chExt cx="0" cy="0"/>
        </a:xfrm>
      </p:grpSpPr>
      <p:sp>
        <p:nvSpPr>
          <p:cNvPr id="40" name="Google Shape;40;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9"/>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24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Clr>
                <a:srgbClr val="000000"/>
              </a:buClr>
              <a:buSzPts val="1400"/>
              <a:buChar char="●"/>
              <a:defRPr sz="1400">
                <a:solidFill>
                  <a:srgbClr val="000000"/>
                </a:solidFill>
              </a:defRPr>
            </a:lvl1pPr>
            <a:lvl2pPr marL="914400" lvl="1" indent="-317500">
              <a:spcBef>
                <a:spcPts val="1600"/>
              </a:spcBef>
              <a:spcAft>
                <a:spcPts val="0"/>
              </a:spcAft>
              <a:buClr>
                <a:srgbClr val="000000"/>
              </a:buClr>
              <a:buSzPts val="1400"/>
              <a:buChar char="○"/>
              <a:defRPr>
                <a:solidFill>
                  <a:srgbClr val="000000"/>
                </a:solidFill>
              </a:defRPr>
            </a:lvl2pPr>
            <a:lvl3pPr marL="1371600" lvl="2" indent="-317500">
              <a:spcBef>
                <a:spcPts val="1600"/>
              </a:spcBef>
              <a:spcAft>
                <a:spcPts val="0"/>
              </a:spcAft>
              <a:buClr>
                <a:srgbClr val="000000"/>
              </a:buClr>
              <a:buSzPts val="1400"/>
              <a:buChar char="■"/>
              <a:defRPr>
                <a:solidFill>
                  <a:srgbClr val="000000"/>
                </a:solidFill>
              </a:defRPr>
            </a:lvl3pPr>
            <a:lvl4pPr marL="1828800" lvl="3" indent="-317500">
              <a:spcBef>
                <a:spcPts val="1600"/>
              </a:spcBef>
              <a:spcAft>
                <a:spcPts val="0"/>
              </a:spcAft>
              <a:buClr>
                <a:srgbClr val="000000"/>
              </a:buClr>
              <a:buSzPts val="1400"/>
              <a:buChar char="●"/>
              <a:defRPr>
                <a:solidFill>
                  <a:srgbClr val="000000"/>
                </a:solidFill>
              </a:defRPr>
            </a:lvl4pPr>
            <a:lvl5pPr marL="2286000" lvl="4" indent="-317500">
              <a:spcBef>
                <a:spcPts val="1600"/>
              </a:spcBef>
              <a:spcAft>
                <a:spcPts val="0"/>
              </a:spcAft>
              <a:buClr>
                <a:srgbClr val="000000"/>
              </a:buClr>
              <a:buSzPts val="1400"/>
              <a:buChar char="○"/>
              <a:defRPr>
                <a:solidFill>
                  <a:srgbClr val="000000"/>
                </a:solidFill>
              </a:defRPr>
            </a:lvl5pPr>
            <a:lvl6pPr marL="2743200" lvl="5" indent="-317500">
              <a:spcBef>
                <a:spcPts val="1600"/>
              </a:spcBef>
              <a:spcAft>
                <a:spcPts val="0"/>
              </a:spcAft>
              <a:buClr>
                <a:srgbClr val="000000"/>
              </a:buClr>
              <a:buSzPts val="1400"/>
              <a:buChar char="■"/>
              <a:defRPr>
                <a:solidFill>
                  <a:srgbClr val="000000"/>
                </a:solidFill>
              </a:defRPr>
            </a:lvl6pPr>
            <a:lvl7pPr marL="3200400" lvl="6" indent="-317500">
              <a:spcBef>
                <a:spcPts val="1600"/>
              </a:spcBef>
              <a:spcAft>
                <a:spcPts val="0"/>
              </a:spcAft>
              <a:buClr>
                <a:srgbClr val="000000"/>
              </a:buClr>
              <a:buSzPts val="1400"/>
              <a:buChar char="●"/>
              <a:defRPr>
                <a:solidFill>
                  <a:srgbClr val="000000"/>
                </a:solidFill>
              </a:defRPr>
            </a:lvl7pPr>
            <a:lvl8pPr marL="3657600" lvl="7" indent="-317500">
              <a:spcBef>
                <a:spcPts val="1600"/>
              </a:spcBef>
              <a:spcAft>
                <a:spcPts val="0"/>
              </a:spcAft>
              <a:buClr>
                <a:srgbClr val="000000"/>
              </a:buClr>
              <a:buSzPts val="1400"/>
              <a:buChar char="○"/>
              <a:defRPr>
                <a:solidFill>
                  <a:srgbClr val="000000"/>
                </a:solidFill>
              </a:defRPr>
            </a:lvl8pPr>
            <a:lvl9pPr marL="4114800" lvl="8" indent="-317500">
              <a:spcBef>
                <a:spcPts val="1600"/>
              </a:spcBef>
              <a:spcAft>
                <a:spcPts val="1600"/>
              </a:spcAft>
              <a:buClr>
                <a:srgbClr val="000000"/>
              </a:buClr>
              <a:buSzPts val="1400"/>
              <a:buChar char="■"/>
              <a:defRPr>
                <a:solidFill>
                  <a:srgbClr val="000000"/>
                </a:solidFill>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45" name="Google Shape;45;p9"/>
          <p:cNvPicPr preferRelativeResize="0"/>
          <p:nvPr/>
        </p:nvPicPr>
        <p:blipFill>
          <a:blip r:embed="rId2">
            <a:alphaModFix/>
          </a:blip>
          <a:stretch>
            <a:fillRect/>
          </a:stretch>
        </p:blipFill>
        <p:spPr>
          <a:xfrm>
            <a:off x="143975" y="161800"/>
            <a:ext cx="774075" cy="311225"/>
          </a:xfrm>
          <a:prstGeom prst="rect">
            <a:avLst/>
          </a:prstGeom>
          <a:noFill/>
          <a:ln>
            <a:noFill/>
          </a:ln>
        </p:spPr>
      </p:pic>
      <p:pic>
        <p:nvPicPr>
          <p:cNvPr id="46" name="Google Shape;46;p9"/>
          <p:cNvPicPr preferRelativeResize="0"/>
          <p:nvPr/>
        </p:nvPicPr>
        <p:blipFill>
          <a:blip r:embed="rId3">
            <a:alphaModFix/>
          </a:blip>
          <a:stretch>
            <a:fillRect/>
          </a:stretch>
        </p:blipFill>
        <p:spPr>
          <a:xfrm>
            <a:off x="8229556" y="161800"/>
            <a:ext cx="791594" cy="311225"/>
          </a:xfrm>
          <a:prstGeom prst="rect">
            <a:avLst/>
          </a:prstGeom>
          <a:noFill/>
          <a:ln>
            <a:noFill/>
          </a:ln>
        </p:spPr>
      </p:pic>
      <p:sp>
        <p:nvSpPr>
          <p:cNvPr id="47" name="Google Shape;47;p9"/>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SzPts val="700"/>
              <a:buChar char="●"/>
              <a:defRPr sz="700"/>
            </a:lvl1pPr>
            <a:lvl2pPr marL="914400" lvl="1" indent="-273050">
              <a:spcBef>
                <a:spcPts val="1600"/>
              </a:spcBef>
              <a:spcAft>
                <a:spcPts val="0"/>
              </a:spcAft>
              <a:buSzPts val="700"/>
              <a:buChar char="○"/>
              <a:defRPr sz="700"/>
            </a:lvl2pPr>
            <a:lvl3pPr marL="1371600" lvl="2" indent="-273050">
              <a:spcBef>
                <a:spcPts val="1600"/>
              </a:spcBef>
              <a:spcAft>
                <a:spcPts val="0"/>
              </a:spcAft>
              <a:buSzPts val="700"/>
              <a:buChar char="■"/>
              <a:defRPr sz="700"/>
            </a:lvl3pPr>
            <a:lvl4pPr marL="1828800" lvl="3" indent="-273050">
              <a:spcBef>
                <a:spcPts val="1600"/>
              </a:spcBef>
              <a:spcAft>
                <a:spcPts val="0"/>
              </a:spcAft>
              <a:buSzPts val="700"/>
              <a:buChar char="●"/>
              <a:defRPr sz="700"/>
            </a:lvl4pPr>
            <a:lvl5pPr marL="2286000" lvl="4" indent="-273050">
              <a:spcBef>
                <a:spcPts val="1600"/>
              </a:spcBef>
              <a:spcAft>
                <a:spcPts val="0"/>
              </a:spcAft>
              <a:buSzPts val="700"/>
              <a:buChar char="○"/>
              <a:defRPr sz="700"/>
            </a:lvl5pPr>
            <a:lvl6pPr marL="2743200" lvl="5" indent="-273050">
              <a:spcBef>
                <a:spcPts val="1600"/>
              </a:spcBef>
              <a:spcAft>
                <a:spcPts val="0"/>
              </a:spcAft>
              <a:buSzPts val="700"/>
              <a:buChar char="■"/>
              <a:defRPr sz="700"/>
            </a:lvl6pPr>
            <a:lvl7pPr marL="3200400" lvl="6" indent="-273050">
              <a:spcBef>
                <a:spcPts val="1600"/>
              </a:spcBef>
              <a:spcAft>
                <a:spcPts val="0"/>
              </a:spcAft>
              <a:buSzPts val="700"/>
              <a:buChar char="●"/>
              <a:defRPr sz="700"/>
            </a:lvl7pPr>
            <a:lvl8pPr marL="3657600" lvl="7" indent="-273050">
              <a:spcBef>
                <a:spcPts val="1600"/>
              </a:spcBef>
              <a:spcAft>
                <a:spcPts val="0"/>
              </a:spcAft>
              <a:buSzPts val="700"/>
              <a:buChar char="○"/>
              <a:defRPr sz="700"/>
            </a:lvl8pPr>
            <a:lvl9pPr marL="4114800" lvl="8" indent="-273050">
              <a:spcBef>
                <a:spcPts val="1600"/>
              </a:spcBef>
              <a:spcAft>
                <a:spcPts val="1600"/>
              </a:spcAft>
              <a:buSzPts val="700"/>
              <a:buChar char="■"/>
              <a:defRPr sz="700"/>
            </a:lvl9pPr>
          </a:lstStyle>
          <a:p>
            <a:endParaRPr/>
          </a:p>
        </p:txBody>
      </p:sp>
    </p:spTree>
    <p:extLst>
      <p:ext uri="{BB962C8B-B14F-4D97-AF65-F5344CB8AC3E}">
        <p14:creationId xmlns:p14="http://schemas.microsoft.com/office/powerpoint/2010/main" val="2787384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75515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slideLayout" Target="../slideLayouts/slideLayout14.xml"/><Relationship Id="rId7" Type="http://schemas.openxmlformats.org/officeDocument/2006/relationships/image" Target="../media/image3.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849052356"/>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4572000" y="0"/>
            <a:ext cx="4572000" cy="5143500"/>
          </a:xfrm>
          <a:custGeom>
            <a:avLst/>
            <a:gdLst/>
            <a:ahLst/>
            <a:cxnLst/>
            <a:rect l="l" t="t" r="r" b="b"/>
            <a:pathLst>
              <a:path w="4572000" h="5143500">
                <a:moveTo>
                  <a:pt x="4571999" y="5143499"/>
                </a:moveTo>
                <a:lnTo>
                  <a:pt x="0" y="5143499"/>
                </a:lnTo>
                <a:lnTo>
                  <a:pt x="0" y="0"/>
                </a:lnTo>
                <a:lnTo>
                  <a:pt x="4571999" y="0"/>
                </a:lnTo>
                <a:lnTo>
                  <a:pt x="4571999" y="5143499"/>
                </a:lnTo>
                <a:close/>
              </a:path>
            </a:pathLst>
          </a:custGeom>
          <a:solidFill>
            <a:srgbClr val="EEEEEE"/>
          </a:solidFill>
        </p:spPr>
        <p:txBody>
          <a:bodyPr wrap="square" lIns="0" tIns="0" rIns="0" bIns="0" rtlCol="0"/>
          <a:lstStyle/>
          <a:p>
            <a:endParaRPr/>
          </a:p>
        </p:txBody>
      </p:sp>
      <p:pic>
        <p:nvPicPr>
          <p:cNvPr id="17" name="bg object 17"/>
          <p:cNvPicPr/>
          <p:nvPr/>
        </p:nvPicPr>
        <p:blipFill>
          <a:blip r:embed="rId7" cstate="print"/>
          <a:stretch>
            <a:fillRect/>
          </a:stretch>
        </p:blipFill>
        <p:spPr>
          <a:xfrm>
            <a:off x="8229556" y="161800"/>
            <a:ext cx="791593" cy="311224"/>
          </a:xfrm>
          <a:prstGeom prst="rect">
            <a:avLst/>
          </a:prstGeom>
        </p:spPr>
      </p:pic>
      <p:pic>
        <p:nvPicPr>
          <p:cNvPr id="18" name="bg object 18"/>
          <p:cNvPicPr/>
          <p:nvPr/>
        </p:nvPicPr>
        <p:blipFill>
          <a:blip r:embed="rId8" cstate="print"/>
          <a:stretch>
            <a:fillRect/>
          </a:stretch>
        </p:blipFill>
        <p:spPr>
          <a:xfrm>
            <a:off x="143975" y="161799"/>
            <a:ext cx="774074" cy="311224"/>
          </a:xfrm>
          <a:prstGeom prst="rect">
            <a:avLst/>
          </a:prstGeom>
        </p:spPr>
      </p:pic>
      <p:sp>
        <p:nvSpPr>
          <p:cNvPr id="2" name="Holder 2"/>
          <p:cNvSpPr>
            <a:spLocks noGrp="1"/>
          </p:cNvSpPr>
          <p:nvPr>
            <p:ph type="title"/>
          </p:nvPr>
        </p:nvSpPr>
        <p:spPr>
          <a:xfrm>
            <a:off x="1586434" y="828333"/>
            <a:ext cx="1380489" cy="391159"/>
          </a:xfrm>
          <a:prstGeom prst="rect">
            <a:avLst/>
          </a:prstGeom>
        </p:spPr>
        <p:txBody>
          <a:bodyPr wrap="square" lIns="0" tIns="0" rIns="0" bIns="0">
            <a:spAutoFit/>
          </a:bodyPr>
          <a:lstStyle>
            <a:lvl1pPr>
              <a:defRPr sz="2400" b="0" i="0">
                <a:solidFill>
                  <a:schemeClr val="tx1"/>
                </a:solidFill>
                <a:latin typeface="Arial"/>
                <a:cs typeface="Arial"/>
              </a:defRPr>
            </a:lvl1pPr>
          </a:lstStyle>
          <a:p>
            <a:endParaRPr/>
          </a:p>
        </p:txBody>
      </p:sp>
      <p:sp>
        <p:nvSpPr>
          <p:cNvPr id="3" name="Holder 3"/>
          <p:cNvSpPr>
            <a:spLocks noGrp="1"/>
          </p:cNvSpPr>
          <p:nvPr>
            <p:ph type="body" idx="1"/>
          </p:nvPr>
        </p:nvSpPr>
        <p:spPr>
          <a:xfrm>
            <a:off x="4660653" y="772980"/>
            <a:ext cx="4391659" cy="321564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633256" y="5034835"/>
            <a:ext cx="1875154" cy="139064"/>
          </a:xfrm>
          <a:prstGeom prst="rect">
            <a:avLst/>
          </a:prstGeom>
        </p:spPr>
        <p:txBody>
          <a:bodyPr wrap="square" lIns="0" tIns="0" rIns="0" bIns="0">
            <a:spAutoFit/>
          </a:bodyPr>
          <a:lstStyle>
            <a:lvl1pPr>
              <a:defRPr sz="800" b="0" i="0">
                <a:solidFill>
                  <a:schemeClr val="tx1"/>
                </a:solidFill>
                <a:latin typeface="Arial"/>
                <a:cs typeface="Arial"/>
              </a:defRPr>
            </a:lvl1pPr>
          </a:lstStyle>
          <a:p>
            <a:pPr marL="12700">
              <a:lnSpc>
                <a:spcPct val="100000"/>
              </a:lnSpc>
              <a:spcBef>
                <a:spcPts val="25"/>
              </a:spcBef>
            </a:pPr>
            <a:r>
              <a:rPr dirty="0"/>
              <a:t>©</a:t>
            </a:r>
            <a:r>
              <a:rPr spc="-5" dirty="0"/>
              <a:t> Edune</a:t>
            </a:r>
            <a:r>
              <a:rPr dirty="0"/>
              <a:t>t</a:t>
            </a:r>
            <a:r>
              <a:rPr spc="-5" dirty="0"/>
              <a:t> Foundation</a:t>
            </a:r>
            <a:r>
              <a:rPr dirty="0"/>
              <a:t>.</a:t>
            </a:r>
            <a:r>
              <a:rPr spc="-50" dirty="0"/>
              <a:t> </a:t>
            </a:r>
            <a:r>
              <a:rPr spc="-5" dirty="0"/>
              <a:t>Al</a:t>
            </a:r>
            <a:r>
              <a:rPr dirty="0"/>
              <a:t>l</a:t>
            </a:r>
            <a:r>
              <a:rPr spc="-5" dirty="0"/>
              <a:t> </a:t>
            </a:r>
            <a:r>
              <a:rPr dirty="0"/>
              <a:t>rights</a:t>
            </a:r>
            <a:r>
              <a:rPr spc="-5" dirty="0"/>
              <a:t> </a:t>
            </a:r>
            <a:r>
              <a:rPr dirty="0"/>
              <a:t>reserved.</a:t>
            </a: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5/5/2022</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4671535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https://www.analytixlabs.co.in/blog/wp-content/uploads/2020/06/image-5-7-1-3.jpg" TargetMode="External"/><Relationship Id="rId4" Type="http://schemas.openxmlformats.org/officeDocument/2006/relationships/image" Target="../media/image13.jpeg"/></Relationships>
</file>

<file path=ppt/slides/_rels/slide100.xml.rels><?xml version="1.0" encoding="UTF-8" standalone="yes"?>
<Relationships xmlns="http://schemas.openxmlformats.org/package/2006/relationships"><Relationship Id="rId3" Type="http://schemas.openxmlformats.org/officeDocument/2006/relationships/hyperlink" Target="https://www.geeksforgeeks.org/difference-between-descriptive-and-inferential-statistics/" TargetMode="External"/><Relationship Id="rId2" Type="http://schemas.openxmlformats.org/officeDocument/2006/relationships/notesSlide" Target="../notesSlides/notesSlide100.xml"/><Relationship Id="rId1" Type="http://schemas.openxmlformats.org/officeDocument/2006/relationships/slideLayout" Target="../slideLayouts/slideLayout8.xml"/><Relationship Id="rId4" Type="http://schemas.openxmlformats.org/officeDocument/2006/relationships/image" Target="../media/image75.emf"/></Relationships>
</file>

<file path=ppt/slides/_rels/slide101.xml.rels><?xml version="1.0" encoding="UTF-8" standalone="yes"?>
<Relationships xmlns="http://schemas.openxmlformats.org/package/2006/relationships"><Relationship Id="rId3" Type="http://schemas.openxmlformats.org/officeDocument/2006/relationships/hyperlink" Target="https://www.educba.com/variance-vs-standard-deviation/" TargetMode="External"/><Relationship Id="rId2" Type="http://schemas.openxmlformats.org/officeDocument/2006/relationships/notesSlide" Target="../notesSlides/notesSlide101.xml"/><Relationship Id="rId1" Type="http://schemas.openxmlformats.org/officeDocument/2006/relationships/slideLayout" Target="../slideLayouts/slideLayout8.xml"/><Relationship Id="rId4" Type="http://schemas.openxmlformats.org/officeDocument/2006/relationships/image" Target="../media/image76.emf"/></Relationships>
</file>

<file path=ppt/slides/_rels/slide102.xml.rels><?xml version="1.0" encoding="UTF-8" standalone="yes"?>
<Relationships xmlns="http://schemas.openxmlformats.org/package/2006/relationships"><Relationship Id="rId3" Type="http://schemas.openxmlformats.org/officeDocument/2006/relationships/hyperlink" Target="https://www.educba.com/variance-vs-standard-deviation/" TargetMode="External"/><Relationship Id="rId2" Type="http://schemas.openxmlformats.org/officeDocument/2006/relationships/notesSlide" Target="../notesSlides/notesSlide102.xml"/><Relationship Id="rId1" Type="http://schemas.openxmlformats.org/officeDocument/2006/relationships/slideLayout" Target="../slideLayouts/slideLayout8.xml"/><Relationship Id="rId4" Type="http://schemas.openxmlformats.org/officeDocument/2006/relationships/image" Target="../media/image76.emf"/></Relationships>
</file>

<file path=ppt/slides/_rels/slide103.xml.rels><?xml version="1.0" encoding="UTF-8" standalone="yes"?>
<Relationships xmlns="http://schemas.openxmlformats.org/package/2006/relationships"><Relationship Id="rId3" Type="http://schemas.openxmlformats.org/officeDocument/2006/relationships/hyperlink" Target="https://www.geeksforgeeks.org/difference-between-descriptive-and-inferential-statistics/" TargetMode="External"/><Relationship Id="rId2" Type="http://schemas.openxmlformats.org/officeDocument/2006/relationships/notesSlide" Target="../notesSlides/notesSlide103.xm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3" Type="http://schemas.openxmlformats.org/officeDocument/2006/relationships/hyperlink" Target="https://www.educba.com/variance-vs-standard-deviation/" TargetMode="External"/><Relationship Id="rId2" Type="http://schemas.openxmlformats.org/officeDocument/2006/relationships/notesSlide" Target="../notesSlides/notesSlide104.xml"/><Relationship Id="rId1" Type="http://schemas.openxmlformats.org/officeDocument/2006/relationships/slideLayout" Target="../slideLayouts/slideLayout8.xml"/><Relationship Id="rId4" Type="http://schemas.openxmlformats.org/officeDocument/2006/relationships/image" Target="../media/image77.emf"/></Relationships>
</file>

<file path=ppt/slides/_rels/slide105.xml.rels><?xml version="1.0" encoding="UTF-8" standalone="yes"?>
<Relationships xmlns="http://schemas.openxmlformats.org/package/2006/relationships"><Relationship Id="rId3" Type="http://schemas.openxmlformats.org/officeDocument/2006/relationships/hyperlink" Target="https://www.educba.com/variance-vs-standard-deviation/" TargetMode="External"/><Relationship Id="rId2" Type="http://schemas.openxmlformats.org/officeDocument/2006/relationships/notesSlide" Target="../notesSlides/notesSlide105.xml"/><Relationship Id="rId1" Type="http://schemas.openxmlformats.org/officeDocument/2006/relationships/slideLayout" Target="../slideLayouts/slideLayout8.xml"/><Relationship Id="rId4" Type="http://schemas.openxmlformats.org/officeDocument/2006/relationships/image" Target="../media/image77.emf"/></Relationships>
</file>

<file path=ppt/slides/_rels/slide106.xml.rels><?xml version="1.0" encoding="UTF-8" standalone="yes"?>
<Relationships xmlns="http://schemas.openxmlformats.org/package/2006/relationships"><Relationship Id="rId3" Type="http://schemas.openxmlformats.org/officeDocument/2006/relationships/hyperlink" Target="https://www.educba.com/variance-vs-standard-deviation/" TargetMode="External"/><Relationship Id="rId2" Type="http://schemas.openxmlformats.org/officeDocument/2006/relationships/notesSlide" Target="../notesSlides/notesSlide106.xml"/><Relationship Id="rId1" Type="http://schemas.openxmlformats.org/officeDocument/2006/relationships/slideLayout" Target="../slideLayouts/slideLayout8.xml"/><Relationship Id="rId4" Type="http://schemas.openxmlformats.org/officeDocument/2006/relationships/image" Target="../media/image78.emf"/></Relationships>
</file>

<file path=ppt/slides/_rels/slide107.xml.rels><?xml version="1.0" encoding="UTF-8" standalone="yes"?>
<Relationships xmlns="http://schemas.openxmlformats.org/package/2006/relationships"><Relationship Id="rId3" Type="http://schemas.openxmlformats.org/officeDocument/2006/relationships/hyperlink" Target="https://www.educba.com/variance-vs-standard-deviation/" TargetMode="External"/><Relationship Id="rId2" Type="http://schemas.openxmlformats.org/officeDocument/2006/relationships/notesSlide" Target="../notesSlides/notesSlide107.xml"/><Relationship Id="rId1" Type="http://schemas.openxmlformats.org/officeDocument/2006/relationships/slideLayout" Target="../slideLayouts/slideLayout8.xml"/><Relationship Id="rId5" Type="http://schemas.openxmlformats.org/officeDocument/2006/relationships/image" Target="../media/image80.emf"/><Relationship Id="rId4" Type="http://schemas.openxmlformats.org/officeDocument/2006/relationships/image" Target="../media/image79.emf"/></Relationships>
</file>

<file path=ppt/slides/_rels/slide108.xml.rels><?xml version="1.0" encoding="UTF-8" standalone="yes"?>
<Relationships xmlns="http://schemas.openxmlformats.org/package/2006/relationships"><Relationship Id="rId3" Type="http://schemas.openxmlformats.org/officeDocument/2006/relationships/hyperlink" Target="https://www.educba.com/variance-vs-standard-deviation/" TargetMode="External"/><Relationship Id="rId2" Type="http://schemas.openxmlformats.org/officeDocument/2006/relationships/notesSlide" Target="../notesSlides/notesSlide108.xml"/><Relationship Id="rId1" Type="http://schemas.openxmlformats.org/officeDocument/2006/relationships/slideLayout" Target="../slideLayouts/slideLayout8.xml"/><Relationship Id="rId5" Type="http://schemas.openxmlformats.org/officeDocument/2006/relationships/image" Target="../media/image82.png"/><Relationship Id="rId4" Type="http://schemas.openxmlformats.org/officeDocument/2006/relationships/image" Target="../media/image81.png"/></Relationships>
</file>

<file path=ppt/slides/_rels/slide109.xml.rels><?xml version="1.0" encoding="UTF-8" standalone="yes"?>
<Relationships xmlns="http://schemas.openxmlformats.org/package/2006/relationships"><Relationship Id="rId3" Type="http://schemas.openxmlformats.org/officeDocument/2006/relationships/hyperlink" Target="https://www.educba.com/variance-vs-standard-deviation/" TargetMode="External"/><Relationship Id="rId2" Type="http://schemas.openxmlformats.org/officeDocument/2006/relationships/notesSlide" Target="../notesSlides/notesSlide109.xml"/><Relationship Id="rId1" Type="http://schemas.openxmlformats.org/officeDocument/2006/relationships/slideLayout" Target="../slideLayouts/slideLayout8.xml"/><Relationship Id="rId4" Type="http://schemas.openxmlformats.org/officeDocument/2006/relationships/image" Target="../media/image83.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10.xml.rels><?xml version="1.0" encoding="UTF-8" standalone="yes"?>
<Relationships xmlns="http://schemas.openxmlformats.org/package/2006/relationships"><Relationship Id="rId3" Type="http://schemas.openxmlformats.org/officeDocument/2006/relationships/hyperlink" Target="https://www.educba.com/variance-vs-standard-deviation/" TargetMode="External"/><Relationship Id="rId2" Type="http://schemas.openxmlformats.org/officeDocument/2006/relationships/notesSlide" Target="../notesSlides/notesSlide110.xml"/><Relationship Id="rId1" Type="http://schemas.openxmlformats.org/officeDocument/2006/relationships/slideLayout" Target="../slideLayouts/slideLayout8.xml"/><Relationship Id="rId5" Type="http://schemas.openxmlformats.org/officeDocument/2006/relationships/image" Target="../media/image85.png"/><Relationship Id="rId4" Type="http://schemas.openxmlformats.org/officeDocument/2006/relationships/image" Target="../media/image84.png"/></Relationships>
</file>

<file path=ppt/slides/_rels/slide111.xml.rels><?xml version="1.0" encoding="UTF-8" standalone="yes"?>
<Relationships xmlns="http://schemas.openxmlformats.org/package/2006/relationships"><Relationship Id="rId3" Type="http://schemas.openxmlformats.org/officeDocument/2006/relationships/hyperlink" Target="https://www.educba.com/variance-vs-standard-deviation/" TargetMode="External"/><Relationship Id="rId2" Type="http://schemas.openxmlformats.org/officeDocument/2006/relationships/notesSlide" Target="../notesSlides/notesSlide111.xml"/><Relationship Id="rId1" Type="http://schemas.openxmlformats.org/officeDocument/2006/relationships/slideLayout" Target="../slideLayouts/slideLayout8.xml"/><Relationship Id="rId5" Type="http://schemas.openxmlformats.org/officeDocument/2006/relationships/image" Target="../media/image87.png"/><Relationship Id="rId4" Type="http://schemas.openxmlformats.org/officeDocument/2006/relationships/image" Target="../media/image86.png"/></Relationships>
</file>

<file path=ppt/slides/_rels/slide112.xml.rels><?xml version="1.0" encoding="UTF-8" standalone="yes"?>
<Relationships xmlns="http://schemas.openxmlformats.org/package/2006/relationships"><Relationship Id="rId3" Type="http://schemas.openxmlformats.org/officeDocument/2006/relationships/hyperlink" Target="https://www.educba.com/variance-vs-standard-deviation/" TargetMode="External"/><Relationship Id="rId2" Type="http://schemas.openxmlformats.org/officeDocument/2006/relationships/notesSlide" Target="../notesSlides/notesSlide112.xml"/><Relationship Id="rId1" Type="http://schemas.openxmlformats.org/officeDocument/2006/relationships/slideLayout" Target="../slideLayouts/slideLayout8.xml"/><Relationship Id="rId4" Type="http://schemas.openxmlformats.org/officeDocument/2006/relationships/image" Target="../media/image88.png"/></Relationships>
</file>

<file path=ppt/slides/_rels/slide113.xml.rels><?xml version="1.0" encoding="UTF-8" standalone="yes"?>
<Relationships xmlns="http://schemas.openxmlformats.org/package/2006/relationships"><Relationship Id="rId3" Type="http://schemas.openxmlformats.org/officeDocument/2006/relationships/hyperlink" Target="https://www.educba.com/variance-vs-standard-deviation/" TargetMode="External"/><Relationship Id="rId2" Type="http://schemas.openxmlformats.org/officeDocument/2006/relationships/notesSlide" Target="../notesSlides/notesSlide113.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3" Type="http://schemas.openxmlformats.org/officeDocument/2006/relationships/hyperlink" Target="https://www.educba.com/variance-vs-standard-deviation/" TargetMode="External"/><Relationship Id="rId2" Type="http://schemas.openxmlformats.org/officeDocument/2006/relationships/notesSlide" Target="../notesSlides/notesSlide114.xml"/><Relationship Id="rId1" Type="http://schemas.openxmlformats.org/officeDocument/2006/relationships/slideLayout" Target="../slideLayouts/slideLayout8.xml"/><Relationship Id="rId5" Type="http://schemas.openxmlformats.org/officeDocument/2006/relationships/image" Target="../media/image90.png"/><Relationship Id="rId4" Type="http://schemas.openxmlformats.org/officeDocument/2006/relationships/image" Target="../media/image89.png"/></Relationships>
</file>

<file path=ppt/slides/_rels/slide115.xml.rels><?xml version="1.0" encoding="UTF-8" standalone="yes"?>
<Relationships xmlns="http://schemas.openxmlformats.org/package/2006/relationships"><Relationship Id="rId3" Type="http://schemas.openxmlformats.org/officeDocument/2006/relationships/hyperlink" Target="https://www.educba.com/variance-vs-standard-deviation/" TargetMode="External"/><Relationship Id="rId2" Type="http://schemas.openxmlformats.org/officeDocument/2006/relationships/notesSlide" Target="../notesSlides/notesSlide115.xml"/><Relationship Id="rId1" Type="http://schemas.openxmlformats.org/officeDocument/2006/relationships/slideLayout" Target="../slideLayouts/slideLayout8.xml"/><Relationship Id="rId4" Type="http://schemas.openxmlformats.org/officeDocument/2006/relationships/image" Target="../media/image91.png"/></Relationships>
</file>

<file path=ppt/slides/_rels/slide116.xml.rels><?xml version="1.0" encoding="UTF-8" standalone="yes"?>
<Relationships xmlns="http://schemas.openxmlformats.org/package/2006/relationships"><Relationship Id="rId3" Type="http://schemas.openxmlformats.org/officeDocument/2006/relationships/hyperlink" Target="https://www.educba.com/variance-vs-standard-deviation/" TargetMode="External"/><Relationship Id="rId2" Type="http://schemas.openxmlformats.org/officeDocument/2006/relationships/notesSlide" Target="../notesSlides/notesSlide116.xml"/><Relationship Id="rId1" Type="http://schemas.openxmlformats.org/officeDocument/2006/relationships/slideLayout" Target="../slideLayouts/slideLayout8.xml"/><Relationship Id="rId4" Type="http://schemas.openxmlformats.org/officeDocument/2006/relationships/image" Target="../media/image92.png"/></Relationships>
</file>

<file path=ppt/slides/_rels/slide117.xml.rels><?xml version="1.0" encoding="UTF-8" standalone="yes"?>
<Relationships xmlns="http://schemas.openxmlformats.org/package/2006/relationships"><Relationship Id="rId3" Type="http://schemas.openxmlformats.org/officeDocument/2006/relationships/hyperlink" Target="https://www.educba.com/variance-vs-standard-deviation/" TargetMode="External"/><Relationship Id="rId2" Type="http://schemas.openxmlformats.org/officeDocument/2006/relationships/notesSlide" Target="../notesSlides/notesSlide117.xml"/><Relationship Id="rId1" Type="http://schemas.openxmlformats.org/officeDocument/2006/relationships/slideLayout" Target="../slideLayouts/slideLayout8.xml"/><Relationship Id="rId4" Type="http://schemas.openxmlformats.org/officeDocument/2006/relationships/image" Target="../media/image93.png"/></Relationships>
</file>

<file path=ppt/slides/_rels/slide118.xml.rels><?xml version="1.0" encoding="UTF-8" standalone="yes"?>
<Relationships xmlns="http://schemas.openxmlformats.org/package/2006/relationships"><Relationship Id="rId3" Type="http://schemas.openxmlformats.org/officeDocument/2006/relationships/hyperlink" Target="https://www.educba.com/variance-vs-standard-deviation/" TargetMode="External"/><Relationship Id="rId2" Type="http://schemas.openxmlformats.org/officeDocument/2006/relationships/notesSlide" Target="../notesSlides/notesSlide118.xml"/><Relationship Id="rId1" Type="http://schemas.openxmlformats.org/officeDocument/2006/relationships/slideLayout" Target="../slideLayouts/slideLayout8.xml"/><Relationship Id="rId4" Type="http://schemas.openxmlformats.org/officeDocument/2006/relationships/image" Target="../media/image94.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21.xml"/><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22.xml"/><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23.xml"/><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24.xml"/><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25.xml"/><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26.xml"/><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27.xml"/><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30.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130.xml"/><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131.xml"/><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132.xml"/><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133.xml"/><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134.xml"/><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35.xml"/><Relationship Id="rId1" Type="http://schemas.openxmlformats.org/officeDocument/2006/relationships/slideLayout" Target="../slideLayouts/slideLayout8.xml"/></Relationships>
</file>

<file path=ppt/slides/_rels/slide136.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136.xml"/><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137.xml"/><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138.xml"/><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139.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40.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140.xml"/><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141.xml"/><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142.xml"/><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143.xml"/><Relationship Id="rId1" Type="http://schemas.openxmlformats.org/officeDocument/2006/relationships/slideLayout" Target="../slideLayouts/slideLayout8.xml"/></Relationships>
</file>

<file path=ppt/slides/_rels/slide144.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144.xml"/><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145.xml"/><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146.xml"/><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3" Type="http://schemas.openxmlformats.org/officeDocument/2006/relationships/image" Target="../media/image109.crdownload"/><Relationship Id="rId2" Type="http://schemas.openxmlformats.org/officeDocument/2006/relationships/notesSlide" Target="../notesSlides/notesSlide147.xml"/><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3" Type="http://schemas.openxmlformats.org/officeDocument/2006/relationships/image" Target="../media/image109.crdownload"/><Relationship Id="rId2" Type="http://schemas.openxmlformats.org/officeDocument/2006/relationships/notesSlide" Target="../notesSlides/notesSlide148.xml"/><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3" Type="http://schemas.openxmlformats.org/officeDocument/2006/relationships/image" Target="../media/image109.crdownload"/><Relationship Id="rId2" Type="http://schemas.openxmlformats.org/officeDocument/2006/relationships/notesSlide" Target="../notesSlides/notesSlide149.xml"/><Relationship Id="rId1" Type="http://schemas.openxmlformats.org/officeDocument/2006/relationships/slideLayout" Target="../slideLayouts/slideLayout8.xml"/><Relationship Id="rId5" Type="http://schemas.microsoft.com/office/2007/relationships/hdphoto" Target="../media/hdphoto1.wdp"/><Relationship Id="rId4" Type="http://schemas.openxmlformats.org/officeDocument/2006/relationships/image" Target="../media/image110.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50.xml.rels><?xml version="1.0" encoding="UTF-8" standalone="yes"?>
<Relationships xmlns="http://schemas.openxmlformats.org/package/2006/relationships"><Relationship Id="rId3" Type="http://schemas.openxmlformats.org/officeDocument/2006/relationships/image" Target="../media/image109.crdownload"/><Relationship Id="rId2" Type="http://schemas.openxmlformats.org/officeDocument/2006/relationships/notesSlide" Target="../notesSlides/notesSlide150.xml"/><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3" Type="http://schemas.openxmlformats.org/officeDocument/2006/relationships/image" Target="../media/image109.crdownload"/><Relationship Id="rId2" Type="http://schemas.openxmlformats.org/officeDocument/2006/relationships/notesSlide" Target="../notesSlides/notesSlide151.xml"/><Relationship Id="rId1" Type="http://schemas.openxmlformats.org/officeDocument/2006/relationships/slideLayout" Target="../slideLayouts/slideLayout8.xml"/></Relationships>
</file>

<file path=ppt/slides/_rels/slide152.xml.rels><?xml version="1.0" encoding="UTF-8" standalone="yes"?>
<Relationships xmlns="http://schemas.openxmlformats.org/package/2006/relationships"><Relationship Id="rId3" Type="http://schemas.openxmlformats.org/officeDocument/2006/relationships/image" Target="../media/image109.crdownload"/><Relationship Id="rId7" Type="http://schemas.microsoft.com/office/2007/relationships/hdphoto" Target="../media/hdphoto3.wdp"/><Relationship Id="rId2" Type="http://schemas.openxmlformats.org/officeDocument/2006/relationships/notesSlide" Target="../notesSlides/notesSlide152.xml"/><Relationship Id="rId1" Type="http://schemas.openxmlformats.org/officeDocument/2006/relationships/slideLayout" Target="../slideLayouts/slideLayout8.xml"/><Relationship Id="rId6" Type="http://schemas.openxmlformats.org/officeDocument/2006/relationships/image" Target="../media/image112.png"/><Relationship Id="rId5" Type="http://schemas.microsoft.com/office/2007/relationships/hdphoto" Target="../media/hdphoto2.wdp"/><Relationship Id="rId4" Type="http://schemas.openxmlformats.org/officeDocument/2006/relationships/image" Target="../media/image111.png"/></Relationships>
</file>

<file path=ppt/slides/_rels/slide153.xml.rels><?xml version="1.0" encoding="UTF-8" standalone="yes"?>
<Relationships xmlns="http://schemas.openxmlformats.org/package/2006/relationships"><Relationship Id="rId3" Type="http://schemas.openxmlformats.org/officeDocument/2006/relationships/image" Target="../media/image109.crdownload"/><Relationship Id="rId2" Type="http://schemas.openxmlformats.org/officeDocument/2006/relationships/notesSlide" Target="../notesSlides/notesSlide153.xml"/><Relationship Id="rId1" Type="http://schemas.openxmlformats.org/officeDocument/2006/relationships/slideLayout" Target="../slideLayouts/slideLayout8.xml"/><Relationship Id="rId5" Type="http://schemas.microsoft.com/office/2007/relationships/hdphoto" Target="../media/hdphoto4.wdp"/><Relationship Id="rId4" Type="http://schemas.openxmlformats.org/officeDocument/2006/relationships/image" Target="../media/image113.png"/></Relationships>
</file>

<file path=ppt/slides/_rels/slide154.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154.xml"/><Relationship Id="rId1" Type="http://schemas.openxmlformats.org/officeDocument/2006/relationships/slideLayout" Target="../slideLayouts/slideLayout8.xml"/><Relationship Id="rId5" Type="http://schemas.microsoft.com/office/2007/relationships/hdphoto" Target="../media/hdphoto5.wdp"/><Relationship Id="rId4" Type="http://schemas.openxmlformats.org/officeDocument/2006/relationships/image" Target="../media/image115.png"/></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8.xml"/></Relationships>
</file>

<file path=ppt/slides/_rels/slide156.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156.xml"/><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157.xml"/><Relationship Id="rId1" Type="http://schemas.openxmlformats.org/officeDocument/2006/relationships/slideLayout" Target="../slideLayouts/slideLayout8.xml"/></Relationships>
</file>

<file path=ppt/slides/_rels/slide158.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158.xml"/><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59.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60.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160.xml"/><Relationship Id="rId1" Type="http://schemas.openxmlformats.org/officeDocument/2006/relationships/slideLayout" Target="../slideLayouts/slideLayout8.xml"/></Relationships>
</file>

<file path=ppt/slides/_rels/slide161.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161.xml"/><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162.xml"/><Relationship Id="rId1" Type="http://schemas.openxmlformats.org/officeDocument/2006/relationships/slideLayout" Target="../slideLayouts/slideLayout8.xml"/></Relationships>
</file>

<file path=ppt/slides/_rels/slide16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63.xml"/><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64.xml"/><Relationship Id="rId1" Type="http://schemas.openxmlformats.org/officeDocument/2006/relationships/slideLayout" Target="../slideLayouts/slideLayout8.xml"/><Relationship Id="rId4" Type="http://schemas.microsoft.com/office/2007/relationships/hdphoto" Target="../media/hdphoto6.wdp"/></Relationships>
</file>

<file path=ppt/slides/_rels/slide165.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notesSlide" Target="../notesSlides/notesSlide165.xml"/><Relationship Id="rId1" Type="http://schemas.openxmlformats.org/officeDocument/2006/relationships/slideLayout" Target="../slideLayouts/slideLayout8.xml"/></Relationships>
</file>

<file path=ppt/slides/_rels/slide166.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notesSlide" Target="../notesSlides/notesSlide166.xml"/><Relationship Id="rId1" Type="http://schemas.openxmlformats.org/officeDocument/2006/relationships/slideLayout" Target="../slideLayouts/slideLayout8.xml"/></Relationships>
</file>

<file path=ppt/slides/_rels/slide167.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notesSlide" Target="../notesSlides/notesSlide167.xml"/><Relationship Id="rId1" Type="http://schemas.openxmlformats.org/officeDocument/2006/relationships/slideLayout" Target="../slideLayouts/slideLayout8.xml"/></Relationships>
</file>

<file path=ppt/slides/_rels/slide168.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notesSlide" Target="../notesSlides/notesSlide168.xml"/><Relationship Id="rId1" Type="http://schemas.openxmlformats.org/officeDocument/2006/relationships/slideLayout" Target="../slideLayouts/slideLayout8.xml"/></Relationships>
</file>

<file path=ppt/slides/_rels/slide169.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notesSlide" Target="../notesSlides/notesSlide169.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7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70.xml"/><Relationship Id="rId1" Type="http://schemas.openxmlformats.org/officeDocument/2006/relationships/slideLayout" Target="../slideLayouts/slideLayout8.xml"/></Relationships>
</file>

<file path=ppt/slides/_rels/slide17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71.xml"/><Relationship Id="rId1" Type="http://schemas.openxmlformats.org/officeDocument/2006/relationships/slideLayout" Target="../slideLayouts/slideLayout8.xml"/></Relationships>
</file>

<file path=ppt/slides/_rels/slide17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72.xml"/><Relationship Id="rId1" Type="http://schemas.openxmlformats.org/officeDocument/2006/relationships/slideLayout" Target="../slideLayouts/slideLayout8.xml"/><Relationship Id="rId5" Type="http://schemas.microsoft.com/office/2007/relationships/hdphoto" Target="../media/hdphoto7.wdp"/><Relationship Id="rId4" Type="http://schemas.openxmlformats.org/officeDocument/2006/relationships/image" Target="../media/image123.png"/></Relationships>
</file>

<file path=ppt/slides/_rels/slide173.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notesSlide" Target="../notesSlides/notesSlide173.xml"/><Relationship Id="rId1" Type="http://schemas.openxmlformats.org/officeDocument/2006/relationships/slideLayout" Target="../slideLayouts/slideLayout8.xml"/></Relationships>
</file>

<file path=ppt/slides/_rels/slide174.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notesSlide" Target="../notesSlides/notesSlide174.xml"/><Relationship Id="rId1" Type="http://schemas.openxmlformats.org/officeDocument/2006/relationships/slideLayout" Target="../slideLayouts/slideLayout8.xml"/></Relationships>
</file>

<file path=ppt/slides/_rels/slide17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75.xml"/><Relationship Id="rId1" Type="http://schemas.openxmlformats.org/officeDocument/2006/relationships/slideLayout" Target="../slideLayouts/slideLayout8.xml"/></Relationships>
</file>

<file path=ppt/slides/_rels/slide17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76.xml"/><Relationship Id="rId1" Type="http://schemas.openxmlformats.org/officeDocument/2006/relationships/slideLayout" Target="../slideLayouts/slideLayout8.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3" Type="http://schemas.openxmlformats.org/officeDocument/2006/relationships/hyperlink" Target="https://www.shutterstock.com/search/data+mining" TargetMode="External"/><Relationship Id="rId2" Type="http://schemas.openxmlformats.org/officeDocument/2006/relationships/notesSlide" Target="../notesSlides/notesSlide179.xml"/><Relationship Id="rId1" Type="http://schemas.openxmlformats.org/officeDocument/2006/relationships/slideLayout" Target="../slideLayouts/slideLayout8.xml"/><Relationship Id="rId4" Type="http://schemas.openxmlformats.org/officeDocument/2006/relationships/image" Target="../media/image128.jpe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80.xml.rels><?xml version="1.0" encoding="UTF-8" standalone="yes"?>
<Relationships xmlns="http://schemas.openxmlformats.org/package/2006/relationships"><Relationship Id="rId3" Type="http://schemas.openxmlformats.org/officeDocument/2006/relationships/hyperlink" Target="https://slideplayer.com/slide/3900027/13/images/14/Why+is+data+mining+important.jpg" TargetMode="External"/><Relationship Id="rId2" Type="http://schemas.openxmlformats.org/officeDocument/2006/relationships/notesSlide" Target="../notesSlides/notesSlide180.xml"/><Relationship Id="rId1" Type="http://schemas.openxmlformats.org/officeDocument/2006/relationships/slideLayout" Target="../slideLayouts/slideLayout8.xml"/><Relationship Id="rId4" Type="http://schemas.openxmlformats.org/officeDocument/2006/relationships/image" Target="../media/image129.jpeg"/></Relationships>
</file>

<file path=ppt/slides/_rels/slide181.xml.rels><?xml version="1.0" encoding="UTF-8" standalone="yes"?>
<Relationships xmlns="http://schemas.openxmlformats.org/package/2006/relationships"><Relationship Id="rId3" Type="http://schemas.openxmlformats.org/officeDocument/2006/relationships/hyperlink" Target="https://www.researchgate.net/figure/The-steps-for-data-mining-process_fig3_344166043" TargetMode="External"/><Relationship Id="rId2" Type="http://schemas.openxmlformats.org/officeDocument/2006/relationships/notesSlide" Target="../notesSlides/notesSlide181.xml"/><Relationship Id="rId1" Type="http://schemas.openxmlformats.org/officeDocument/2006/relationships/slideLayout" Target="../slideLayouts/slideLayout8.xml"/><Relationship Id="rId4" Type="http://schemas.openxmlformats.org/officeDocument/2006/relationships/image" Target="../media/image130.png"/></Relationships>
</file>

<file path=ppt/slides/_rels/slide182.xml.rels><?xml version="1.0" encoding="UTF-8" standalone="yes"?>
<Relationships xmlns="http://schemas.openxmlformats.org/package/2006/relationships"><Relationship Id="rId3" Type="http://schemas.openxmlformats.org/officeDocument/2006/relationships/hyperlink" Target="https://www.includehelp.com/basics/data-mining-introduction-benefits-disadvantages-and-applications.aspx" TargetMode="External"/><Relationship Id="rId2" Type="http://schemas.openxmlformats.org/officeDocument/2006/relationships/notesSlide" Target="../notesSlides/notesSlide182.xml"/><Relationship Id="rId1" Type="http://schemas.openxmlformats.org/officeDocument/2006/relationships/slideLayout" Target="../slideLayouts/slideLayout8.xml"/><Relationship Id="rId4" Type="http://schemas.openxmlformats.org/officeDocument/2006/relationships/image" Target="../media/image131.png"/></Relationships>
</file>

<file path=ppt/slides/_rels/slide183.xml.rels><?xml version="1.0" encoding="UTF-8" standalone="yes"?>
<Relationships xmlns="http://schemas.openxmlformats.org/package/2006/relationships"><Relationship Id="rId3" Type="http://schemas.openxmlformats.org/officeDocument/2006/relationships/hyperlink" Target="https://medium.com/@springboard_ind/top-10-data-mining-tools-b06171d476d0" TargetMode="External"/><Relationship Id="rId2" Type="http://schemas.openxmlformats.org/officeDocument/2006/relationships/notesSlide" Target="../notesSlides/notesSlide183.xml"/><Relationship Id="rId1" Type="http://schemas.openxmlformats.org/officeDocument/2006/relationships/slideLayout" Target="../slideLayouts/slideLayout8.xml"/><Relationship Id="rId4" Type="http://schemas.openxmlformats.org/officeDocument/2006/relationships/image" Target="../media/image132.png"/></Relationships>
</file>

<file path=ppt/slides/_rels/slide184.xml.rels><?xml version="1.0" encoding="UTF-8" standalone="yes"?>
<Relationships xmlns="http://schemas.openxmlformats.org/package/2006/relationships"><Relationship Id="rId3" Type="http://schemas.openxmlformats.org/officeDocument/2006/relationships/hyperlink" Target="http://higssoftware.com/blog/data-mining-process-steps.php/" TargetMode="External"/><Relationship Id="rId2" Type="http://schemas.openxmlformats.org/officeDocument/2006/relationships/notesSlide" Target="../notesSlides/notesSlide184.xml"/><Relationship Id="rId1" Type="http://schemas.openxmlformats.org/officeDocument/2006/relationships/slideLayout" Target="../slideLayouts/slideLayout8.xml"/><Relationship Id="rId4" Type="http://schemas.openxmlformats.org/officeDocument/2006/relationships/image" Target="../media/image133.png"/></Relationships>
</file>

<file path=ppt/slides/_rels/slide185.xml.rels><?xml version="1.0" encoding="UTF-8" standalone="yes"?>
<Relationships xmlns="http://schemas.openxmlformats.org/package/2006/relationships"><Relationship Id="rId3" Type="http://schemas.openxmlformats.org/officeDocument/2006/relationships/hyperlink" Target="https://towardsdatascience.com/data-wrangling-raw-to-clean-transformation-b30a27bf4b3b" TargetMode="External"/><Relationship Id="rId2" Type="http://schemas.openxmlformats.org/officeDocument/2006/relationships/notesSlide" Target="../notesSlides/notesSlide185.xml"/><Relationship Id="rId1" Type="http://schemas.openxmlformats.org/officeDocument/2006/relationships/slideLayout" Target="../slideLayouts/slideLayout8.xml"/><Relationship Id="rId4" Type="http://schemas.openxmlformats.org/officeDocument/2006/relationships/image" Target="../media/image134.png"/></Relationships>
</file>

<file path=ppt/slides/_rels/slide186.xml.rels><?xml version="1.0" encoding="UTF-8" standalone="yes"?>
<Relationships xmlns="http://schemas.openxmlformats.org/package/2006/relationships"><Relationship Id="rId3" Type="http://schemas.openxmlformats.org/officeDocument/2006/relationships/hyperlink" Target="https://pediaa.com/what-is-the-difference-between-data-wrangling-and-data-cleaning/" TargetMode="External"/><Relationship Id="rId2" Type="http://schemas.openxmlformats.org/officeDocument/2006/relationships/notesSlide" Target="../notesSlides/notesSlide186.xml"/><Relationship Id="rId1" Type="http://schemas.openxmlformats.org/officeDocument/2006/relationships/slideLayout" Target="../slideLayouts/slideLayout8.xml"/><Relationship Id="rId4" Type="http://schemas.openxmlformats.org/officeDocument/2006/relationships/image" Target="../media/image135.jpeg"/></Relationships>
</file>

<file path=ppt/slides/_rels/slide187.xml.rels><?xml version="1.0" encoding="UTF-8" standalone="yes"?>
<Relationships xmlns="http://schemas.openxmlformats.org/package/2006/relationships"><Relationship Id="rId3" Type="http://schemas.openxmlformats.org/officeDocument/2006/relationships/hyperlink" Target="https://favtutor.com/blogs/data-wrangling" TargetMode="External"/><Relationship Id="rId2" Type="http://schemas.openxmlformats.org/officeDocument/2006/relationships/notesSlide" Target="../notesSlides/notesSlide187.xml"/><Relationship Id="rId1" Type="http://schemas.openxmlformats.org/officeDocument/2006/relationships/slideLayout" Target="../slideLayouts/slideLayout8.xml"/><Relationship Id="rId4" Type="http://schemas.openxmlformats.org/officeDocument/2006/relationships/image" Target="../media/image136.jpeg"/></Relationships>
</file>

<file path=ppt/slides/_rels/slide188.xml.rels><?xml version="1.0" encoding="UTF-8" standalone="yes"?>
<Relationships xmlns="http://schemas.openxmlformats.org/package/2006/relationships"><Relationship Id="rId3" Type="http://schemas.openxmlformats.org/officeDocument/2006/relationships/hyperlink" Target="https://www.zohowebstatic.com/sites/default/files/dataprep/import-sources.png" TargetMode="External"/><Relationship Id="rId2" Type="http://schemas.openxmlformats.org/officeDocument/2006/relationships/notesSlide" Target="../notesSlides/notesSlide188.xml"/><Relationship Id="rId1" Type="http://schemas.openxmlformats.org/officeDocument/2006/relationships/slideLayout" Target="../slideLayouts/slideLayout8.xml"/><Relationship Id="rId4" Type="http://schemas.openxmlformats.org/officeDocument/2006/relationships/image" Target="../media/image137.png"/></Relationships>
</file>

<file path=ppt/slides/_rels/slide189.xml.rels><?xml version="1.0" encoding="UTF-8" standalone="yes"?>
<Relationships xmlns="http://schemas.openxmlformats.org/package/2006/relationships"><Relationship Id="rId3" Type="http://schemas.openxmlformats.org/officeDocument/2006/relationships/hyperlink" Target="https://pythongeeks.org/data-wrangling-in-python-with-examples/" TargetMode="External"/><Relationship Id="rId2" Type="http://schemas.openxmlformats.org/officeDocument/2006/relationships/notesSlide" Target="../notesSlides/notesSlide189.xml"/><Relationship Id="rId1" Type="http://schemas.openxmlformats.org/officeDocument/2006/relationships/slideLayout" Target="../slideLayouts/slideLayout8.xml"/><Relationship Id="rId4" Type="http://schemas.openxmlformats.org/officeDocument/2006/relationships/image" Target="../media/image138.jpe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90.xml.rels><?xml version="1.0" encoding="UTF-8" standalone="yes"?>
<Relationships xmlns="http://schemas.openxmlformats.org/package/2006/relationships"><Relationship Id="rId3" Type="http://schemas.openxmlformats.org/officeDocument/2006/relationships/hyperlink" Target="https://www.astera.com/type/blog/data-manipulation-tools/" TargetMode="External"/><Relationship Id="rId2" Type="http://schemas.openxmlformats.org/officeDocument/2006/relationships/notesSlide" Target="../notesSlides/notesSlide190.xml"/><Relationship Id="rId1" Type="http://schemas.openxmlformats.org/officeDocument/2006/relationships/slideLayout" Target="../slideLayouts/slideLayout8.xml"/><Relationship Id="rId4" Type="http://schemas.openxmlformats.org/officeDocument/2006/relationships/image" Target="../media/image139.jpeg"/></Relationships>
</file>

<file path=ppt/slides/_rels/slide191.xml.rels><?xml version="1.0" encoding="UTF-8" standalone="yes"?>
<Relationships xmlns="http://schemas.openxmlformats.org/package/2006/relationships"><Relationship Id="rId3" Type="http://schemas.openxmlformats.org/officeDocument/2006/relationships/hyperlink" Target="https://etipsguruji.com/data-manipulation-benefits-advantage/" TargetMode="External"/><Relationship Id="rId2" Type="http://schemas.openxmlformats.org/officeDocument/2006/relationships/notesSlide" Target="../notesSlides/notesSlide191.xml"/><Relationship Id="rId1" Type="http://schemas.openxmlformats.org/officeDocument/2006/relationships/slideLayout" Target="../slideLayouts/slideLayout8.xml"/><Relationship Id="rId4" Type="http://schemas.openxmlformats.org/officeDocument/2006/relationships/image" Target="../media/image140.png"/></Relationships>
</file>

<file path=ppt/slides/_rels/slide192.xml.rels><?xml version="1.0" encoding="UTF-8" standalone="yes"?>
<Relationships xmlns="http://schemas.openxmlformats.org/package/2006/relationships"><Relationship Id="rId3" Type="http://schemas.openxmlformats.org/officeDocument/2006/relationships/hyperlink" Target="https://towardsdatascience.com/manipulating-the-data-with-pandas-using-python-be6c5dfabd47" TargetMode="External"/><Relationship Id="rId2" Type="http://schemas.openxmlformats.org/officeDocument/2006/relationships/notesSlide" Target="../notesSlides/notesSlide192.xml"/><Relationship Id="rId1" Type="http://schemas.openxmlformats.org/officeDocument/2006/relationships/slideLayout" Target="../slideLayouts/slideLayout8.xml"/><Relationship Id="rId4" Type="http://schemas.openxmlformats.org/officeDocument/2006/relationships/image" Target="../media/image141.png"/></Relationships>
</file>

<file path=ppt/slides/_rels/slide193.xml.rels><?xml version="1.0" encoding="UTF-8" standalone="yes"?>
<Relationships xmlns="http://schemas.openxmlformats.org/package/2006/relationships"><Relationship Id="rId3" Type="http://schemas.openxmlformats.org/officeDocument/2006/relationships/hyperlink" Target="https://media.geeksforgeeks.org/wp-content/uploads/20210109131825/Annotation20210109131527-660x225.png" TargetMode="External"/><Relationship Id="rId2" Type="http://schemas.openxmlformats.org/officeDocument/2006/relationships/notesSlide" Target="../notesSlides/notesSlide193.xml"/><Relationship Id="rId1" Type="http://schemas.openxmlformats.org/officeDocument/2006/relationships/slideLayout" Target="../slideLayouts/slideLayout8.xml"/><Relationship Id="rId4" Type="http://schemas.openxmlformats.org/officeDocument/2006/relationships/image" Target="../media/image142.png"/></Relationships>
</file>

<file path=ppt/slides/_rels/slide194.xml.rels><?xml version="1.0" encoding="UTF-8" standalone="yes"?>
<Relationships xmlns="http://schemas.openxmlformats.org/package/2006/relationships"><Relationship Id="rId3" Type="http://schemas.openxmlformats.org/officeDocument/2006/relationships/hyperlink" Target="https://www.dataversity.net/what-is-data-cleansing/" TargetMode="External"/><Relationship Id="rId2" Type="http://schemas.openxmlformats.org/officeDocument/2006/relationships/notesSlide" Target="../notesSlides/notesSlide194.xml"/><Relationship Id="rId1" Type="http://schemas.openxmlformats.org/officeDocument/2006/relationships/slideLayout" Target="../slideLayouts/slideLayout8.xml"/><Relationship Id="rId4" Type="http://schemas.openxmlformats.org/officeDocument/2006/relationships/image" Target="../media/image143.jpeg"/></Relationships>
</file>

<file path=ppt/slides/_rels/slide195.xml.rels><?xml version="1.0" encoding="UTF-8" standalone="yes"?>
<Relationships xmlns="http://schemas.openxmlformats.org/package/2006/relationships"><Relationship Id="rId3" Type="http://schemas.openxmlformats.org/officeDocument/2006/relationships/hyperlink" Target="https://medium.com/@nicklauswinters/data-cleaning-22b790eea834" TargetMode="External"/><Relationship Id="rId2" Type="http://schemas.openxmlformats.org/officeDocument/2006/relationships/notesSlide" Target="../notesSlides/notesSlide195.xml"/><Relationship Id="rId1" Type="http://schemas.openxmlformats.org/officeDocument/2006/relationships/slideLayout" Target="../slideLayouts/slideLayout8.xml"/><Relationship Id="rId4" Type="http://schemas.openxmlformats.org/officeDocument/2006/relationships/image" Target="../media/image144.png"/></Relationships>
</file>

<file path=ppt/slides/_rels/slide196.xml.rels><?xml version="1.0" encoding="UTF-8" standalone="yes"?>
<Relationships xmlns="http://schemas.openxmlformats.org/package/2006/relationships"><Relationship Id="rId3" Type="http://schemas.openxmlformats.org/officeDocument/2006/relationships/hyperlink" Target="https://prwatech.in/blog/machine-learning/data-cleaning-in-machine-learning/" TargetMode="External"/><Relationship Id="rId2" Type="http://schemas.openxmlformats.org/officeDocument/2006/relationships/notesSlide" Target="../notesSlides/notesSlide196.xml"/><Relationship Id="rId1" Type="http://schemas.openxmlformats.org/officeDocument/2006/relationships/slideLayout" Target="../slideLayouts/slideLayout8.xml"/><Relationship Id="rId4" Type="http://schemas.openxmlformats.org/officeDocument/2006/relationships/image" Target="../media/image145.png"/></Relationships>
</file>

<file path=ppt/slides/_rels/slide197.xml.rels><?xml version="1.0" encoding="UTF-8" standalone="yes"?>
<Relationships xmlns="http://schemas.openxmlformats.org/package/2006/relationships"><Relationship Id="rId3" Type="http://schemas.openxmlformats.org/officeDocument/2006/relationships/hyperlink" Target="https://brightdata.com/blog/how-tos/data-manipulation-cleaning-python" TargetMode="External"/><Relationship Id="rId2" Type="http://schemas.openxmlformats.org/officeDocument/2006/relationships/notesSlide" Target="../notesSlides/notesSlide197.xml"/><Relationship Id="rId1" Type="http://schemas.openxmlformats.org/officeDocument/2006/relationships/slideLayout" Target="../slideLayouts/slideLayout8.xml"/><Relationship Id="rId4" Type="http://schemas.openxmlformats.org/officeDocument/2006/relationships/image" Target="../media/image146.png"/></Relationships>
</file>

<file path=ppt/slides/_rels/slide198.xml.rels><?xml version="1.0" encoding="UTF-8" standalone="yes"?>
<Relationships xmlns="http://schemas.openxmlformats.org/package/2006/relationships"><Relationship Id="rId3" Type="http://schemas.openxmlformats.org/officeDocument/2006/relationships/hyperlink" Target="https://medium.datadriveninvestor.com/data-preprocessing-3cd01eefd438" TargetMode="External"/><Relationship Id="rId2" Type="http://schemas.openxmlformats.org/officeDocument/2006/relationships/notesSlide" Target="../notesSlides/notesSlide198.xml"/><Relationship Id="rId1" Type="http://schemas.openxmlformats.org/officeDocument/2006/relationships/slideLayout" Target="../slideLayouts/slideLayout8.xml"/><Relationship Id="rId4" Type="http://schemas.openxmlformats.org/officeDocument/2006/relationships/image" Target="../media/image147.png"/></Relationships>
</file>

<file path=ppt/slides/_rels/slide199.xml.rels><?xml version="1.0" encoding="UTF-8" standalone="yes"?>
<Relationships xmlns="http://schemas.openxmlformats.org/package/2006/relationships"><Relationship Id="rId3" Type="http://schemas.openxmlformats.org/officeDocument/2006/relationships/hyperlink" Target="https://www.techtarget.com/searchdatamanagement/definition/data-preprocessing" TargetMode="External"/><Relationship Id="rId2" Type="http://schemas.openxmlformats.org/officeDocument/2006/relationships/notesSlide" Target="../notesSlides/notesSlide199.xml"/><Relationship Id="rId1" Type="http://schemas.openxmlformats.org/officeDocument/2006/relationships/slideLayout" Target="../slideLayouts/slideLayout8.xml"/><Relationship Id="rId4" Type="http://schemas.openxmlformats.org/officeDocument/2006/relationships/image" Target="../media/image14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200.xml.rels><?xml version="1.0" encoding="UTF-8" standalone="yes"?>
<Relationships xmlns="http://schemas.openxmlformats.org/package/2006/relationships"><Relationship Id="rId3" Type="http://schemas.openxmlformats.org/officeDocument/2006/relationships/hyperlink" Target="https://brain-mentors.com/wp-content/uploads/2020/05/Untitled-picture-9-1024x325.png" TargetMode="External"/><Relationship Id="rId2" Type="http://schemas.openxmlformats.org/officeDocument/2006/relationships/notesSlide" Target="../notesSlides/notesSlide200.xml"/><Relationship Id="rId1" Type="http://schemas.openxmlformats.org/officeDocument/2006/relationships/slideLayout" Target="../slideLayouts/slideLayout8.xml"/><Relationship Id="rId4" Type="http://schemas.openxmlformats.org/officeDocument/2006/relationships/image" Target="../media/image149.png"/></Relationships>
</file>

<file path=ppt/slides/_rels/slide201.xml.rels><?xml version="1.0" encoding="UTF-8" standalone="yes"?>
<Relationships xmlns="http://schemas.openxmlformats.org/package/2006/relationships"><Relationship Id="rId3" Type="http://schemas.openxmlformats.org/officeDocument/2006/relationships/hyperlink" Target="https://pingax.com/understanding-data-analytics-project-life-cycle/" TargetMode="External"/><Relationship Id="rId2" Type="http://schemas.openxmlformats.org/officeDocument/2006/relationships/notesSlide" Target="../notesSlides/notesSlide201.xml"/><Relationship Id="rId1" Type="http://schemas.openxmlformats.org/officeDocument/2006/relationships/slideLayout" Target="../slideLayouts/slideLayout8.xml"/><Relationship Id="rId4" Type="http://schemas.openxmlformats.org/officeDocument/2006/relationships/image" Target="../media/image150.jpeg"/></Relationships>
</file>

<file path=ppt/slides/_rels/slide202.xml.rels><?xml version="1.0" encoding="UTF-8" standalone="yes"?>
<Relationships xmlns="http://schemas.openxmlformats.org/package/2006/relationships"><Relationship Id="rId3" Type="http://schemas.openxmlformats.org/officeDocument/2006/relationships/hyperlink" Target="https://www.northeastern.edu/graduate/blog/data-analysis-project-lifecycle/" TargetMode="External"/><Relationship Id="rId2" Type="http://schemas.openxmlformats.org/officeDocument/2006/relationships/notesSlide" Target="../notesSlides/notesSlide202.xml"/><Relationship Id="rId1" Type="http://schemas.openxmlformats.org/officeDocument/2006/relationships/slideLayout" Target="../slideLayouts/slideLayout8.xml"/><Relationship Id="rId4" Type="http://schemas.openxmlformats.org/officeDocument/2006/relationships/image" Target="../media/image151.png"/></Relationships>
</file>

<file path=ppt/slides/_rels/slide203.xml.rels><?xml version="1.0" encoding="UTF-8" standalone="yes"?>
<Relationships xmlns="http://schemas.openxmlformats.org/package/2006/relationships"><Relationship Id="rId3" Type="http://schemas.openxmlformats.org/officeDocument/2006/relationships/hyperlink" Target="https://slideplayer.com/slide/4519120/15/images/4/What+is+numerical+computing.jpg" TargetMode="External"/><Relationship Id="rId2" Type="http://schemas.openxmlformats.org/officeDocument/2006/relationships/notesSlide" Target="../notesSlides/notesSlide203.xml"/><Relationship Id="rId1" Type="http://schemas.openxmlformats.org/officeDocument/2006/relationships/slideLayout" Target="../slideLayouts/slideLayout8.xml"/><Relationship Id="rId4" Type="http://schemas.openxmlformats.org/officeDocument/2006/relationships/image" Target="../media/image152.png"/></Relationships>
</file>

<file path=ppt/slides/_rels/slide204.xml.rels><?xml version="1.0" encoding="UTF-8" standalone="yes"?>
<Relationships xmlns="http://schemas.openxmlformats.org/package/2006/relationships"><Relationship Id="rId3" Type="http://schemas.openxmlformats.org/officeDocument/2006/relationships/hyperlink" Target="https://favtutor.com/blogs/numpy-vs-pandas" TargetMode="External"/><Relationship Id="rId2" Type="http://schemas.openxmlformats.org/officeDocument/2006/relationships/notesSlide" Target="../notesSlides/notesSlide204.xml"/><Relationship Id="rId1" Type="http://schemas.openxmlformats.org/officeDocument/2006/relationships/slideLayout" Target="../slideLayouts/slideLayout8.xml"/><Relationship Id="rId4" Type="http://schemas.openxmlformats.org/officeDocument/2006/relationships/image" Target="../media/image153.png"/></Relationships>
</file>

<file path=ppt/slides/_rels/slide205.xml.rels><?xml version="1.0" encoding="UTF-8" standalone="yes"?>
<Relationships xmlns="http://schemas.openxmlformats.org/package/2006/relationships"><Relationship Id="rId3" Type="http://schemas.openxmlformats.org/officeDocument/2006/relationships/hyperlink" Target="https://indianaiproduction.com/python-numpy-tutorial/" TargetMode="External"/><Relationship Id="rId2" Type="http://schemas.openxmlformats.org/officeDocument/2006/relationships/notesSlide" Target="../notesSlides/notesSlide205.xml"/><Relationship Id="rId1" Type="http://schemas.openxmlformats.org/officeDocument/2006/relationships/slideLayout" Target="../slideLayouts/slideLayout8.xml"/><Relationship Id="rId4" Type="http://schemas.openxmlformats.org/officeDocument/2006/relationships/image" Target="../media/image154.png"/></Relationships>
</file>

<file path=ppt/slides/_rels/slide206.xml.rels><?xml version="1.0" encoding="UTF-8" standalone="yes"?>
<Relationships xmlns="http://schemas.openxmlformats.org/package/2006/relationships"><Relationship Id="rId3" Type="http://schemas.openxmlformats.org/officeDocument/2006/relationships/hyperlink" Target="https://medium.com/analytics-vidhya/introduction-to-numpy-16a6efaffdd7" TargetMode="External"/><Relationship Id="rId2" Type="http://schemas.openxmlformats.org/officeDocument/2006/relationships/notesSlide" Target="../notesSlides/notesSlide206.xml"/><Relationship Id="rId1" Type="http://schemas.openxmlformats.org/officeDocument/2006/relationships/slideLayout" Target="../slideLayouts/slideLayout8.xml"/><Relationship Id="rId4" Type="http://schemas.openxmlformats.org/officeDocument/2006/relationships/image" Target="../media/image155.png"/></Relationships>
</file>

<file path=ppt/slides/_rels/slide207.xml.rels><?xml version="1.0" encoding="UTF-8" standalone="yes"?>
<Relationships xmlns="http://schemas.openxmlformats.org/package/2006/relationships"><Relationship Id="rId3" Type="http://schemas.openxmlformats.org/officeDocument/2006/relationships/hyperlink" Target="https://www.w3resource.com/python-exercises/numpy/python-numpy-random-exercise-2.php" TargetMode="External"/><Relationship Id="rId2" Type="http://schemas.openxmlformats.org/officeDocument/2006/relationships/notesSlide" Target="../notesSlides/notesSlide207.xml"/><Relationship Id="rId1" Type="http://schemas.openxmlformats.org/officeDocument/2006/relationships/slideLayout" Target="../slideLayouts/slideLayout8.xml"/><Relationship Id="rId4" Type="http://schemas.openxmlformats.org/officeDocument/2006/relationships/image" Target="../media/image156.png"/></Relationships>
</file>

<file path=ppt/slides/_rels/slide208.xml.rels><?xml version="1.0" encoding="UTF-8" standalone="yes"?>
<Relationships xmlns="http://schemas.openxmlformats.org/package/2006/relationships"><Relationship Id="rId3" Type="http://schemas.openxmlformats.org/officeDocument/2006/relationships/hyperlink" Target="https://www.pythoninformer.com/python-libraries/numpy/index-and-slice/" TargetMode="External"/><Relationship Id="rId2" Type="http://schemas.openxmlformats.org/officeDocument/2006/relationships/notesSlide" Target="../notesSlides/notesSlide208.xml"/><Relationship Id="rId1" Type="http://schemas.openxmlformats.org/officeDocument/2006/relationships/slideLayout" Target="../slideLayouts/slideLayout8.xml"/><Relationship Id="rId5" Type="http://schemas.openxmlformats.org/officeDocument/2006/relationships/image" Target="../media/image158.png"/><Relationship Id="rId4" Type="http://schemas.openxmlformats.org/officeDocument/2006/relationships/image" Target="../media/image157.png"/></Relationships>
</file>

<file path=ppt/slides/_rels/slide209.xml.rels><?xml version="1.0" encoding="UTF-8" standalone="yes"?>
<Relationships xmlns="http://schemas.openxmlformats.org/package/2006/relationships"><Relationship Id="rId3" Type="http://schemas.openxmlformats.org/officeDocument/2006/relationships/hyperlink" Target="https://d3mxt5v3yxgcsr.cloudfront.net/courses/3391/course_3391_image.jpg" TargetMode="External"/><Relationship Id="rId2" Type="http://schemas.openxmlformats.org/officeDocument/2006/relationships/notesSlide" Target="../notesSlides/notesSlide209.xml"/><Relationship Id="rId1" Type="http://schemas.openxmlformats.org/officeDocument/2006/relationships/slideLayout" Target="../slideLayouts/slideLayout8.xml"/><Relationship Id="rId4" Type="http://schemas.openxmlformats.org/officeDocument/2006/relationships/image" Target="../media/image159.jpe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210.xml.rels><?xml version="1.0" encoding="UTF-8" standalone="yes"?>
<Relationships xmlns="http://schemas.openxmlformats.org/package/2006/relationships"><Relationship Id="rId3" Type="http://schemas.openxmlformats.org/officeDocument/2006/relationships/hyperlink" Target="https://www.javatpoint.com/numpy-matrix-multiplication" TargetMode="External"/><Relationship Id="rId2" Type="http://schemas.openxmlformats.org/officeDocument/2006/relationships/notesSlide" Target="../notesSlides/notesSlide210.xml"/><Relationship Id="rId1" Type="http://schemas.openxmlformats.org/officeDocument/2006/relationships/slideLayout" Target="../slideLayouts/slideLayout8.xml"/><Relationship Id="rId4" Type="http://schemas.openxmlformats.org/officeDocument/2006/relationships/image" Target="../media/image160.png"/></Relationships>
</file>

<file path=ppt/slides/_rels/slide211.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notesSlide" Target="../notesSlides/notesSlide211.xml"/><Relationship Id="rId1" Type="http://schemas.openxmlformats.org/officeDocument/2006/relationships/slideLayout" Target="../slideLayouts/slideLayout8.xml"/></Relationships>
</file>

<file path=ppt/slides/_rels/slide212.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notesSlide" Target="../notesSlides/notesSlide212.xml"/><Relationship Id="rId1" Type="http://schemas.openxmlformats.org/officeDocument/2006/relationships/slideLayout" Target="../slideLayouts/slideLayout8.xml"/></Relationships>
</file>

<file path=ppt/slides/_rels/slide21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13.xml"/><Relationship Id="rId1" Type="http://schemas.openxmlformats.org/officeDocument/2006/relationships/slideLayout" Target="../slideLayouts/slideLayout8.xml"/></Relationships>
</file>

<file path=ppt/slides/_rels/slide21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214.xml"/><Relationship Id="rId1" Type="http://schemas.openxmlformats.org/officeDocument/2006/relationships/slideLayout" Target="../slideLayouts/slideLayout8.xml"/></Relationships>
</file>

<file path=ppt/slides/_rels/slide21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215.xml"/><Relationship Id="rId1" Type="http://schemas.openxmlformats.org/officeDocument/2006/relationships/slideLayout" Target="../slideLayouts/slideLayout8.xml"/></Relationships>
</file>

<file path=ppt/slides/_rels/slide21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16.xml"/><Relationship Id="rId1" Type="http://schemas.openxmlformats.org/officeDocument/2006/relationships/slideLayout" Target="../slideLayouts/slideLayout8.xml"/></Relationships>
</file>

<file path=ppt/slides/_rels/slide21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17.xml"/><Relationship Id="rId1" Type="http://schemas.openxmlformats.org/officeDocument/2006/relationships/slideLayout" Target="../slideLayouts/slideLayout8.xml"/></Relationships>
</file>

<file path=ppt/slides/_rels/slide21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18.xml"/><Relationship Id="rId1" Type="http://schemas.openxmlformats.org/officeDocument/2006/relationships/slideLayout" Target="../slideLayouts/slideLayout8.xml"/></Relationships>
</file>

<file path=ppt/slides/_rels/slide21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19.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220.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notesSlide" Target="../notesSlides/notesSlide220.xml"/><Relationship Id="rId1" Type="http://schemas.openxmlformats.org/officeDocument/2006/relationships/slideLayout" Target="../slideLayouts/slideLayout8.xml"/></Relationships>
</file>

<file path=ppt/slides/_rels/slide22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21.xml"/><Relationship Id="rId1" Type="http://schemas.openxmlformats.org/officeDocument/2006/relationships/slideLayout" Target="../slideLayouts/slideLayout8.xml"/></Relationships>
</file>

<file path=ppt/slides/_rels/slide222.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notesSlide" Target="../notesSlides/notesSlide222.xml"/><Relationship Id="rId1" Type="http://schemas.openxmlformats.org/officeDocument/2006/relationships/slideLayout" Target="../slideLayouts/slideLayout8.xml"/></Relationships>
</file>

<file path=ppt/slides/_rels/slide223.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notesSlide" Target="../notesSlides/notesSlide223.xml"/><Relationship Id="rId1" Type="http://schemas.openxmlformats.org/officeDocument/2006/relationships/slideLayout" Target="../slideLayouts/slideLayout8.xml"/></Relationships>
</file>

<file path=ppt/slides/_rels/slide22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24.xml"/><Relationship Id="rId1" Type="http://schemas.openxmlformats.org/officeDocument/2006/relationships/slideLayout" Target="../slideLayouts/slideLayout8.xml"/></Relationships>
</file>

<file path=ppt/slides/_rels/slide22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25.xml"/><Relationship Id="rId1" Type="http://schemas.openxmlformats.org/officeDocument/2006/relationships/slideLayout" Target="../slideLayouts/slideLayout8.xml"/></Relationships>
</file>

<file path=ppt/slides/_rels/slide22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26.xml"/><Relationship Id="rId1" Type="http://schemas.openxmlformats.org/officeDocument/2006/relationships/slideLayout" Target="../slideLayouts/slideLayout8.xml"/></Relationships>
</file>

<file path=ppt/slides/_rels/slide22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227.xml"/><Relationship Id="rId1" Type="http://schemas.openxmlformats.org/officeDocument/2006/relationships/slideLayout" Target="../slideLayouts/slideLayout8.xml"/></Relationships>
</file>

<file path=ppt/slides/_rels/slide22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28.xml"/><Relationship Id="rId1" Type="http://schemas.openxmlformats.org/officeDocument/2006/relationships/slideLayout" Target="../slideLayouts/slideLayout8.xml"/></Relationships>
</file>

<file path=ppt/slides/_rels/slide22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229.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230.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notesSlide" Target="../notesSlides/notesSlide230.xml"/><Relationship Id="rId1" Type="http://schemas.openxmlformats.org/officeDocument/2006/relationships/slideLayout" Target="../slideLayouts/slideLayout8.xml"/></Relationships>
</file>

<file path=ppt/slides/_rels/slide23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31.xml"/><Relationship Id="rId1" Type="http://schemas.openxmlformats.org/officeDocument/2006/relationships/slideLayout" Target="../slideLayouts/slideLayout8.xml"/></Relationships>
</file>

<file path=ppt/slides/_rels/slide23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32.xml"/><Relationship Id="rId1" Type="http://schemas.openxmlformats.org/officeDocument/2006/relationships/slideLayout" Target="../slideLayouts/slideLayout8.xml"/></Relationships>
</file>

<file path=ppt/slides/_rels/slide23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233.xml"/><Relationship Id="rId1" Type="http://schemas.openxmlformats.org/officeDocument/2006/relationships/slideLayout" Target="../slideLayouts/slideLayout8.xml"/></Relationships>
</file>

<file path=ppt/slides/_rels/slide23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34.xml"/><Relationship Id="rId1" Type="http://schemas.openxmlformats.org/officeDocument/2006/relationships/slideLayout" Target="../slideLayouts/slideLayout8.xml"/></Relationships>
</file>

<file path=ppt/slides/_rels/slide235.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notesSlide" Target="../notesSlides/notesSlide235.xml"/><Relationship Id="rId1" Type="http://schemas.openxmlformats.org/officeDocument/2006/relationships/slideLayout" Target="../slideLayouts/slideLayout8.xml"/></Relationships>
</file>

<file path=ppt/slides/_rels/slide236.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notesSlide" Target="../notesSlides/notesSlide236.xml"/><Relationship Id="rId1" Type="http://schemas.openxmlformats.org/officeDocument/2006/relationships/slideLayout" Target="../slideLayouts/slideLayout8.xml"/></Relationships>
</file>

<file path=ppt/slides/_rels/slide23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237.xml"/><Relationship Id="rId1" Type="http://schemas.openxmlformats.org/officeDocument/2006/relationships/slideLayout" Target="../slideLayouts/slideLayout8.xml"/></Relationships>
</file>

<file path=ppt/slides/_rels/slide23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238.xml"/><Relationship Id="rId1" Type="http://schemas.openxmlformats.org/officeDocument/2006/relationships/slideLayout" Target="../slideLayouts/slideLayout8.xml"/></Relationships>
</file>

<file path=ppt/slides/_rels/slide23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39.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24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240.xml"/><Relationship Id="rId1" Type="http://schemas.openxmlformats.org/officeDocument/2006/relationships/slideLayout" Target="../slideLayouts/slideLayout8.xml"/></Relationships>
</file>

<file path=ppt/slides/_rels/slide24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241.xml"/><Relationship Id="rId1" Type="http://schemas.openxmlformats.org/officeDocument/2006/relationships/slideLayout" Target="../slideLayouts/slideLayout8.xml"/></Relationships>
</file>

<file path=ppt/slides/_rels/slide24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242.xml"/><Relationship Id="rId1" Type="http://schemas.openxmlformats.org/officeDocument/2006/relationships/slideLayout" Target="../slideLayouts/slideLayout8.xml"/></Relationships>
</file>

<file path=ppt/slides/_rels/slide243.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notesSlide" Target="../notesSlides/notesSlide243.xml"/><Relationship Id="rId1" Type="http://schemas.openxmlformats.org/officeDocument/2006/relationships/slideLayout" Target="../slideLayouts/slideLayout8.xml"/></Relationships>
</file>

<file path=ppt/slides/_rels/slide244.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notesSlide" Target="../notesSlides/notesSlide244.xml"/><Relationship Id="rId1" Type="http://schemas.openxmlformats.org/officeDocument/2006/relationships/slideLayout" Target="../slideLayouts/slideLayout8.xml"/></Relationships>
</file>

<file path=ppt/slides/_rels/slide245.xml.rels><?xml version="1.0" encoding="UTF-8" standalone="yes"?>
<Relationships xmlns="http://schemas.openxmlformats.org/package/2006/relationships"><Relationship Id="rId3" Type="http://schemas.openxmlformats.org/officeDocument/2006/relationships/image" Target="../media/image187.jpeg"/><Relationship Id="rId2" Type="http://schemas.openxmlformats.org/officeDocument/2006/relationships/notesSlide" Target="../notesSlides/notesSlide245.xml"/><Relationship Id="rId1" Type="http://schemas.openxmlformats.org/officeDocument/2006/relationships/slideLayout" Target="../slideLayouts/slideLayout8.xml"/></Relationships>
</file>

<file path=ppt/slides/_rels/slide246.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notesSlide" Target="../notesSlides/notesSlide246.xml"/><Relationship Id="rId1" Type="http://schemas.openxmlformats.org/officeDocument/2006/relationships/slideLayout" Target="../slideLayouts/slideLayout8.xml"/></Relationships>
</file>

<file path=ppt/slides/_rels/slide24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247.xml"/><Relationship Id="rId1" Type="http://schemas.openxmlformats.org/officeDocument/2006/relationships/slideLayout" Target="../slideLayouts/slideLayout8.xml"/></Relationships>
</file>

<file path=ppt/slides/_rels/slide24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248.xml"/><Relationship Id="rId1" Type="http://schemas.openxmlformats.org/officeDocument/2006/relationships/slideLayout" Target="../slideLayouts/slideLayout8.xml"/></Relationships>
</file>

<file path=ppt/slides/_rels/slide24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49.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27.jpeg"/></Relationships>
</file>

<file path=ppt/slides/_rels/slide2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6.xml"/></Relationships>
</file>

<file path=ppt/slides/_rels/slide2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6.xml"/></Relationships>
</file>

<file path=ppt/slides/_rels/slide25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hyperlink" Target="https://static.javatpoint.com/tutorial/machine-learning/images/introduction-to-machine-learning.png" TargetMode="External"/><Relationship Id="rId1" Type="http://schemas.openxmlformats.org/officeDocument/2006/relationships/slideLayout" Target="../slideLayouts/slideLayout16.xml"/></Relationships>
</file>

<file path=ppt/slides/_rels/slide253.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hyperlink" Target="https://static.javatpoint.com/tutorial/machine-learning/images/introduction-to-machine-learning2.png" TargetMode="External"/><Relationship Id="rId1" Type="http://schemas.openxmlformats.org/officeDocument/2006/relationships/slideLayout" Target="../slideLayouts/slideLayout16.xml"/></Relationships>
</file>

<file path=ppt/slides/_rels/slide254.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hyperlink" Target="https://en.wikipedia.org/wiki/Machine_learning" TargetMode="External"/><Relationship Id="rId1" Type="http://schemas.openxmlformats.org/officeDocument/2006/relationships/slideLayout" Target="../slideLayouts/slideLayout16.xml"/></Relationships>
</file>

<file path=ppt/slides/_rels/slide25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hyperlink" Target="https://en.wikipedia.org/wiki/Machine_learning" TargetMode="External"/><Relationship Id="rId1" Type="http://schemas.openxmlformats.org/officeDocument/2006/relationships/slideLayout" Target="../slideLayouts/slideLayout16.xml"/></Relationships>
</file>

<file path=ppt/slides/_rels/slide256.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hyperlink" Target="https://en.wikipedia.org/wiki/Machine_learning" TargetMode="External"/><Relationship Id="rId1" Type="http://schemas.openxmlformats.org/officeDocument/2006/relationships/slideLayout" Target="../slideLayouts/slideLayout16.xml"/></Relationships>
</file>

<file path=ppt/slides/_rels/slide257.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hyperlink" Target="https://en.wikipedia.org/wiki/Machine_learning" TargetMode="External"/><Relationship Id="rId1" Type="http://schemas.openxmlformats.org/officeDocument/2006/relationships/slideLayout" Target="../slideLayouts/slideLayout16.xml"/></Relationships>
</file>

<file path=ppt/slides/_rels/slide25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hyperlink" Target="https://en.wikipedia.org/wiki/Machine_learning" TargetMode="External"/><Relationship Id="rId1" Type="http://schemas.openxmlformats.org/officeDocument/2006/relationships/slideLayout" Target="../slideLayouts/slideLayout16.xml"/></Relationships>
</file>

<file path=ppt/slides/_rels/slide259.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hyperlink" Target="https://en.wikipedia.org/wiki/Machine_learning" TargetMode="Externa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openxmlformats.org/officeDocument/2006/relationships/image" Target="https://www.guru99.com/images/Big_Data/061114_0759_WhatIsBigDa1.jpg" TargetMode="External"/><Relationship Id="rId4" Type="http://schemas.openxmlformats.org/officeDocument/2006/relationships/image" Target="../media/image28.jpeg"/></Relationships>
</file>

<file path=ppt/slides/_rels/slide260.xml.rels><?xml version="1.0" encoding="UTF-8" standalone="yes"?>
<Relationships xmlns="http://schemas.openxmlformats.org/package/2006/relationships"><Relationship Id="rId3" Type="http://schemas.openxmlformats.org/officeDocument/2006/relationships/hyperlink" Target="https://en.wikipedia.org/wiki/Machine_learning" TargetMode="External"/><Relationship Id="rId2" Type="http://schemas.openxmlformats.org/officeDocument/2006/relationships/hyperlink" Target="https://media.geeksforgeeks.org/wp-content/uploads/supervised-data.png" TargetMode="External"/><Relationship Id="rId1" Type="http://schemas.openxmlformats.org/officeDocument/2006/relationships/slideLayout" Target="../slideLayouts/slideLayout16.xml"/><Relationship Id="rId4" Type="http://schemas.openxmlformats.org/officeDocument/2006/relationships/image" Target="../media/image198.png"/></Relationships>
</file>

<file path=ppt/slides/_rels/slide261.xml.rels><?xml version="1.0" encoding="UTF-8" standalone="yes"?>
<Relationships xmlns="http://schemas.openxmlformats.org/package/2006/relationships"><Relationship Id="rId3" Type="http://schemas.openxmlformats.org/officeDocument/2006/relationships/hyperlink" Target="https://en.wikipedia.org/wiki/Machine_learning" TargetMode="External"/><Relationship Id="rId2" Type="http://schemas.openxmlformats.org/officeDocument/2006/relationships/hyperlink" Target="https://media.geeksforgeeks.org/wp-content/uploads/supervised-data.png" TargetMode="External"/><Relationship Id="rId1" Type="http://schemas.openxmlformats.org/officeDocument/2006/relationships/slideLayout" Target="../slideLayouts/slideLayout16.xml"/><Relationship Id="rId4" Type="http://schemas.openxmlformats.org/officeDocument/2006/relationships/image" Target="../media/image199.png"/></Relationships>
</file>

<file path=ppt/slides/_rels/slide262.xml.rels><?xml version="1.0" encoding="UTF-8" standalone="yes"?>
<Relationships xmlns="http://schemas.openxmlformats.org/package/2006/relationships"><Relationship Id="rId3" Type="http://schemas.openxmlformats.org/officeDocument/2006/relationships/hyperlink" Target="https://en.wikipedia.org/wiki/Machine_learning" TargetMode="External"/><Relationship Id="rId2" Type="http://schemas.openxmlformats.org/officeDocument/2006/relationships/hyperlink" Target="https://static.javatpoint.com/tutorial/machine-learning/images/regression-vs-classification-in-machine-learning.png" TargetMode="External"/><Relationship Id="rId1" Type="http://schemas.openxmlformats.org/officeDocument/2006/relationships/slideLayout" Target="../slideLayouts/slideLayout16.xml"/><Relationship Id="rId5" Type="http://schemas.openxmlformats.org/officeDocument/2006/relationships/image" Target="../media/image201.png"/><Relationship Id="rId4" Type="http://schemas.openxmlformats.org/officeDocument/2006/relationships/image" Target="../media/image200.png"/></Relationships>
</file>

<file path=ppt/slides/_rels/slide263.xml.rels><?xml version="1.0" encoding="UTF-8" standalone="yes"?>
<Relationships xmlns="http://schemas.openxmlformats.org/package/2006/relationships"><Relationship Id="rId3" Type="http://schemas.openxmlformats.org/officeDocument/2006/relationships/hyperlink" Target="https://en.wikipedia.org/wiki/Machine_learning" TargetMode="External"/><Relationship Id="rId2" Type="http://schemas.openxmlformats.org/officeDocument/2006/relationships/hyperlink" Target="https://static.javatpoint.com/tutorial/machine-learning/images/types-of-regression.png" TargetMode="External"/><Relationship Id="rId1" Type="http://schemas.openxmlformats.org/officeDocument/2006/relationships/slideLayout" Target="../slideLayouts/slideLayout16.xml"/><Relationship Id="rId4" Type="http://schemas.openxmlformats.org/officeDocument/2006/relationships/image" Target="../media/image202.png"/></Relationships>
</file>

<file path=ppt/slides/_rels/slide264.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hyperlink" Target="https://en.wikipedia.org/wiki/Machine_learning" TargetMode="External"/><Relationship Id="rId1" Type="http://schemas.openxmlformats.org/officeDocument/2006/relationships/slideLayout" Target="../slideLayouts/slideLayout16.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hyperlink" Target="https://statisticsbyjim.com/glossary/ordinary-least-squares/" TargetMode="External"/></Relationships>
</file>

<file path=ppt/slides/_rels/slide265.xml.rels><?xml version="1.0" encoding="UTF-8" standalone="yes"?>
<Relationships xmlns="http://schemas.openxmlformats.org/package/2006/relationships"><Relationship Id="rId3" Type="http://schemas.openxmlformats.org/officeDocument/2006/relationships/hyperlink" Target="https://en.wikipedia.org/wiki/Machine_learning" TargetMode="External"/><Relationship Id="rId2" Type="http://schemas.openxmlformats.org/officeDocument/2006/relationships/hyperlink" Target="https://static.javatpoint.com/tutorial/machine-learning/images/linear-regression-in-machine-learning.png" TargetMode="External"/><Relationship Id="rId1" Type="http://schemas.openxmlformats.org/officeDocument/2006/relationships/slideLayout" Target="../slideLayouts/slideLayout16.xml"/><Relationship Id="rId4" Type="http://schemas.openxmlformats.org/officeDocument/2006/relationships/image" Target="../media/image206.png"/></Relationships>
</file>

<file path=ppt/slides/_rels/slide266.xml.rels><?xml version="1.0" encoding="UTF-8" standalone="yes"?>
<Relationships xmlns="http://schemas.openxmlformats.org/package/2006/relationships"><Relationship Id="rId3" Type="http://schemas.openxmlformats.org/officeDocument/2006/relationships/hyperlink" Target="https://en.wikipedia.org/wiki/Machine_learning" TargetMode="External"/><Relationship Id="rId2" Type="http://schemas.openxmlformats.org/officeDocument/2006/relationships/hyperlink" Target="https://static.javatpoint.com/tutorial/machine-learning/images/linear-regression-in-machine-learning.png" TargetMode="External"/><Relationship Id="rId1" Type="http://schemas.openxmlformats.org/officeDocument/2006/relationships/slideLayout" Target="../slideLayouts/slideLayout16.xml"/><Relationship Id="rId4" Type="http://schemas.openxmlformats.org/officeDocument/2006/relationships/image" Target="../media/image207.png"/></Relationships>
</file>

<file path=ppt/slides/_rels/slide267.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hyperlink" Target="https://en.wikipedia.org/wiki/Machine_learning" TargetMode="External"/><Relationship Id="rId1" Type="http://schemas.openxmlformats.org/officeDocument/2006/relationships/slideLayout" Target="../slideLayouts/slideLayout16.xml"/><Relationship Id="rId4" Type="http://schemas.openxmlformats.org/officeDocument/2006/relationships/image" Target="../media/image209.png"/></Relationships>
</file>

<file path=ppt/slides/_rels/slide268.xml.rels><?xml version="1.0" encoding="UTF-8" standalone="yes"?>
<Relationships xmlns="http://schemas.openxmlformats.org/package/2006/relationships"><Relationship Id="rId3" Type="http://schemas.openxmlformats.org/officeDocument/2006/relationships/hyperlink" Target="https://en.wikipedia.org/wiki/Machine_learning" TargetMode="External"/><Relationship Id="rId2" Type="http://schemas.openxmlformats.org/officeDocument/2006/relationships/hyperlink" Target="https://miro.medium.com/max/682/0*omsdYpfRvm3ALVaO" TargetMode="External"/><Relationship Id="rId1" Type="http://schemas.openxmlformats.org/officeDocument/2006/relationships/slideLayout" Target="../slideLayouts/slideLayout16.xml"/><Relationship Id="rId4" Type="http://schemas.openxmlformats.org/officeDocument/2006/relationships/image" Target="../media/image210.png"/></Relationships>
</file>

<file path=ppt/slides/_rels/slide269.xml.rels><?xml version="1.0" encoding="UTF-8" standalone="yes"?>
<Relationships xmlns="http://schemas.openxmlformats.org/package/2006/relationships"><Relationship Id="rId3" Type="http://schemas.openxmlformats.org/officeDocument/2006/relationships/hyperlink" Target="https://en.wikipedia.org/wiki/Machine_learning" TargetMode="External"/><Relationship Id="rId2" Type="http://schemas.openxmlformats.org/officeDocument/2006/relationships/hyperlink" Target="https://miro.medium.com/proxy/0*d3UTunsQ5djTl-4G" TargetMode="External"/><Relationship Id="rId1" Type="http://schemas.openxmlformats.org/officeDocument/2006/relationships/slideLayout" Target="../slideLayouts/slideLayout16.xml"/><Relationship Id="rId4" Type="http://schemas.openxmlformats.org/officeDocument/2006/relationships/image" Target="../media/image211.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8.xml"/><Relationship Id="rId5" Type="http://schemas.openxmlformats.org/officeDocument/2006/relationships/image" Target="https://www.guru99.com/images/Big_Data/061114_0759_WhatIsBigDa2.jpg" TargetMode="External"/><Relationship Id="rId4" Type="http://schemas.openxmlformats.org/officeDocument/2006/relationships/image" Target="../media/image29.jpeg"/></Relationships>
</file>

<file path=ppt/slides/_rels/slide270.xml.rels><?xml version="1.0" encoding="UTF-8" standalone="yes"?>
<Relationships xmlns="http://schemas.openxmlformats.org/package/2006/relationships"><Relationship Id="rId3" Type="http://schemas.openxmlformats.org/officeDocument/2006/relationships/hyperlink" Target="https://en.wikipedia.org/wiki/Machine_learning" TargetMode="External"/><Relationship Id="rId2" Type="http://schemas.openxmlformats.org/officeDocument/2006/relationships/hyperlink" Target="https://miro.medium.com/max/650/0*sTJz5_kSQua4iNE8" TargetMode="External"/><Relationship Id="rId1" Type="http://schemas.openxmlformats.org/officeDocument/2006/relationships/slideLayout" Target="../slideLayouts/slideLayout16.xml"/><Relationship Id="rId4" Type="http://schemas.openxmlformats.org/officeDocument/2006/relationships/image" Target="../media/image212.png"/></Relationships>
</file>

<file path=ppt/slides/_rels/slide271.xml.rels><?xml version="1.0" encoding="UTF-8" standalone="yes"?>
<Relationships xmlns="http://schemas.openxmlformats.org/package/2006/relationships"><Relationship Id="rId3" Type="http://schemas.openxmlformats.org/officeDocument/2006/relationships/hyperlink" Target="https://en.wikipedia.org/wiki/Machine_learning" TargetMode="External"/><Relationship Id="rId2" Type="http://schemas.openxmlformats.org/officeDocument/2006/relationships/hyperlink" Target="https://miro.medium.com/max/1400/0*5-k42pnh0PpJhw-E" TargetMode="External"/><Relationship Id="rId1" Type="http://schemas.openxmlformats.org/officeDocument/2006/relationships/slideLayout" Target="../slideLayouts/slideLayout16.xml"/><Relationship Id="rId4" Type="http://schemas.openxmlformats.org/officeDocument/2006/relationships/image" Target="../media/image213.png"/></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3.xml"/></Relationships>
</file>

<file path=ppt/slides/_rels/slide273.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251.xml"/><Relationship Id="rId1" Type="http://schemas.openxmlformats.org/officeDocument/2006/relationships/slideLayout" Target="../slideLayouts/slideLayout8.xml"/></Relationships>
</file>

<file path=ppt/slides/_rels/slide274.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252.xml"/><Relationship Id="rId1" Type="http://schemas.openxmlformats.org/officeDocument/2006/relationships/slideLayout" Target="../slideLayouts/slideLayout8.xml"/></Relationships>
</file>

<file path=ppt/slides/_rels/slide275.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253.xml"/><Relationship Id="rId1" Type="http://schemas.openxmlformats.org/officeDocument/2006/relationships/slideLayout" Target="../slideLayouts/slideLayout8.xml"/></Relationships>
</file>

<file path=ppt/slides/_rels/slide276.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254.xml"/><Relationship Id="rId1" Type="http://schemas.openxmlformats.org/officeDocument/2006/relationships/slideLayout" Target="../slideLayouts/slideLayout8.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256.xml"/><Relationship Id="rId1" Type="http://schemas.openxmlformats.org/officeDocument/2006/relationships/slideLayout" Target="../slideLayouts/slideLayout8.xml"/></Relationships>
</file>

<file path=ppt/slides/_rels/slide279.xml.rels><?xml version="1.0" encoding="UTF-8" standalone="yes"?>
<Relationships xmlns="http://schemas.openxmlformats.org/package/2006/relationships"><Relationship Id="rId3" Type="http://schemas.openxmlformats.org/officeDocument/2006/relationships/image" Target="../media/image216.jpeg"/><Relationship Id="rId2" Type="http://schemas.openxmlformats.org/officeDocument/2006/relationships/notesSlide" Target="../notesSlides/notesSlide25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openxmlformats.org/officeDocument/2006/relationships/image" Target="https://www.guru99.com/images/Big_Data/061114_0759_WhatIsBigDa3.jpg" TargetMode="External"/><Relationship Id="rId4" Type="http://schemas.openxmlformats.org/officeDocument/2006/relationships/image" Target="../media/image30.jpeg"/></Relationships>
</file>

<file path=ppt/slides/_rels/slide280.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258.xml"/><Relationship Id="rId1" Type="http://schemas.openxmlformats.org/officeDocument/2006/relationships/slideLayout" Target="../slideLayouts/slideLayout8.xml"/></Relationships>
</file>

<file path=ppt/slides/_rels/slide281.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259.xml"/><Relationship Id="rId1" Type="http://schemas.openxmlformats.org/officeDocument/2006/relationships/slideLayout" Target="../slideLayouts/slideLayout8.xml"/></Relationships>
</file>

<file path=ppt/slides/_rels/slide282.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260.xml"/><Relationship Id="rId1" Type="http://schemas.openxmlformats.org/officeDocument/2006/relationships/slideLayout" Target="../slideLayouts/slideLayout8.xml"/></Relationships>
</file>

<file path=ppt/slides/_rels/slide28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61.xml"/><Relationship Id="rId1" Type="http://schemas.openxmlformats.org/officeDocument/2006/relationships/slideLayout" Target="../slideLayouts/slideLayout8.xml"/></Relationships>
</file>

<file path=ppt/slides/_rels/slide284.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262.xml"/><Relationship Id="rId1" Type="http://schemas.openxmlformats.org/officeDocument/2006/relationships/slideLayout" Target="../slideLayouts/slideLayout8.xml"/></Relationships>
</file>

<file path=ppt/slides/_rels/slide285.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263.xml"/><Relationship Id="rId1" Type="http://schemas.openxmlformats.org/officeDocument/2006/relationships/slideLayout" Target="../slideLayouts/slideLayout8.xml"/></Relationships>
</file>

<file path=ppt/slides/_rels/slide286.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264.xml"/><Relationship Id="rId1" Type="http://schemas.openxmlformats.org/officeDocument/2006/relationships/slideLayout" Target="../slideLayouts/slideLayout8.xml"/></Relationships>
</file>

<file path=ppt/slides/_rels/slide287.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265.xml"/><Relationship Id="rId1" Type="http://schemas.openxmlformats.org/officeDocument/2006/relationships/slideLayout" Target="../slideLayouts/slideLayout8.xml"/></Relationships>
</file>

<file path=ppt/slides/_rels/slide288.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266.xml"/><Relationship Id="rId1" Type="http://schemas.openxmlformats.org/officeDocument/2006/relationships/slideLayout" Target="../slideLayouts/slideLayout8.xml"/></Relationships>
</file>

<file path=ppt/slides/_rels/slide289.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26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8.xml"/><Relationship Id="rId5" Type="http://schemas.openxmlformats.org/officeDocument/2006/relationships/image" Target="https://www.guru99.com/images/Big_Data/061114_0759_WhatIsBigDa4.jpg" TargetMode="External"/><Relationship Id="rId4" Type="http://schemas.openxmlformats.org/officeDocument/2006/relationships/image" Target="../media/image31.jpeg"/></Relationships>
</file>

<file path=ppt/slides/_rels/slide290.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268.xml"/><Relationship Id="rId1" Type="http://schemas.openxmlformats.org/officeDocument/2006/relationships/slideLayout" Target="../slideLayouts/slideLayout8.xml"/></Relationships>
</file>

<file path=ppt/slides/_rels/slide291.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269.xml"/><Relationship Id="rId1" Type="http://schemas.openxmlformats.org/officeDocument/2006/relationships/slideLayout" Target="../slideLayouts/slideLayout8.xml"/></Relationships>
</file>

<file path=ppt/slides/_rels/slide292.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270.xml"/><Relationship Id="rId1" Type="http://schemas.openxmlformats.org/officeDocument/2006/relationships/slideLayout" Target="../slideLayouts/slideLayout8.xml"/></Relationships>
</file>

<file path=ppt/slides/_rels/slide293.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271.xml"/><Relationship Id="rId1" Type="http://schemas.openxmlformats.org/officeDocument/2006/relationships/slideLayout" Target="../slideLayouts/slideLayout8.xml"/></Relationships>
</file>

<file path=ppt/slides/_rels/slide294.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272.xml"/><Relationship Id="rId1" Type="http://schemas.openxmlformats.org/officeDocument/2006/relationships/slideLayout" Target="../slideLayouts/slideLayout8.xml"/></Relationships>
</file>

<file path=ppt/slides/_rels/slide295.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273.xml"/><Relationship Id="rId1" Type="http://schemas.openxmlformats.org/officeDocument/2006/relationships/slideLayout" Target="../slideLayouts/slideLayout8.xml"/><Relationship Id="rId4" Type="http://schemas.openxmlformats.org/officeDocument/2006/relationships/hyperlink" Target="https://www.javatpoint.com/k-nearest-neighbor-algorithm-for-machine-learning" TargetMode="External"/></Relationships>
</file>

<file path=ppt/slides/_rels/slide296.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274.xml"/><Relationship Id="rId1" Type="http://schemas.openxmlformats.org/officeDocument/2006/relationships/slideLayout" Target="../slideLayouts/slideLayout8.xml"/><Relationship Id="rId4" Type="http://schemas.openxmlformats.org/officeDocument/2006/relationships/hyperlink" Target="https://www.javatpoint.com/k-nearest-neighbor-algorithm-for-machine-learning" TargetMode="External"/></Relationships>
</file>

<file path=ppt/slides/_rels/slide297.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275.xml"/><Relationship Id="rId1" Type="http://schemas.openxmlformats.org/officeDocument/2006/relationships/slideLayout" Target="../slideLayouts/slideLayout8.xml"/><Relationship Id="rId4" Type="http://schemas.openxmlformats.org/officeDocument/2006/relationships/hyperlink" Target="https://www.javatpoint.com/k-nearest-neighbor-algorithm-for-machine-learning" TargetMode="External"/></Relationships>
</file>

<file path=ppt/slides/_rels/slide29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76.xml"/><Relationship Id="rId1" Type="http://schemas.openxmlformats.org/officeDocument/2006/relationships/slideLayout" Target="../slideLayouts/slideLayout8.xml"/><Relationship Id="rId4" Type="http://schemas.openxmlformats.org/officeDocument/2006/relationships/hyperlink" Target="https://www.javatpoint.com/k-nearest-neighbor-algorithm-for-machine-learning" TargetMode="External"/></Relationships>
</file>

<file path=ppt/slides/_rels/slide299.xml.rels><?xml version="1.0" encoding="UTF-8" standalone="yes"?>
<Relationships xmlns="http://schemas.openxmlformats.org/package/2006/relationships"><Relationship Id="rId3" Type="http://schemas.openxmlformats.org/officeDocument/2006/relationships/hyperlink" Target="https://www.javatpoint.com/k-nearest-neighbor-algorithm-for-machine-learning" TargetMode="External"/><Relationship Id="rId2" Type="http://schemas.openxmlformats.org/officeDocument/2006/relationships/notesSlide" Target="../notesSlides/notesSlide277.xml"/><Relationship Id="rId1" Type="http://schemas.openxmlformats.org/officeDocument/2006/relationships/slideLayout" Target="../slideLayouts/slideLayout8.xml"/><Relationship Id="rId4" Type="http://schemas.openxmlformats.org/officeDocument/2006/relationships/image" Target="../media/image2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27.jpeg"/></Relationships>
</file>

<file path=ppt/slides/_rels/slide300.xml.rels><?xml version="1.0" encoding="UTF-8" standalone="yes"?>
<Relationships xmlns="http://schemas.openxmlformats.org/package/2006/relationships"><Relationship Id="rId3" Type="http://schemas.openxmlformats.org/officeDocument/2006/relationships/hyperlink" Target="https://www.javatpoint.com/k-nearest-neighbor-algorithm-for-machine-learning" TargetMode="External"/><Relationship Id="rId2" Type="http://schemas.openxmlformats.org/officeDocument/2006/relationships/notesSlide" Target="../notesSlides/notesSlide278.xml"/><Relationship Id="rId1" Type="http://schemas.openxmlformats.org/officeDocument/2006/relationships/slideLayout" Target="../slideLayouts/slideLayout8.xml"/><Relationship Id="rId4" Type="http://schemas.openxmlformats.org/officeDocument/2006/relationships/image" Target="../media/image232.png"/></Relationships>
</file>

<file path=ppt/slides/_rels/slide301.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279.xml"/><Relationship Id="rId1" Type="http://schemas.openxmlformats.org/officeDocument/2006/relationships/slideLayout" Target="../slideLayouts/slideLayout8.xml"/></Relationships>
</file>

<file path=ppt/slides/_rels/slide302.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280.xml"/><Relationship Id="rId1" Type="http://schemas.openxmlformats.org/officeDocument/2006/relationships/slideLayout" Target="../slideLayouts/slideLayout8.xml"/><Relationship Id="rId4" Type="http://schemas.openxmlformats.org/officeDocument/2006/relationships/hyperlink" Target="https://www.javatpoint.com/gradient-descent-in-machine-learning" TargetMode="External"/></Relationships>
</file>

<file path=ppt/slides/_rels/slide303.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281.xml"/><Relationship Id="rId1" Type="http://schemas.openxmlformats.org/officeDocument/2006/relationships/slideLayout" Target="../slideLayouts/slideLayout8.xml"/></Relationships>
</file>

<file path=ppt/slides/_rels/slide304.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282.xml"/><Relationship Id="rId1" Type="http://schemas.openxmlformats.org/officeDocument/2006/relationships/slideLayout" Target="../slideLayouts/slideLayout8.xml"/><Relationship Id="rId4" Type="http://schemas.openxmlformats.org/officeDocument/2006/relationships/hyperlink" Target="https://www.javatpoint.com/gradient-descent-in-machine-learning" TargetMode="Externa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3.xml"/></Relationships>
</file>

<file path=ppt/slides/_rels/slide306.xml.rels><?xml version="1.0" encoding="UTF-8" standalone="yes"?>
<Relationships xmlns="http://schemas.openxmlformats.org/package/2006/relationships"><Relationship Id="rId3" Type="http://schemas.openxmlformats.org/officeDocument/2006/relationships/image" Target="../media/image236.jpeg"/><Relationship Id="rId2" Type="http://schemas.openxmlformats.org/officeDocument/2006/relationships/notesSlide" Target="../notesSlides/notesSlide284.xml"/><Relationship Id="rId1" Type="http://schemas.openxmlformats.org/officeDocument/2006/relationships/slideLayout" Target="../slideLayouts/slideLayout8.xml"/><Relationship Id="rId4" Type="http://schemas.openxmlformats.org/officeDocument/2006/relationships/hyperlink" Target="https://helloacm.com/wp-content/uploads/2016/03/logistic-regression-example.jpg" TargetMode="External"/></Relationships>
</file>

<file path=ppt/slides/_rels/slide307.xml.rels><?xml version="1.0" encoding="UTF-8" standalone="yes"?>
<Relationships xmlns="http://schemas.openxmlformats.org/package/2006/relationships"><Relationship Id="rId3" Type="http://schemas.openxmlformats.org/officeDocument/2006/relationships/hyperlink" Target="https://www.javatpoint.com/logistic-regression-in-machine-learning" TargetMode="External"/><Relationship Id="rId2" Type="http://schemas.openxmlformats.org/officeDocument/2006/relationships/notesSlide" Target="../notesSlides/notesSlide285.xml"/><Relationship Id="rId1" Type="http://schemas.openxmlformats.org/officeDocument/2006/relationships/slideLayout" Target="../slideLayouts/slideLayout8.xml"/><Relationship Id="rId4" Type="http://schemas.openxmlformats.org/officeDocument/2006/relationships/image" Target="../media/image217.png"/></Relationships>
</file>

<file path=ppt/slides/_rels/slide308.xml.rels><?xml version="1.0" encoding="UTF-8" standalone="yes"?>
<Relationships xmlns="http://schemas.openxmlformats.org/package/2006/relationships"><Relationship Id="rId3" Type="http://schemas.openxmlformats.org/officeDocument/2006/relationships/hyperlink" Target="https://www.javatpoint.com/logistic-regression-in-machine-learning" TargetMode="External"/><Relationship Id="rId2" Type="http://schemas.openxmlformats.org/officeDocument/2006/relationships/notesSlide" Target="../notesSlides/notesSlide286.xml"/><Relationship Id="rId1" Type="http://schemas.openxmlformats.org/officeDocument/2006/relationships/slideLayout" Target="../slideLayouts/slideLayout8.xml"/><Relationship Id="rId4" Type="http://schemas.openxmlformats.org/officeDocument/2006/relationships/image" Target="../media/image217.png"/></Relationships>
</file>

<file path=ppt/slides/_rels/slide309.xml.rels><?xml version="1.0" encoding="UTF-8" standalone="yes"?>
<Relationships xmlns="http://schemas.openxmlformats.org/package/2006/relationships"><Relationship Id="rId3" Type="http://schemas.openxmlformats.org/officeDocument/2006/relationships/hyperlink" Target="https://www.javatpoint.com/logistic-regression-in-machine-learning" TargetMode="External"/><Relationship Id="rId2" Type="http://schemas.openxmlformats.org/officeDocument/2006/relationships/notesSlide" Target="../notesSlides/notesSlide287.xml"/><Relationship Id="rId1" Type="http://schemas.openxmlformats.org/officeDocument/2006/relationships/slideLayout" Target="../slideLayouts/slideLayout8.xml"/><Relationship Id="rId6" Type="http://schemas.openxmlformats.org/officeDocument/2006/relationships/image" Target="../media/image239.png"/><Relationship Id="rId5" Type="http://schemas.openxmlformats.org/officeDocument/2006/relationships/image" Target="../media/image238.png"/><Relationship Id="rId4" Type="http://schemas.openxmlformats.org/officeDocument/2006/relationships/image" Target="../media/image237.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27.jpeg"/></Relationships>
</file>

<file path=ppt/slides/_rels/slide3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88.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1.xml.rels><?xml version="1.0" encoding="UTF-8" standalone="yes"?>
<Relationships xmlns="http://schemas.openxmlformats.org/package/2006/relationships"><Relationship Id="rId3" Type="http://schemas.openxmlformats.org/officeDocument/2006/relationships/hyperlink" Target="https://www.javatpoint.com/logistic-regression-in-machine-learning" TargetMode="External"/><Relationship Id="rId2" Type="http://schemas.openxmlformats.org/officeDocument/2006/relationships/notesSlide" Target="../notesSlides/notesSlide289.xml"/><Relationship Id="rId1" Type="http://schemas.openxmlformats.org/officeDocument/2006/relationships/slideLayout" Target="../slideLayouts/slideLayout8.xml"/><Relationship Id="rId4" Type="http://schemas.openxmlformats.org/officeDocument/2006/relationships/image" Target="../media/image240.png"/></Relationships>
</file>

<file path=ppt/slides/_rels/slide312.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290.xml"/><Relationship Id="rId1" Type="http://schemas.openxmlformats.org/officeDocument/2006/relationships/slideLayout" Target="../slideLayouts/slideLayout8.xml"/></Relationships>
</file>

<file path=ppt/slides/_rels/slide313.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291.xml"/><Relationship Id="rId1" Type="http://schemas.openxmlformats.org/officeDocument/2006/relationships/slideLayout" Target="../slideLayouts/slideLayout8.xml"/></Relationships>
</file>

<file path=ppt/slides/_rels/slide314.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292.xml"/><Relationship Id="rId1" Type="http://schemas.openxmlformats.org/officeDocument/2006/relationships/slideLayout" Target="../slideLayouts/slideLayout8.xml"/></Relationships>
</file>

<file path=ppt/slides/_rels/slide315.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293.xml"/><Relationship Id="rId1" Type="http://schemas.openxmlformats.org/officeDocument/2006/relationships/slideLayout" Target="../slideLayouts/slideLayout8.xml"/></Relationships>
</file>

<file path=ppt/slides/_rels/slide316.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294.xml"/><Relationship Id="rId1" Type="http://schemas.openxmlformats.org/officeDocument/2006/relationships/slideLayout" Target="../slideLayouts/slideLayout8.xml"/></Relationships>
</file>

<file path=ppt/slides/_rels/slide317.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295.xml"/><Relationship Id="rId1" Type="http://schemas.openxmlformats.org/officeDocument/2006/relationships/slideLayout" Target="../slideLayouts/slideLayout8.xml"/></Relationships>
</file>

<file path=ppt/slides/_rels/slide318.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296.xml"/><Relationship Id="rId1" Type="http://schemas.openxmlformats.org/officeDocument/2006/relationships/slideLayout" Target="../slideLayouts/slideLayout8.xml"/></Relationships>
</file>

<file path=ppt/slides/_rels/slide319.xml.rels><?xml version="1.0" encoding="UTF-8" standalone="yes"?>
<Relationships xmlns="http://schemas.openxmlformats.org/package/2006/relationships"><Relationship Id="rId3" Type="http://schemas.openxmlformats.org/officeDocument/2006/relationships/hyperlink" Target="http://scikit-learn.org/stable/" TargetMode="External"/><Relationship Id="rId2" Type="http://schemas.openxmlformats.org/officeDocument/2006/relationships/notesSlide" Target="../notesSlides/notesSlide297.xml"/><Relationship Id="rId1" Type="http://schemas.openxmlformats.org/officeDocument/2006/relationships/slideLayout" Target="../slideLayouts/slideLayout8.xml"/><Relationship Id="rId5" Type="http://schemas.openxmlformats.org/officeDocument/2006/relationships/image" Target="../media/image248.png"/><Relationship Id="rId4" Type="http://schemas.openxmlformats.org/officeDocument/2006/relationships/hyperlink" Target="https://scikit-learn.org/stable/"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27.jpeg"/></Relationships>
</file>

<file path=ppt/slides/_rels/slide320.xml.rels><?xml version="1.0" encoding="UTF-8" standalone="yes"?>
<Relationships xmlns="http://schemas.openxmlformats.org/package/2006/relationships"><Relationship Id="rId3" Type="http://schemas.openxmlformats.org/officeDocument/2006/relationships/hyperlink" Target="https://scikit-learn.org/stable/" TargetMode="External"/><Relationship Id="rId2" Type="http://schemas.openxmlformats.org/officeDocument/2006/relationships/notesSlide" Target="../notesSlides/notesSlide298.xml"/><Relationship Id="rId1" Type="http://schemas.openxmlformats.org/officeDocument/2006/relationships/slideLayout" Target="../slideLayouts/slideLayout8.xml"/><Relationship Id="rId4" Type="http://schemas.openxmlformats.org/officeDocument/2006/relationships/image" Target="../media/image248.png"/></Relationships>
</file>

<file path=ppt/slides/_rels/slide321.xml.rels><?xml version="1.0" encoding="UTF-8" standalone="yes"?>
<Relationships xmlns="http://schemas.openxmlformats.org/package/2006/relationships"><Relationship Id="rId3" Type="http://schemas.openxmlformats.org/officeDocument/2006/relationships/hyperlink" Target="https://scikit-learn.org/stable/" TargetMode="External"/><Relationship Id="rId2" Type="http://schemas.openxmlformats.org/officeDocument/2006/relationships/notesSlide" Target="../notesSlides/notesSlide299.xml"/><Relationship Id="rId1" Type="http://schemas.openxmlformats.org/officeDocument/2006/relationships/slideLayout" Target="../slideLayouts/slideLayout8.xml"/><Relationship Id="rId4" Type="http://schemas.openxmlformats.org/officeDocument/2006/relationships/image" Target="../media/image248.png"/></Relationships>
</file>

<file path=ppt/slides/_rels/slide322.xml.rels><?xml version="1.0" encoding="UTF-8" standalone="yes"?>
<Relationships xmlns="http://schemas.openxmlformats.org/package/2006/relationships"><Relationship Id="rId3" Type="http://schemas.openxmlformats.org/officeDocument/2006/relationships/hyperlink" Target="https://scikit-learn.org/stable/" TargetMode="External"/><Relationship Id="rId2" Type="http://schemas.openxmlformats.org/officeDocument/2006/relationships/notesSlide" Target="../notesSlides/notesSlide300.xml"/><Relationship Id="rId1" Type="http://schemas.openxmlformats.org/officeDocument/2006/relationships/slideLayout" Target="../slideLayouts/slideLayout8.xml"/><Relationship Id="rId4" Type="http://schemas.openxmlformats.org/officeDocument/2006/relationships/image" Target="../media/image248.png"/></Relationships>
</file>

<file path=ppt/slides/_rels/slide32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scikit-learn.org/stable/" TargetMode="External"/><Relationship Id="rId7" Type="http://schemas.openxmlformats.org/officeDocument/2006/relationships/diagramColors" Target="../diagrams/colors2.xml"/><Relationship Id="rId2" Type="http://schemas.openxmlformats.org/officeDocument/2006/relationships/notesSlide" Target="../notesSlides/notesSlide301.xml"/><Relationship Id="rId1" Type="http://schemas.openxmlformats.org/officeDocument/2006/relationships/slideLayout" Target="../slideLayouts/slideLayout8.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24.xml.rels><?xml version="1.0" encoding="UTF-8" standalone="yes"?>
<Relationships xmlns="http://schemas.openxmlformats.org/package/2006/relationships"><Relationship Id="rId3" Type="http://schemas.openxmlformats.org/officeDocument/2006/relationships/hyperlink" Target="https://scikit-learn.org/stable/" TargetMode="External"/><Relationship Id="rId2" Type="http://schemas.openxmlformats.org/officeDocument/2006/relationships/notesSlide" Target="../notesSlides/notesSlide302.xml"/><Relationship Id="rId1" Type="http://schemas.openxmlformats.org/officeDocument/2006/relationships/slideLayout" Target="../slideLayouts/slideLayout8.xml"/></Relationships>
</file>

<file path=ppt/slides/_rels/slide325.xml.rels><?xml version="1.0" encoding="UTF-8" standalone="yes"?>
<Relationships xmlns="http://schemas.openxmlformats.org/package/2006/relationships"><Relationship Id="rId3" Type="http://schemas.openxmlformats.org/officeDocument/2006/relationships/hyperlink" Target="https://scikit-learn.org/stable/" TargetMode="External"/><Relationship Id="rId2" Type="http://schemas.openxmlformats.org/officeDocument/2006/relationships/notesSlide" Target="../notesSlides/notesSlide303.xml"/><Relationship Id="rId1" Type="http://schemas.openxmlformats.org/officeDocument/2006/relationships/slideLayout" Target="../slideLayouts/slideLayout8.xml"/></Relationships>
</file>

<file path=ppt/slides/_rels/slide326.xml.rels><?xml version="1.0" encoding="UTF-8" standalone="yes"?>
<Relationships xmlns="http://schemas.openxmlformats.org/package/2006/relationships"><Relationship Id="rId3" Type="http://schemas.openxmlformats.org/officeDocument/2006/relationships/hyperlink" Target="https://scikit-learn.org/stable/" TargetMode="External"/><Relationship Id="rId2" Type="http://schemas.openxmlformats.org/officeDocument/2006/relationships/notesSlide" Target="../notesSlides/notesSlide304.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hyperlink" Target="https://www.guru99.com/what-is-dbms.html" TargetMode="External"/><Relationship Id="rId2" Type="http://schemas.openxmlformats.org/officeDocument/2006/relationships/notesSlide" Target="../notesSlides/notesSlide33.xml"/><Relationship Id="rId1" Type="http://schemas.openxmlformats.org/officeDocument/2006/relationships/slideLayout" Target="../slideLayouts/slideLayout8.xml"/><Relationship Id="rId5" Type="http://schemas.openxmlformats.org/officeDocument/2006/relationships/image" Target="../media/image27.jpe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8.xml"/><Relationship Id="rId5" Type="http://schemas.openxmlformats.org/officeDocument/2006/relationships/image" Target="https://www.guru99.com/images/1/big-data-growth.jpg" TargetMode="External"/><Relationship Id="rId4" Type="http://schemas.openxmlformats.org/officeDocument/2006/relationships/image" Target="../media/image32.jpe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image" Target="../media/image33.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hyperlink" Target="https://www.geeksforgeeks.org/difference-between-descriptive-and-inferential-statistics/" TargetMode="External"/><Relationship Id="rId2" Type="http://schemas.openxmlformats.org/officeDocument/2006/relationships/notesSlide" Target="../notesSlides/notesSlide45.xm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3" Type="http://schemas.openxmlformats.org/officeDocument/2006/relationships/hyperlink" Target="https://www.geeksforgeeks.org/difference-between-descriptive-and-inferential-statistics/" TargetMode="External"/><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openxmlformats.org/officeDocument/2006/relationships/image" Target="../media/image41.emf"/></Relationships>
</file>

<file path=ppt/slides/_rels/slide47.xml.rels><?xml version="1.0" encoding="UTF-8" standalone="yes"?>
<Relationships xmlns="http://schemas.openxmlformats.org/package/2006/relationships"><Relationship Id="rId3" Type="http://schemas.openxmlformats.org/officeDocument/2006/relationships/hyperlink" Target="https://www.geeksforgeeks.org/difference-between-descriptive-and-inferential-statistics/" TargetMode="External"/><Relationship Id="rId2" Type="http://schemas.openxmlformats.org/officeDocument/2006/relationships/notesSlide" Target="../notesSlides/notesSlide47.xml"/><Relationship Id="rId1" Type="http://schemas.openxmlformats.org/officeDocument/2006/relationships/slideLayout" Target="../slideLayouts/slideLayout8.xml"/><Relationship Id="rId4" Type="http://schemas.openxmlformats.org/officeDocument/2006/relationships/image" Target="../media/image41.emf"/></Relationships>
</file>

<file path=ppt/slides/_rels/slide48.xml.rels><?xml version="1.0" encoding="UTF-8" standalone="yes"?>
<Relationships xmlns="http://schemas.openxmlformats.org/package/2006/relationships"><Relationship Id="rId3" Type="http://schemas.openxmlformats.org/officeDocument/2006/relationships/hyperlink" Target="https://www.geeksforgeeks.org/difference-between-descriptive-and-inferential-statistics/" TargetMode="External"/><Relationship Id="rId2" Type="http://schemas.openxmlformats.org/officeDocument/2006/relationships/notesSlide" Target="../notesSlides/notesSlide48.xml"/><Relationship Id="rId1" Type="http://schemas.openxmlformats.org/officeDocument/2006/relationships/slideLayout" Target="../slideLayouts/slideLayout8.xml"/><Relationship Id="rId4" Type="http://schemas.openxmlformats.org/officeDocument/2006/relationships/image" Target="../media/image41.emf"/></Relationships>
</file>

<file path=ppt/slides/_rels/slide49.xml.rels><?xml version="1.0" encoding="UTF-8" standalone="yes"?>
<Relationships xmlns="http://schemas.openxmlformats.org/package/2006/relationships"><Relationship Id="rId3" Type="http://schemas.openxmlformats.org/officeDocument/2006/relationships/hyperlink" Target="https://www.geeksforgeeks.org/difference-between-descriptive-and-inferential-statistics/" TargetMode="External"/><Relationship Id="rId2" Type="http://schemas.openxmlformats.org/officeDocument/2006/relationships/notesSlide" Target="../notesSlides/notesSlide49.xml"/><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hyperlink" Target="https://www.geeksforgeeks.org/difference-between-descriptive-and-inferential-statistics/" TargetMode="External"/><Relationship Id="rId2" Type="http://schemas.openxmlformats.org/officeDocument/2006/relationships/notesSlide" Target="../notesSlides/notesSlide50.xml"/><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hyperlink" Target="https://www.geeksforgeeks.org/difference-between-descriptive-and-inferential-statistics/" TargetMode="External"/><Relationship Id="rId2" Type="http://schemas.openxmlformats.org/officeDocument/2006/relationships/notesSlide" Target="../notesSlides/notesSlide51.xml"/><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hyperlink" Target="https://www.geeksforgeeks.org/difference-between-descriptive-and-inferential-statistics/" TargetMode="External"/><Relationship Id="rId2" Type="http://schemas.openxmlformats.org/officeDocument/2006/relationships/notesSlide" Target="../notesSlides/notesSlide52.xml"/><Relationship Id="rId1" Type="http://schemas.openxmlformats.org/officeDocument/2006/relationships/slideLayout" Target="../slideLayouts/slideLayout8.xml"/><Relationship Id="rId4" Type="http://schemas.openxmlformats.org/officeDocument/2006/relationships/image" Target="../media/image44.emf"/></Relationships>
</file>

<file path=ppt/slides/_rels/slide53.xml.rels><?xml version="1.0" encoding="UTF-8" standalone="yes"?>
<Relationships xmlns="http://schemas.openxmlformats.org/package/2006/relationships"><Relationship Id="rId3" Type="http://schemas.openxmlformats.org/officeDocument/2006/relationships/hyperlink" Target="https://www.geeksforgeeks.org/difference-between-descriptive-and-inferential-statistics/" TargetMode="External"/><Relationship Id="rId2" Type="http://schemas.openxmlformats.org/officeDocument/2006/relationships/notesSlide" Target="../notesSlides/notesSlide53.xml"/><Relationship Id="rId1" Type="http://schemas.openxmlformats.org/officeDocument/2006/relationships/slideLayout" Target="../slideLayouts/slideLayout8.xml"/><Relationship Id="rId4" Type="http://schemas.openxmlformats.org/officeDocument/2006/relationships/image" Target="../media/image45.emf"/></Relationships>
</file>

<file path=ppt/slides/_rels/slide54.xml.rels><?xml version="1.0" encoding="UTF-8" standalone="yes"?>
<Relationships xmlns="http://schemas.openxmlformats.org/package/2006/relationships"><Relationship Id="rId3" Type="http://schemas.openxmlformats.org/officeDocument/2006/relationships/hyperlink" Target="https://www.geeksforgeeks.org/difference-between-descriptive-and-inferential-statistics/" TargetMode="External"/><Relationship Id="rId2" Type="http://schemas.openxmlformats.org/officeDocument/2006/relationships/notesSlide" Target="../notesSlides/notesSlide54.xml"/><Relationship Id="rId1" Type="http://schemas.openxmlformats.org/officeDocument/2006/relationships/slideLayout" Target="../slideLayouts/slideLayout8.xml"/><Relationship Id="rId4" Type="http://schemas.openxmlformats.org/officeDocument/2006/relationships/image" Target="../media/image41.emf"/></Relationships>
</file>

<file path=ppt/slides/_rels/slide55.xml.rels><?xml version="1.0" encoding="UTF-8" standalone="yes"?>
<Relationships xmlns="http://schemas.openxmlformats.org/package/2006/relationships"><Relationship Id="rId3" Type="http://schemas.openxmlformats.org/officeDocument/2006/relationships/hyperlink" Target="https://www.geeksforgeeks.org/difference-between-descriptive-and-inferential-statistics/" TargetMode="External"/><Relationship Id="rId2" Type="http://schemas.openxmlformats.org/officeDocument/2006/relationships/notesSlide" Target="../notesSlides/notesSlide55.xml"/><Relationship Id="rId1" Type="http://schemas.openxmlformats.org/officeDocument/2006/relationships/slideLayout" Target="../slideLayouts/slideLayout8.xml"/><Relationship Id="rId4" Type="http://schemas.openxmlformats.org/officeDocument/2006/relationships/image" Target="../media/image41.emf"/></Relationships>
</file>

<file path=ppt/slides/_rels/slide56.xml.rels><?xml version="1.0" encoding="UTF-8" standalone="yes"?>
<Relationships xmlns="http://schemas.openxmlformats.org/package/2006/relationships"><Relationship Id="rId3" Type="http://schemas.openxmlformats.org/officeDocument/2006/relationships/hyperlink" Target="https://www.geeksforgeeks.org/difference-between-descriptive-and-inferential-statistics/" TargetMode="External"/><Relationship Id="rId2" Type="http://schemas.openxmlformats.org/officeDocument/2006/relationships/notesSlide" Target="../notesSlides/notesSlide56.xml"/><Relationship Id="rId1" Type="http://schemas.openxmlformats.org/officeDocument/2006/relationships/slideLayout" Target="../slideLayouts/slideLayout8.xml"/><Relationship Id="rId4" Type="http://schemas.openxmlformats.org/officeDocument/2006/relationships/image" Target="../media/image46.png"/></Relationships>
</file>

<file path=ppt/slides/_rels/slide57.xml.rels><?xml version="1.0" encoding="UTF-8" standalone="yes"?>
<Relationships xmlns="http://schemas.openxmlformats.org/package/2006/relationships"><Relationship Id="rId3" Type="http://schemas.openxmlformats.org/officeDocument/2006/relationships/hyperlink" Target="https://www.geeksforgeeks.org/difference-between-descriptive-and-inferential-statistics/" TargetMode="External"/><Relationship Id="rId2" Type="http://schemas.openxmlformats.org/officeDocument/2006/relationships/notesSlide" Target="../notesSlides/notesSlide57.xml"/><Relationship Id="rId1" Type="http://schemas.openxmlformats.org/officeDocument/2006/relationships/slideLayout" Target="../slideLayouts/slideLayout8.xml"/><Relationship Id="rId5" Type="http://schemas.openxmlformats.org/officeDocument/2006/relationships/image" Target="../media/image48.emf"/><Relationship Id="rId4" Type="http://schemas.openxmlformats.org/officeDocument/2006/relationships/image" Target="../media/image47.emf"/></Relationships>
</file>

<file path=ppt/slides/_rels/slide58.xml.rels><?xml version="1.0" encoding="UTF-8" standalone="yes"?>
<Relationships xmlns="http://schemas.openxmlformats.org/package/2006/relationships"><Relationship Id="rId3" Type="http://schemas.openxmlformats.org/officeDocument/2006/relationships/hyperlink" Target="https://www.geeksforgeeks.org/difference-between-descriptive-and-inferential-statistics/" TargetMode="External"/><Relationship Id="rId2" Type="http://schemas.openxmlformats.org/officeDocument/2006/relationships/notesSlide" Target="../notesSlides/notesSlide58.xml"/><Relationship Id="rId1" Type="http://schemas.openxmlformats.org/officeDocument/2006/relationships/slideLayout" Target="../slideLayouts/slideLayout8.xml"/><Relationship Id="rId4" Type="http://schemas.openxmlformats.org/officeDocument/2006/relationships/image" Target="../media/image41.emf"/></Relationships>
</file>

<file path=ppt/slides/_rels/slide59.xml.rels><?xml version="1.0" encoding="UTF-8" standalone="yes"?>
<Relationships xmlns="http://schemas.openxmlformats.org/package/2006/relationships"><Relationship Id="rId3" Type="http://schemas.openxmlformats.org/officeDocument/2006/relationships/hyperlink" Target="https://www.geeksforgeeks.org/difference-between-descriptive-and-inferential-statistics/" TargetMode="External"/><Relationship Id="rId2" Type="http://schemas.openxmlformats.org/officeDocument/2006/relationships/notesSlide" Target="../notesSlides/notesSlide59.xml"/><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hyperlink" Target="https://www.geeksforgeeks.org/difference-between-descriptive-and-inferential-statistics/" TargetMode="External"/><Relationship Id="rId2" Type="http://schemas.openxmlformats.org/officeDocument/2006/relationships/notesSlide" Target="../notesSlides/notesSlide60.xml"/><Relationship Id="rId1" Type="http://schemas.openxmlformats.org/officeDocument/2006/relationships/slideLayout" Target="../slideLayouts/slideLayout8.xml"/><Relationship Id="rId4" Type="http://schemas.openxmlformats.org/officeDocument/2006/relationships/image" Target="../media/image50.emf"/></Relationships>
</file>

<file path=ppt/slides/_rels/slide61.xml.rels><?xml version="1.0" encoding="UTF-8" standalone="yes"?>
<Relationships xmlns="http://schemas.openxmlformats.org/package/2006/relationships"><Relationship Id="rId3" Type="http://schemas.openxmlformats.org/officeDocument/2006/relationships/hyperlink" Target="https://www.geeksforgeeks.org/difference-between-descriptive-and-inferential-statistics/" TargetMode="External"/><Relationship Id="rId2" Type="http://schemas.openxmlformats.org/officeDocument/2006/relationships/notesSlide" Target="../notesSlides/notesSlide61.xml"/><Relationship Id="rId1" Type="http://schemas.openxmlformats.org/officeDocument/2006/relationships/slideLayout" Target="../slideLayouts/slideLayout8.xml"/><Relationship Id="rId4" Type="http://schemas.openxmlformats.org/officeDocument/2006/relationships/image" Target="../media/image50.emf"/></Relationships>
</file>

<file path=ppt/slides/_rels/slide62.xml.rels><?xml version="1.0" encoding="UTF-8" standalone="yes"?>
<Relationships xmlns="http://schemas.openxmlformats.org/package/2006/relationships"><Relationship Id="rId3" Type="http://schemas.openxmlformats.org/officeDocument/2006/relationships/hyperlink" Target="https://www.geeksforgeeks.org/difference-between-descriptive-and-inferential-statistics/" TargetMode="External"/><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hyperlink" Target="https://www.geeksforgeeks.org/difference-between-descriptive-and-inferential-statistics/" TargetMode="External"/><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hyperlink" Target="https://www.geeksforgeeks.org/difference-between-descriptive-and-inferential-statistics/" TargetMode="External"/><Relationship Id="rId2" Type="http://schemas.openxmlformats.org/officeDocument/2006/relationships/notesSlide" Target="../notesSlides/notesSlide64.xml"/><Relationship Id="rId1" Type="http://schemas.openxmlformats.org/officeDocument/2006/relationships/slideLayout" Target="../slideLayouts/slideLayout8.xml"/><Relationship Id="rId4" Type="http://schemas.openxmlformats.org/officeDocument/2006/relationships/image" Target="../media/image51.emf"/></Relationships>
</file>

<file path=ppt/slides/_rels/slide65.xml.rels><?xml version="1.0" encoding="UTF-8" standalone="yes"?>
<Relationships xmlns="http://schemas.openxmlformats.org/package/2006/relationships"><Relationship Id="rId3" Type="http://schemas.openxmlformats.org/officeDocument/2006/relationships/hyperlink" Target="https://www.geeksforgeeks.org/difference-between-descriptive-and-inferential-statistics/" TargetMode="External"/><Relationship Id="rId2" Type="http://schemas.openxmlformats.org/officeDocument/2006/relationships/notesSlide" Target="../notesSlides/notesSlide65.xml"/><Relationship Id="rId1" Type="http://schemas.openxmlformats.org/officeDocument/2006/relationships/slideLayout" Target="../slideLayouts/slideLayout8.xml"/><Relationship Id="rId4" Type="http://schemas.openxmlformats.org/officeDocument/2006/relationships/image" Target="../media/image52.emf"/></Relationships>
</file>

<file path=ppt/slides/_rels/slide66.xml.rels><?xml version="1.0" encoding="UTF-8" standalone="yes"?>
<Relationships xmlns="http://schemas.openxmlformats.org/package/2006/relationships"><Relationship Id="rId3" Type="http://schemas.openxmlformats.org/officeDocument/2006/relationships/hyperlink" Target="https://www.geeksforgeeks.org/difference-between-descriptive-and-inferential-statistics/" TargetMode="External"/><Relationship Id="rId2" Type="http://schemas.openxmlformats.org/officeDocument/2006/relationships/notesSlide" Target="../notesSlides/notesSlide66.xml"/><Relationship Id="rId1" Type="http://schemas.openxmlformats.org/officeDocument/2006/relationships/slideLayout" Target="../slideLayouts/slideLayout8.xml"/><Relationship Id="rId5" Type="http://schemas.openxmlformats.org/officeDocument/2006/relationships/image" Target="../media/image53.emf"/><Relationship Id="rId4" Type="http://schemas.openxmlformats.org/officeDocument/2006/relationships/image" Target="../media/image52.emf"/></Relationships>
</file>

<file path=ppt/slides/_rels/slide67.xml.rels><?xml version="1.0" encoding="UTF-8" standalone="yes"?>
<Relationships xmlns="http://schemas.openxmlformats.org/package/2006/relationships"><Relationship Id="rId3" Type="http://schemas.openxmlformats.org/officeDocument/2006/relationships/hyperlink" Target="https://www.geeksforgeeks.org/difference-between-descriptive-and-inferential-statistics/" TargetMode="External"/><Relationship Id="rId2" Type="http://schemas.openxmlformats.org/officeDocument/2006/relationships/notesSlide" Target="../notesSlides/notesSlide67.xml"/><Relationship Id="rId1" Type="http://schemas.openxmlformats.org/officeDocument/2006/relationships/slideLayout" Target="../slideLayouts/slideLayout8.xml"/><Relationship Id="rId4" Type="http://schemas.openxmlformats.org/officeDocument/2006/relationships/image" Target="../media/image52.emf"/></Relationships>
</file>

<file path=ppt/slides/_rels/slide68.xml.rels><?xml version="1.0" encoding="UTF-8" standalone="yes"?>
<Relationships xmlns="http://schemas.openxmlformats.org/package/2006/relationships"><Relationship Id="rId3" Type="http://schemas.openxmlformats.org/officeDocument/2006/relationships/hyperlink" Target="https://www.geeksforgeeks.org/difference-between-descriptive-and-inferential-statistics/" TargetMode="External"/><Relationship Id="rId2" Type="http://schemas.openxmlformats.org/officeDocument/2006/relationships/notesSlide" Target="../notesSlides/notesSlide68.xml"/><Relationship Id="rId1" Type="http://schemas.openxmlformats.org/officeDocument/2006/relationships/slideLayout" Target="../slideLayouts/slideLayout8.xml"/><Relationship Id="rId4" Type="http://schemas.openxmlformats.org/officeDocument/2006/relationships/image" Target="../media/image54.emf"/></Relationships>
</file>

<file path=ppt/slides/_rels/slide69.xml.rels><?xml version="1.0" encoding="UTF-8" standalone="yes"?>
<Relationships xmlns="http://schemas.openxmlformats.org/package/2006/relationships"><Relationship Id="rId3" Type="http://schemas.openxmlformats.org/officeDocument/2006/relationships/hyperlink" Target="https://www.geeksforgeeks.org/difference-between-descriptive-and-inferential-statistics/" TargetMode="External"/><Relationship Id="rId2" Type="http://schemas.openxmlformats.org/officeDocument/2006/relationships/notesSlide" Target="../notesSlides/notesSlide69.xml"/><Relationship Id="rId1" Type="http://schemas.openxmlformats.org/officeDocument/2006/relationships/slideLayout" Target="../slideLayouts/slideLayout8.xml"/><Relationship Id="rId4" Type="http://schemas.openxmlformats.org/officeDocument/2006/relationships/image" Target="../media/image55.emf"/></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hyperlink" Target="https://www.geeksforgeeks.org/difference-between-descriptive-and-inferential-statistics/" TargetMode="External"/><Relationship Id="rId2" Type="http://schemas.openxmlformats.org/officeDocument/2006/relationships/notesSlide" Target="../notesSlides/notesSlide70.xml"/><Relationship Id="rId1" Type="http://schemas.openxmlformats.org/officeDocument/2006/relationships/slideLayout" Target="../slideLayouts/slideLayout8.xml"/><Relationship Id="rId5" Type="http://schemas.openxmlformats.org/officeDocument/2006/relationships/image" Target="../media/image56.png"/><Relationship Id="rId4" Type="http://schemas.openxmlformats.org/officeDocument/2006/relationships/image" Target="../media/image55.emf"/></Relationships>
</file>

<file path=ppt/slides/_rels/slide71.xml.rels><?xml version="1.0" encoding="UTF-8" standalone="yes"?>
<Relationships xmlns="http://schemas.openxmlformats.org/package/2006/relationships"><Relationship Id="rId3" Type="http://schemas.openxmlformats.org/officeDocument/2006/relationships/hyperlink" Target="https://www.geeksforgeeks.org/difference-between-descriptive-and-inferential-statistics/" TargetMode="External"/><Relationship Id="rId2" Type="http://schemas.openxmlformats.org/officeDocument/2006/relationships/notesSlide" Target="../notesSlides/notesSlide71.xml"/><Relationship Id="rId1" Type="http://schemas.openxmlformats.org/officeDocument/2006/relationships/slideLayout" Target="../slideLayouts/slideLayout8.xml"/><Relationship Id="rId4" Type="http://schemas.openxmlformats.org/officeDocument/2006/relationships/image" Target="../media/image57.emf"/></Relationships>
</file>

<file path=ppt/slides/_rels/slide72.xml.rels><?xml version="1.0" encoding="UTF-8" standalone="yes"?>
<Relationships xmlns="http://schemas.openxmlformats.org/package/2006/relationships"><Relationship Id="rId3" Type="http://schemas.openxmlformats.org/officeDocument/2006/relationships/hyperlink" Target="https://www.geeksforgeeks.org/difference-between-descriptive-and-inferential-statistics/" TargetMode="External"/><Relationship Id="rId2" Type="http://schemas.openxmlformats.org/officeDocument/2006/relationships/notesSlide" Target="../notesSlides/notesSlide72.xml"/><Relationship Id="rId1" Type="http://schemas.openxmlformats.org/officeDocument/2006/relationships/slideLayout" Target="../slideLayouts/slideLayout8.xml"/><Relationship Id="rId4" Type="http://schemas.openxmlformats.org/officeDocument/2006/relationships/image" Target="../media/image58.emf"/></Relationships>
</file>

<file path=ppt/slides/_rels/slide73.xml.rels><?xml version="1.0" encoding="UTF-8" standalone="yes"?>
<Relationships xmlns="http://schemas.openxmlformats.org/package/2006/relationships"><Relationship Id="rId3" Type="http://schemas.openxmlformats.org/officeDocument/2006/relationships/hyperlink" Target="https://www.geeksforgeeks.org/difference-between-descriptive-and-inferential-statistics/" TargetMode="External"/><Relationship Id="rId2" Type="http://schemas.openxmlformats.org/officeDocument/2006/relationships/notesSlide" Target="../notesSlides/notesSlide73.xml"/><Relationship Id="rId1" Type="http://schemas.openxmlformats.org/officeDocument/2006/relationships/slideLayout" Target="../slideLayouts/slideLayout8.xml"/><Relationship Id="rId5" Type="http://schemas.openxmlformats.org/officeDocument/2006/relationships/image" Target="../media/image59.emf"/><Relationship Id="rId4" Type="http://schemas.openxmlformats.org/officeDocument/2006/relationships/image" Target="../media/image58.emf"/></Relationships>
</file>

<file path=ppt/slides/_rels/slide74.xml.rels><?xml version="1.0" encoding="UTF-8" standalone="yes"?>
<Relationships xmlns="http://schemas.openxmlformats.org/package/2006/relationships"><Relationship Id="rId3" Type="http://schemas.openxmlformats.org/officeDocument/2006/relationships/hyperlink" Target="https://www.geeksforgeeks.org/difference-between-descriptive-and-inferential-statistics/" TargetMode="External"/><Relationship Id="rId2" Type="http://schemas.openxmlformats.org/officeDocument/2006/relationships/notesSlide" Target="../notesSlides/notesSlide74.xml"/><Relationship Id="rId1" Type="http://schemas.openxmlformats.org/officeDocument/2006/relationships/slideLayout" Target="../slideLayouts/slideLayout8.xml"/><Relationship Id="rId5" Type="http://schemas.openxmlformats.org/officeDocument/2006/relationships/image" Target="../media/image61.png"/><Relationship Id="rId4" Type="http://schemas.openxmlformats.org/officeDocument/2006/relationships/image" Target="../media/image60.emf"/></Relationships>
</file>

<file path=ppt/slides/_rels/slide75.xml.rels><?xml version="1.0" encoding="UTF-8" standalone="yes"?>
<Relationships xmlns="http://schemas.openxmlformats.org/package/2006/relationships"><Relationship Id="rId3" Type="http://schemas.openxmlformats.org/officeDocument/2006/relationships/hyperlink" Target="https://www.geeksforgeeks.org/difference-between-descriptive-and-inferential-statistics/" TargetMode="External"/><Relationship Id="rId2" Type="http://schemas.openxmlformats.org/officeDocument/2006/relationships/notesSlide" Target="../notesSlides/notesSlide75.xml"/><Relationship Id="rId1" Type="http://schemas.openxmlformats.org/officeDocument/2006/relationships/slideLayout" Target="../slideLayouts/slideLayout8.xml"/><Relationship Id="rId5" Type="http://schemas.openxmlformats.org/officeDocument/2006/relationships/image" Target="../media/image63.png"/><Relationship Id="rId4" Type="http://schemas.openxmlformats.org/officeDocument/2006/relationships/image" Target="../media/image62.emf"/></Relationships>
</file>

<file path=ppt/slides/_rels/slide76.xml.rels><?xml version="1.0" encoding="UTF-8" standalone="yes"?>
<Relationships xmlns="http://schemas.openxmlformats.org/package/2006/relationships"><Relationship Id="rId3" Type="http://schemas.openxmlformats.org/officeDocument/2006/relationships/hyperlink" Target="https://www.geeksforgeeks.org/difference-between-descriptive-and-inferential-statistics/" TargetMode="External"/><Relationship Id="rId2" Type="http://schemas.openxmlformats.org/officeDocument/2006/relationships/notesSlide" Target="../notesSlides/notesSlide76.xml"/><Relationship Id="rId1" Type="http://schemas.openxmlformats.org/officeDocument/2006/relationships/slideLayout" Target="../slideLayouts/slideLayout8.xml"/><Relationship Id="rId4" Type="http://schemas.openxmlformats.org/officeDocument/2006/relationships/image" Target="../media/image64.emf"/></Relationships>
</file>

<file path=ppt/slides/_rels/slide77.xml.rels><?xml version="1.0" encoding="UTF-8" standalone="yes"?>
<Relationships xmlns="http://schemas.openxmlformats.org/package/2006/relationships"><Relationship Id="rId3" Type="http://schemas.openxmlformats.org/officeDocument/2006/relationships/hyperlink" Target="https://www.geeksforgeeks.org/difference-between-descriptive-and-inferential-statistics/" TargetMode="External"/><Relationship Id="rId2" Type="http://schemas.openxmlformats.org/officeDocument/2006/relationships/notesSlide" Target="../notesSlides/notesSlide77.xml"/><Relationship Id="rId1" Type="http://schemas.openxmlformats.org/officeDocument/2006/relationships/slideLayout" Target="../slideLayouts/slideLayout8.xml"/><Relationship Id="rId4" Type="http://schemas.openxmlformats.org/officeDocument/2006/relationships/image" Target="../media/image64.emf"/></Relationships>
</file>

<file path=ppt/slides/_rels/slide78.xml.rels><?xml version="1.0" encoding="UTF-8" standalone="yes"?>
<Relationships xmlns="http://schemas.openxmlformats.org/package/2006/relationships"><Relationship Id="rId3" Type="http://schemas.openxmlformats.org/officeDocument/2006/relationships/hyperlink" Target="https://www.geeksforgeeks.org/difference-between-descriptive-and-inferential-statistics/" TargetMode="External"/><Relationship Id="rId2" Type="http://schemas.openxmlformats.org/officeDocument/2006/relationships/notesSlide" Target="../notesSlides/notesSlide78.xml"/><Relationship Id="rId1" Type="http://schemas.openxmlformats.org/officeDocument/2006/relationships/slideLayout" Target="../slideLayouts/slideLayout8.xml"/><Relationship Id="rId4" Type="http://schemas.openxmlformats.org/officeDocument/2006/relationships/image" Target="../media/image64.emf"/></Relationships>
</file>

<file path=ppt/slides/_rels/slide79.xml.rels><?xml version="1.0" encoding="UTF-8" standalone="yes"?>
<Relationships xmlns="http://schemas.openxmlformats.org/package/2006/relationships"><Relationship Id="rId3" Type="http://schemas.openxmlformats.org/officeDocument/2006/relationships/hyperlink" Target="https://www.geeksforgeeks.org/difference-between-descriptive-and-inferential-statistics/" TargetMode="External"/><Relationship Id="rId2" Type="http://schemas.openxmlformats.org/officeDocument/2006/relationships/notesSlide" Target="../notesSlides/notesSlide79.xml"/><Relationship Id="rId1" Type="http://schemas.openxmlformats.org/officeDocument/2006/relationships/slideLayout" Target="../slideLayouts/slideLayout8.xml"/><Relationship Id="rId4" Type="http://schemas.openxmlformats.org/officeDocument/2006/relationships/image" Target="../media/image6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hyperlink" Target="https://www.geeksforgeeks.org/difference-between-descriptive-and-inferential-statistics/" TargetMode="External"/><Relationship Id="rId2" Type="http://schemas.openxmlformats.org/officeDocument/2006/relationships/notesSlide" Target="../notesSlides/notesSlide80.xml"/><Relationship Id="rId1" Type="http://schemas.openxmlformats.org/officeDocument/2006/relationships/slideLayout" Target="../slideLayouts/slideLayout8.xml"/><Relationship Id="rId4" Type="http://schemas.openxmlformats.org/officeDocument/2006/relationships/image" Target="../media/image65.png"/></Relationships>
</file>

<file path=ppt/slides/_rels/slide81.xml.rels><?xml version="1.0" encoding="UTF-8" standalone="yes"?>
<Relationships xmlns="http://schemas.openxmlformats.org/package/2006/relationships"><Relationship Id="rId3" Type="http://schemas.openxmlformats.org/officeDocument/2006/relationships/hyperlink" Target="https://www.geeksforgeeks.org/difference-between-descriptive-and-inferential-statistics/" TargetMode="External"/><Relationship Id="rId2" Type="http://schemas.openxmlformats.org/officeDocument/2006/relationships/notesSlide" Target="../notesSlides/notesSlide81.xml"/><Relationship Id="rId1" Type="http://schemas.openxmlformats.org/officeDocument/2006/relationships/slideLayout" Target="../slideLayouts/slideLayout8.xml"/><Relationship Id="rId4" Type="http://schemas.openxmlformats.org/officeDocument/2006/relationships/image" Target="../media/image66.emf"/></Relationships>
</file>

<file path=ppt/slides/_rels/slide82.xml.rels><?xml version="1.0" encoding="UTF-8" standalone="yes"?>
<Relationships xmlns="http://schemas.openxmlformats.org/package/2006/relationships"><Relationship Id="rId3" Type="http://schemas.openxmlformats.org/officeDocument/2006/relationships/hyperlink" Target="https://www.geeksforgeeks.org/difference-between-descriptive-and-inferential-statistics/" TargetMode="External"/><Relationship Id="rId2" Type="http://schemas.openxmlformats.org/officeDocument/2006/relationships/notesSlide" Target="../notesSlides/notesSlide82.xml"/><Relationship Id="rId1" Type="http://schemas.openxmlformats.org/officeDocument/2006/relationships/slideLayout" Target="../slideLayouts/slideLayout8.xml"/><Relationship Id="rId4" Type="http://schemas.openxmlformats.org/officeDocument/2006/relationships/image" Target="../media/image66.emf"/></Relationships>
</file>

<file path=ppt/slides/_rels/slide83.xml.rels><?xml version="1.0" encoding="UTF-8" standalone="yes"?>
<Relationships xmlns="http://schemas.openxmlformats.org/package/2006/relationships"><Relationship Id="rId3" Type="http://schemas.openxmlformats.org/officeDocument/2006/relationships/hyperlink" Target="https://www.geeksforgeeks.org/difference-between-descriptive-and-inferential-statistics/" TargetMode="External"/><Relationship Id="rId2" Type="http://schemas.openxmlformats.org/officeDocument/2006/relationships/notesSlide" Target="../notesSlides/notesSlide83.xml"/><Relationship Id="rId1" Type="http://schemas.openxmlformats.org/officeDocument/2006/relationships/slideLayout" Target="../slideLayouts/slideLayout8.xml"/><Relationship Id="rId4" Type="http://schemas.openxmlformats.org/officeDocument/2006/relationships/image" Target="../media/image66.emf"/></Relationships>
</file>

<file path=ppt/slides/_rels/slide84.xml.rels><?xml version="1.0" encoding="UTF-8" standalone="yes"?>
<Relationships xmlns="http://schemas.openxmlformats.org/package/2006/relationships"><Relationship Id="rId3" Type="http://schemas.openxmlformats.org/officeDocument/2006/relationships/hyperlink" Target="https://www.geeksforgeeks.org/difference-between-descriptive-and-inferential-statistics/" TargetMode="External"/><Relationship Id="rId2" Type="http://schemas.openxmlformats.org/officeDocument/2006/relationships/notesSlide" Target="../notesSlides/notesSlide84.xml"/><Relationship Id="rId1" Type="http://schemas.openxmlformats.org/officeDocument/2006/relationships/slideLayout" Target="../slideLayouts/slideLayout8.xml"/><Relationship Id="rId4" Type="http://schemas.openxmlformats.org/officeDocument/2006/relationships/image" Target="../media/image66.emf"/></Relationships>
</file>

<file path=ppt/slides/_rels/slide85.xml.rels><?xml version="1.0" encoding="UTF-8" standalone="yes"?>
<Relationships xmlns="http://schemas.openxmlformats.org/package/2006/relationships"><Relationship Id="rId3" Type="http://schemas.openxmlformats.org/officeDocument/2006/relationships/hyperlink" Target="https://www.geeksforgeeks.org/difference-between-descriptive-and-inferential-statistics/" TargetMode="External"/><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3" Type="http://schemas.openxmlformats.org/officeDocument/2006/relationships/hyperlink" Target="https://www.geeksforgeeks.org/difference-between-descriptive-and-inferential-statistics/" TargetMode="External"/><Relationship Id="rId2" Type="http://schemas.openxmlformats.org/officeDocument/2006/relationships/notesSlide" Target="../notesSlides/notesSlide86.xml"/><Relationship Id="rId1" Type="http://schemas.openxmlformats.org/officeDocument/2006/relationships/slideLayout" Target="../slideLayouts/slideLayout8.xml"/><Relationship Id="rId4" Type="http://schemas.openxmlformats.org/officeDocument/2006/relationships/image" Target="../media/image67.emf"/></Relationships>
</file>

<file path=ppt/slides/_rels/slide87.xml.rels><?xml version="1.0" encoding="UTF-8" standalone="yes"?>
<Relationships xmlns="http://schemas.openxmlformats.org/package/2006/relationships"><Relationship Id="rId3" Type="http://schemas.openxmlformats.org/officeDocument/2006/relationships/hyperlink" Target="https://www.geeksforgeeks.org/difference-between-descriptive-and-inferential-statistics/" TargetMode="External"/><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3" Type="http://schemas.openxmlformats.org/officeDocument/2006/relationships/hyperlink" Target="https://www.geeksforgeeks.org/difference-between-descriptive-and-inferential-statistics/" TargetMode="External"/><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3" Type="http://schemas.openxmlformats.org/officeDocument/2006/relationships/hyperlink" Target="https://www.geeksforgeeks.org/difference-between-descriptive-and-inferential-statistics/" TargetMode="External"/><Relationship Id="rId2" Type="http://schemas.openxmlformats.org/officeDocument/2006/relationships/notesSlide" Target="../notesSlides/notesSlide89.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https://www.analytixlabs.co.in/blog/wp-content/uploads/2020/06/image-4-9-1-3.jpg" TargetMode="External"/><Relationship Id="rId4" Type="http://schemas.openxmlformats.org/officeDocument/2006/relationships/image" Target="../media/image12.jpeg"/></Relationships>
</file>

<file path=ppt/slides/_rels/slide90.xml.rels><?xml version="1.0" encoding="UTF-8" standalone="yes"?>
<Relationships xmlns="http://schemas.openxmlformats.org/package/2006/relationships"><Relationship Id="rId3" Type="http://schemas.openxmlformats.org/officeDocument/2006/relationships/hyperlink" Target="https://www.geeksforgeeks.org/difference-between-descriptive-and-inferential-statistics/" TargetMode="External"/><Relationship Id="rId2" Type="http://schemas.openxmlformats.org/officeDocument/2006/relationships/notesSlide" Target="../notesSlides/notesSlide90.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3" Type="http://schemas.openxmlformats.org/officeDocument/2006/relationships/hyperlink" Target="https://www.geeksforgeeks.org/difference-between-descriptive-and-inferential-statistics/" TargetMode="External"/><Relationship Id="rId2" Type="http://schemas.openxmlformats.org/officeDocument/2006/relationships/notesSlide" Target="../notesSlides/notesSlide91.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3" Type="http://schemas.openxmlformats.org/officeDocument/2006/relationships/hyperlink" Target="https://www.geeksforgeeks.org/difference-between-descriptive-and-inferential-statistics/" TargetMode="External"/><Relationship Id="rId2" Type="http://schemas.openxmlformats.org/officeDocument/2006/relationships/notesSlide" Target="../notesSlides/notesSlide92.xml"/><Relationship Id="rId1" Type="http://schemas.openxmlformats.org/officeDocument/2006/relationships/slideLayout" Target="../slideLayouts/slideLayout8.xml"/><Relationship Id="rId4" Type="http://schemas.openxmlformats.org/officeDocument/2006/relationships/image" Target="../media/image68.emf"/></Relationships>
</file>

<file path=ppt/slides/_rels/slide93.xml.rels><?xml version="1.0" encoding="UTF-8" standalone="yes"?>
<Relationships xmlns="http://schemas.openxmlformats.org/package/2006/relationships"><Relationship Id="rId3" Type="http://schemas.openxmlformats.org/officeDocument/2006/relationships/hyperlink" Target="https://www.geeksforgeeks.org/difference-between-descriptive-and-inferential-statistics/" TargetMode="External"/><Relationship Id="rId2" Type="http://schemas.openxmlformats.org/officeDocument/2006/relationships/notesSlide" Target="../notesSlides/notesSlide93.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3" Type="http://schemas.openxmlformats.org/officeDocument/2006/relationships/hyperlink" Target="https://www.geeksforgeeks.org/difference-between-descriptive-and-inferential-statistics/" TargetMode="External"/><Relationship Id="rId2" Type="http://schemas.openxmlformats.org/officeDocument/2006/relationships/notesSlide" Target="../notesSlides/notesSlide94.xml"/><Relationship Id="rId1" Type="http://schemas.openxmlformats.org/officeDocument/2006/relationships/slideLayout" Target="../slideLayouts/slideLayout8.xml"/><Relationship Id="rId4" Type="http://schemas.openxmlformats.org/officeDocument/2006/relationships/image" Target="../media/image69.emf"/></Relationships>
</file>

<file path=ppt/slides/_rels/slide95.xml.rels><?xml version="1.0" encoding="UTF-8" standalone="yes"?>
<Relationships xmlns="http://schemas.openxmlformats.org/package/2006/relationships"><Relationship Id="rId3" Type="http://schemas.openxmlformats.org/officeDocument/2006/relationships/hyperlink" Target="https://www.geeksforgeeks.org/difference-between-descriptive-and-inferential-statistics/" TargetMode="External"/><Relationship Id="rId2" Type="http://schemas.openxmlformats.org/officeDocument/2006/relationships/notesSlide" Target="../notesSlides/notesSlide95.xml"/><Relationship Id="rId1" Type="http://schemas.openxmlformats.org/officeDocument/2006/relationships/slideLayout" Target="../slideLayouts/slideLayout8.xml"/><Relationship Id="rId4" Type="http://schemas.openxmlformats.org/officeDocument/2006/relationships/image" Target="../media/image70.emf"/></Relationships>
</file>

<file path=ppt/slides/_rels/slide96.xml.rels><?xml version="1.0" encoding="UTF-8" standalone="yes"?>
<Relationships xmlns="http://schemas.openxmlformats.org/package/2006/relationships"><Relationship Id="rId3" Type="http://schemas.openxmlformats.org/officeDocument/2006/relationships/hyperlink" Target="https://www.geeksforgeeks.org/difference-between-descriptive-and-inferential-statistics/" TargetMode="External"/><Relationship Id="rId2" Type="http://schemas.openxmlformats.org/officeDocument/2006/relationships/notesSlide" Target="../notesSlides/notesSlide96.xml"/><Relationship Id="rId1" Type="http://schemas.openxmlformats.org/officeDocument/2006/relationships/slideLayout" Target="../slideLayouts/slideLayout8.xml"/><Relationship Id="rId4" Type="http://schemas.openxmlformats.org/officeDocument/2006/relationships/image" Target="../media/image71.emf"/></Relationships>
</file>

<file path=ppt/slides/_rels/slide97.xml.rels><?xml version="1.0" encoding="UTF-8" standalone="yes"?>
<Relationships xmlns="http://schemas.openxmlformats.org/package/2006/relationships"><Relationship Id="rId3" Type="http://schemas.openxmlformats.org/officeDocument/2006/relationships/hyperlink" Target="https://www.geeksforgeeks.org/difference-between-descriptive-and-inferential-statistics/" TargetMode="External"/><Relationship Id="rId2" Type="http://schemas.openxmlformats.org/officeDocument/2006/relationships/notesSlide" Target="../notesSlides/notesSlide97.xml"/><Relationship Id="rId1" Type="http://schemas.openxmlformats.org/officeDocument/2006/relationships/slideLayout" Target="../slideLayouts/slideLayout8.xml"/><Relationship Id="rId4" Type="http://schemas.openxmlformats.org/officeDocument/2006/relationships/image" Target="../media/image72.emf"/></Relationships>
</file>

<file path=ppt/slides/_rels/slide98.xml.rels><?xml version="1.0" encoding="UTF-8" standalone="yes"?>
<Relationships xmlns="http://schemas.openxmlformats.org/package/2006/relationships"><Relationship Id="rId3" Type="http://schemas.openxmlformats.org/officeDocument/2006/relationships/hyperlink" Target="https://www.geeksforgeeks.org/difference-between-descriptive-and-inferential-statistics/" TargetMode="External"/><Relationship Id="rId2" Type="http://schemas.openxmlformats.org/officeDocument/2006/relationships/notesSlide" Target="../notesSlides/notesSlide98.xml"/><Relationship Id="rId1" Type="http://schemas.openxmlformats.org/officeDocument/2006/relationships/slideLayout" Target="../slideLayouts/slideLayout8.xml"/><Relationship Id="rId4" Type="http://schemas.openxmlformats.org/officeDocument/2006/relationships/image" Target="../media/image73.emf"/></Relationships>
</file>

<file path=ppt/slides/_rels/slide99.xml.rels><?xml version="1.0" encoding="UTF-8" standalone="yes"?>
<Relationships xmlns="http://schemas.openxmlformats.org/package/2006/relationships"><Relationship Id="rId3" Type="http://schemas.openxmlformats.org/officeDocument/2006/relationships/hyperlink" Target="https://www.geeksforgeeks.org/difference-between-descriptive-and-inferential-statistics/" TargetMode="External"/><Relationship Id="rId2" Type="http://schemas.openxmlformats.org/officeDocument/2006/relationships/notesSlide" Target="../notesSlides/notesSlide99.xml"/><Relationship Id="rId1" Type="http://schemas.openxmlformats.org/officeDocument/2006/relationships/slideLayout" Target="../slideLayouts/slideLayout8.xml"/><Relationship Id="rId4" Type="http://schemas.openxmlformats.org/officeDocument/2006/relationships/image" Target="../media/image7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lvl="0"/>
            <a:r>
              <a:rPr lang="en-IN" dirty="0"/>
              <a:t>Module 5 - Business Data Analytics</a:t>
            </a:r>
            <a:endParaRPr dirty="0"/>
          </a:p>
        </p:txBody>
      </p:sp>
      <p:sp>
        <p:nvSpPr>
          <p:cNvPr id="62" name="Google Shape;62;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Introduction to business analytics and Concepts of business analytics</a:t>
            </a:r>
          </a:p>
        </p:txBody>
      </p:sp>
      <p:sp>
        <p:nvSpPr>
          <p:cNvPr id="74" name="Google Shape;74;p15"/>
          <p:cNvSpPr txBox="1">
            <a:spLocks noGrp="1"/>
          </p:cNvSpPr>
          <p:nvPr>
            <p:ph type="subTitle" idx="1"/>
          </p:nvPr>
        </p:nvSpPr>
        <p:spPr>
          <a:xfrm>
            <a:off x="254075" y="1813865"/>
            <a:ext cx="4045200" cy="641400"/>
          </a:xfrm>
          <a:prstGeom prst="rect">
            <a:avLst/>
          </a:prstGeom>
        </p:spPr>
        <p:txBody>
          <a:bodyPr spcFirstLastPara="1" wrap="square" lIns="91425" tIns="91425" rIns="91425" bIns="91425" anchor="ctr" anchorCtr="0">
            <a:noAutofit/>
          </a:bodyPr>
          <a:lstStyle/>
          <a:p>
            <a:r>
              <a:rPr lang="en-IN" dirty="0"/>
              <a:t>Types of Business Analytics Methods </a:t>
            </a:r>
            <a:endParaRPr lang="en-IN" dirty="0">
              <a:effectLst/>
            </a:endParaRP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IN" dirty="0"/>
              <a:t>Descriptive Analytics </a:t>
            </a:r>
          </a:p>
          <a:p>
            <a:r>
              <a:rPr lang="en-IN" dirty="0"/>
              <a:t>Diagnostic Analytics </a:t>
            </a:r>
          </a:p>
          <a:p>
            <a:r>
              <a:rPr lang="en-IN" dirty="0"/>
              <a:t>Predictive Analytics </a:t>
            </a:r>
          </a:p>
          <a:p>
            <a:r>
              <a:rPr lang="en-IN" dirty="0"/>
              <a:t>Prescriptive Analytics </a:t>
            </a:r>
            <a:endParaRPr lang="en-IN" dirty="0">
              <a:effectLst/>
            </a:endParaRPr>
          </a:p>
        </p:txBody>
      </p:sp>
      <p:sp>
        <p:nvSpPr>
          <p:cNvPr id="77" name="Google Shape;77;p15"/>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a:t>
            </a:r>
            <a:r>
              <a:rPr lang="en-IN" dirty="0"/>
              <a:t>https://</a:t>
            </a:r>
            <a:r>
              <a:rPr lang="en-IN" dirty="0" err="1"/>
              <a:t>www.analytixlabs.co.in</a:t>
            </a:r>
            <a:r>
              <a:rPr lang="en-IN" dirty="0"/>
              <a:t>/blog/what-is-business-analytics/</a:t>
            </a: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descr="page9image3696432">
            <a:extLst>
              <a:ext uri="{FF2B5EF4-FFF2-40B4-BE49-F238E27FC236}">
                <a16:creationId xmlns:a16="http://schemas.microsoft.com/office/drawing/2014/main" id="{545B3B4C-12D5-5343-B149-576690B753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24968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10image3731792">
            <a:extLst>
              <a:ext uri="{FF2B5EF4-FFF2-40B4-BE49-F238E27FC236}">
                <a16:creationId xmlns:a16="http://schemas.microsoft.com/office/drawing/2014/main" id="{00224E21-C2DB-3845-8376-9049A4512A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974BD21F-9025-6140-B927-680FD3480C8B}"/>
              </a:ext>
            </a:extLst>
          </p:cNvPr>
          <p:cNvSpPr>
            <a:spLocks noChangeArrowheads="1"/>
          </p:cNvSpPr>
          <p:nvPr/>
        </p:nvSpPr>
        <p:spPr bwMode="auto">
          <a:xfrm>
            <a:off x="4152761" y="1730247"/>
            <a:ext cx="74925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 name="Rectangle 2">
            <a:extLst>
              <a:ext uri="{FF2B5EF4-FFF2-40B4-BE49-F238E27FC236}">
                <a16:creationId xmlns:a16="http://schemas.microsoft.com/office/drawing/2014/main" id="{025A492A-CD70-A641-A949-2D640450F024}"/>
              </a:ext>
            </a:extLst>
          </p:cNvPr>
          <p:cNvSpPr>
            <a:spLocks noChangeArrowheads="1"/>
          </p:cNvSpPr>
          <p:nvPr/>
        </p:nvSpPr>
        <p:spPr bwMode="auto">
          <a:xfrm>
            <a:off x="4716815" y="1332737"/>
            <a:ext cx="6542826" cy="48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pic>
        <p:nvPicPr>
          <p:cNvPr id="16385" name="Picture 44" descr="Type of Business Analytics Methods and Stages of Business Analytics">
            <a:extLst>
              <a:ext uri="{FF2B5EF4-FFF2-40B4-BE49-F238E27FC236}">
                <a16:creationId xmlns:a16="http://schemas.microsoft.com/office/drawing/2014/main" id="{F668425F-E947-CC49-8469-367B7973EE0C}"/>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t="11919"/>
          <a:stretch>
            <a:fillRect/>
          </a:stretch>
        </p:blipFill>
        <p:spPr bwMode="auto">
          <a:xfrm>
            <a:off x="4716815" y="611154"/>
            <a:ext cx="4317925" cy="3921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063269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Variance</a:t>
            </a:r>
            <a:endParaRPr dirty="0"/>
          </a:p>
        </p:txBody>
      </p:sp>
      <p:sp>
        <p:nvSpPr>
          <p:cNvPr id="74" name="Google Shape;74;p15"/>
          <p:cNvSpPr txBox="1">
            <a:spLocks noGrp="1"/>
          </p:cNvSpPr>
          <p:nvPr>
            <p:ph type="subTitle" idx="1"/>
          </p:nvPr>
        </p:nvSpPr>
        <p:spPr>
          <a:xfrm>
            <a:off x="254075" y="1354900"/>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b="0" i="0" u="none" strike="noStrike" baseline="0" dirty="0">
                <a:solidFill>
                  <a:srgbClr val="595959"/>
                </a:solidFill>
                <a:latin typeface="ArialMT"/>
              </a:rPr>
              <a:t>Applications of Variance</a:t>
            </a:r>
            <a:endParaRPr dirty="0"/>
          </a:p>
        </p:txBody>
      </p:sp>
      <p:sp>
        <p:nvSpPr>
          <p:cNvPr id="75" name="Google Shape;75;p15"/>
          <p:cNvSpPr txBox="1">
            <a:spLocks noGrp="1"/>
          </p:cNvSpPr>
          <p:nvPr>
            <p:ph type="body" idx="2"/>
          </p:nvPr>
        </p:nvSpPr>
        <p:spPr>
          <a:xfrm>
            <a:off x="358175" y="2093495"/>
            <a:ext cx="3837000" cy="2830433"/>
          </a:xfrm>
          <a:prstGeom prst="rect">
            <a:avLst/>
          </a:prstGeom>
        </p:spPr>
        <p:txBody>
          <a:bodyPr spcFirstLastPara="1" wrap="square" lIns="91425" tIns="91425" rIns="91425" bIns="91425" anchor="ctr" anchorCtr="0">
            <a:noAutofit/>
          </a:bodyPr>
          <a:lstStyle/>
          <a:p>
            <a:pPr algn="just"/>
            <a:r>
              <a:rPr lang="en-US" dirty="0"/>
              <a:t>Variance plays a major role in interpreting data in statistics.</a:t>
            </a:r>
          </a:p>
          <a:p>
            <a:pPr algn="just"/>
            <a:r>
              <a:rPr lang="en-US" dirty="0"/>
              <a:t>The most common application of variance is in polls.</a:t>
            </a:r>
          </a:p>
          <a:p>
            <a:pPr algn="just"/>
            <a:r>
              <a:rPr lang="en-US" dirty="0"/>
              <a:t>For opinion polls, the data gathering agencies cannot invest in collecting data from the entire population.</a:t>
            </a:r>
          </a:p>
          <a:p>
            <a:pPr algn="just"/>
            <a:r>
              <a:rPr lang="en-US" dirty="0"/>
              <a:t>They set criteria for sampling the population based on ethnicity, income group, regions, education level, salary and religion, so that the population is completely represented by the samples.</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US" dirty="0">
                <a:hlinkClick r:id="rId3"/>
              </a:rPr>
              <a:t>https://www.geeksforgeeks.org/difference-between-descriptive-and-inferential-statistics/</a:t>
            </a:r>
            <a:r>
              <a:rPr lang="en-US" dirty="0"/>
              <a:t> </a:t>
            </a:r>
            <a:endParaRPr dirty="0"/>
          </a:p>
        </p:txBody>
      </p:sp>
      <p:pic>
        <p:nvPicPr>
          <p:cNvPr id="3" name="Picture 2">
            <a:extLst>
              <a:ext uri="{FF2B5EF4-FFF2-40B4-BE49-F238E27FC236}">
                <a16:creationId xmlns:a16="http://schemas.microsoft.com/office/drawing/2014/main" id="{28D557C2-1D64-41FA-9B3C-DD9BD14FACBB}"/>
              </a:ext>
            </a:extLst>
          </p:cNvPr>
          <p:cNvPicPr>
            <a:picLocks noChangeAspect="1"/>
          </p:cNvPicPr>
          <p:nvPr/>
        </p:nvPicPr>
        <p:blipFill>
          <a:blip r:embed="rId4"/>
          <a:stretch>
            <a:fillRect/>
          </a:stretch>
        </p:blipFill>
        <p:spPr>
          <a:xfrm>
            <a:off x="4563970" y="875297"/>
            <a:ext cx="4580030" cy="3435023"/>
          </a:xfrm>
          <a:prstGeom prst="rect">
            <a:avLst/>
          </a:prstGeom>
        </p:spPr>
      </p:pic>
    </p:spTree>
    <p:extLst>
      <p:ext uri="{BB962C8B-B14F-4D97-AF65-F5344CB8AC3E}">
        <p14:creationId xmlns:p14="http://schemas.microsoft.com/office/powerpoint/2010/main" val="7686668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Properties of Variance and</a:t>
            </a:r>
            <a:br>
              <a:rPr lang="en-US" dirty="0"/>
            </a:br>
            <a:r>
              <a:rPr lang="en-US" dirty="0"/>
              <a:t>standard deviation</a:t>
            </a:r>
            <a:endParaRPr dirty="0"/>
          </a:p>
        </p:txBody>
      </p:sp>
      <p:sp>
        <p:nvSpPr>
          <p:cNvPr id="74" name="Google Shape;74;p15"/>
          <p:cNvSpPr txBox="1">
            <a:spLocks noGrp="1"/>
          </p:cNvSpPr>
          <p:nvPr>
            <p:ph type="subTitle" idx="1"/>
          </p:nvPr>
        </p:nvSpPr>
        <p:spPr>
          <a:xfrm>
            <a:off x="254075" y="1647222"/>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b="0" i="0" u="none" strike="noStrike" baseline="0" dirty="0">
                <a:solidFill>
                  <a:srgbClr val="595959"/>
                </a:solidFill>
                <a:latin typeface="ArialMT"/>
              </a:rPr>
              <a:t>Properties of Variance</a:t>
            </a:r>
            <a:endParaRPr dirty="0"/>
          </a:p>
        </p:txBody>
      </p:sp>
      <p:sp>
        <p:nvSpPr>
          <p:cNvPr id="75" name="Google Shape;75;p15"/>
          <p:cNvSpPr txBox="1">
            <a:spLocks noGrp="1"/>
          </p:cNvSpPr>
          <p:nvPr>
            <p:ph type="body" idx="2"/>
          </p:nvPr>
        </p:nvSpPr>
        <p:spPr>
          <a:xfrm>
            <a:off x="358175" y="2189703"/>
            <a:ext cx="3837000" cy="2734225"/>
          </a:xfrm>
          <a:prstGeom prst="rect">
            <a:avLst/>
          </a:prstGeom>
        </p:spPr>
        <p:txBody>
          <a:bodyPr spcFirstLastPara="1" wrap="square" lIns="91425" tIns="91425" rIns="91425" bIns="91425" anchor="ctr" anchorCtr="0">
            <a:noAutofit/>
          </a:bodyPr>
          <a:lstStyle/>
          <a:p>
            <a:pPr algn="just"/>
            <a:r>
              <a:rPr lang="en-US" dirty="0"/>
              <a:t>Variance is a numerical value that describes the variability of observations from its arithmetic mean.</a:t>
            </a:r>
          </a:p>
          <a:p>
            <a:pPr algn="just"/>
            <a:r>
              <a:rPr lang="en-US" dirty="0"/>
              <a:t>Variance is nothing but an average of squared deviations.</a:t>
            </a:r>
          </a:p>
          <a:p>
            <a:pPr algn="just"/>
            <a:r>
              <a:rPr lang="en-US" dirty="0"/>
              <a:t>Variance is denoted by sigma-squared (σ2)</a:t>
            </a:r>
          </a:p>
          <a:p>
            <a:pPr algn="just"/>
            <a:r>
              <a:rPr lang="en-US" dirty="0"/>
              <a:t>Variance is expressed in square units which are usually larger than the values in the given dataset.</a:t>
            </a:r>
          </a:p>
          <a:p>
            <a:pPr algn="just"/>
            <a:r>
              <a:rPr lang="en-US" dirty="0"/>
              <a:t>Variance measures how far individuals.</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r>
              <a:rPr lang="en-US" dirty="0">
                <a:hlinkClick r:id="rId3"/>
              </a:rPr>
              <a:t>https://www.educba.com/variance-vs-standard-deviation/</a:t>
            </a:r>
            <a:r>
              <a:rPr lang="en-US" dirty="0"/>
              <a:t> </a:t>
            </a:r>
            <a:endParaRPr dirty="0"/>
          </a:p>
        </p:txBody>
      </p:sp>
      <p:pic>
        <p:nvPicPr>
          <p:cNvPr id="9" name="Picture 8">
            <a:extLst>
              <a:ext uri="{FF2B5EF4-FFF2-40B4-BE49-F238E27FC236}">
                <a16:creationId xmlns:a16="http://schemas.microsoft.com/office/drawing/2014/main" id="{E5BCDDD6-A126-42EE-9B93-8B9A2F644A67}"/>
              </a:ext>
            </a:extLst>
          </p:cNvPr>
          <p:cNvPicPr>
            <a:picLocks noChangeAspect="1"/>
          </p:cNvPicPr>
          <p:nvPr/>
        </p:nvPicPr>
        <p:blipFill>
          <a:blip r:embed="rId4"/>
          <a:stretch>
            <a:fillRect/>
          </a:stretch>
        </p:blipFill>
        <p:spPr>
          <a:xfrm>
            <a:off x="4572000" y="1811895"/>
            <a:ext cx="4572000" cy="2140857"/>
          </a:xfrm>
          <a:prstGeom prst="rect">
            <a:avLst/>
          </a:prstGeom>
        </p:spPr>
      </p:pic>
    </p:spTree>
    <p:extLst>
      <p:ext uri="{BB962C8B-B14F-4D97-AF65-F5344CB8AC3E}">
        <p14:creationId xmlns:p14="http://schemas.microsoft.com/office/powerpoint/2010/main" val="27131827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Properties of Variance and</a:t>
            </a:r>
            <a:br>
              <a:rPr lang="en-US" dirty="0"/>
            </a:br>
            <a:r>
              <a:rPr lang="en-US" dirty="0"/>
              <a:t>standard deviation</a:t>
            </a:r>
            <a:endParaRPr dirty="0"/>
          </a:p>
        </p:txBody>
      </p:sp>
      <p:sp>
        <p:nvSpPr>
          <p:cNvPr id="74" name="Google Shape;74;p15"/>
          <p:cNvSpPr txBox="1">
            <a:spLocks noGrp="1"/>
          </p:cNvSpPr>
          <p:nvPr>
            <p:ph type="subTitle" idx="1"/>
          </p:nvPr>
        </p:nvSpPr>
        <p:spPr>
          <a:xfrm>
            <a:off x="254075" y="1647222"/>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b="0" i="0" u="none" strike="noStrike" baseline="0" dirty="0">
                <a:solidFill>
                  <a:srgbClr val="595959"/>
                </a:solidFill>
                <a:latin typeface="ArialMT"/>
              </a:rPr>
              <a:t>Properties of Variance</a:t>
            </a:r>
            <a:endParaRPr dirty="0"/>
          </a:p>
        </p:txBody>
      </p:sp>
      <p:sp>
        <p:nvSpPr>
          <p:cNvPr id="75" name="Google Shape;75;p15"/>
          <p:cNvSpPr txBox="1">
            <a:spLocks noGrp="1"/>
          </p:cNvSpPr>
          <p:nvPr>
            <p:ph type="body" idx="2"/>
          </p:nvPr>
        </p:nvSpPr>
        <p:spPr>
          <a:xfrm>
            <a:off x="358175" y="2189703"/>
            <a:ext cx="3837000" cy="2734225"/>
          </a:xfrm>
          <a:prstGeom prst="rect">
            <a:avLst/>
          </a:prstGeom>
        </p:spPr>
        <p:txBody>
          <a:bodyPr spcFirstLastPara="1" wrap="square" lIns="91425" tIns="91425" rIns="91425" bIns="91425" anchor="ctr" anchorCtr="0">
            <a:noAutofit/>
          </a:bodyPr>
          <a:lstStyle/>
          <a:p>
            <a:pPr algn="just"/>
            <a:r>
              <a:rPr lang="en-US" dirty="0"/>
              <a:t>In statistics variance is defined as the measure of variability that represents how far members of a group are spread out.</a:t>
            </a:r>
          </a:p>
          <a:p>
            <a:pPr algn="just"/>
            <a:r>
              <a:rPr lang="en-US" dirty="0"/>
              <a:t>It finds out the average degree to which each observation varies from the mean.</a:t>
            </a:r>
          </a:p>
          <a:p>
            <a:pPr algn="just"/>
            <a:r>
              <a:rPr lang="en-US" dirty="0"/>
              <a:t>When the variance of a data set is small, it shows the closeness of the data points to the mean whereas a greater value of variance represents that the observations are very dispersed around</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r>
              <a:rPr lang="en-US" dirty="0">
                <a:hlinkClick r:id="rId3"/>
              </a:rPr>
              <a:t>https://www.educba.com/variance-vs-standard-deviation/</a:t>
            </a:r>
            <a:r>
              <a:rPr lang="en-US" dirty="0"/>
              <a:t> </a:t>
            </a:r>
            <a:endParaRPr dirty="0"/>
          </a:p>
        </p:txBody>
      </p:sp>
      <p:pic>
        <p:nvPicPr>
          <p:cNvPr id="9" name="Picture 8">
            <a:extLst>
              <a:ext uri="{FF2B5EF4-FFF2-40B4-BE49-F238E27FC236}">
                <a16:creationId xmlns:a16="http://schemas.microsoft.com/office/drawing/2014/main" id="{E5BCDDD6-A126-42EE-9B93-8B9A2F644A67}"/>
              </a:ext>
            </a:extLst>
          </p:cNvPr>
          <p:cNvPicPr>
            <a:picLocks noChangeAspect="1"/>
          </p:cNvPicPr>
          <p:nvPr/>
        </p:nvPicPr>
        <p:blipFill>
          <a:blip r:embed="rId4"/>
          <a:stretch>
            <a:fillRect/>
          </a:stretch>
        </p:blipFill>
        <p:spPr>
          <a:xfrm>
            <a:off x="4572000" y="1811895"/>
            <a:ext cx="4572000" cy="2140857"/>
          </a:xfrm>
          <a:prstGeom prst="rect">
            <a:avLst/>
          </a:prstGeom>
        </p:spPr>
      </p:pic>
    </p:spTree>
    <p:extLst>
      <p:ext uri="{BB962C8B-B14F-4D97-AF65-F5344CB8AC3E}">
        <p14:creationId xmlns:p14="http://schemas.microsoft.com/office/powerpoint/2010/main" val="111422425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Median in Raw and</a:t>
            </a:r>
            <a:br>
              <a:rPr lang="en-US" dirty="0"/>
            </a:br>
            <a:r>
              <a:rPr lang="en-US" dirty="0"/>
              <a:t>Grouped Data</a:t>
            </a:r>
            <a:endParaRPr dirty="0"/>
          </a:p>
        </p:txBody>
      </p:sp>
      <p:sp>
        <p:nvSpPr>
          <p:cNvPr id="74" name="Google Shape;74;p15"/>
          <p:cNvSpPr txBox="1">
            <a:spLocks noGrp="1"/>
          </p:cNvSpPr>
          <p:nvPr>
            <p:ph type="subTitle" idx="1"/>
          </p:nvPr>
        </p:nvSpPr>
        <p:spPr>
          <a:xfrm>
            <a:off x="254075" y="1534314"/>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b="0" i="0" u="none" strike="noStrike" baseline="0" dirty="0">
                <a:solidFill>
                  <a:srgbClr val="595959"/>
                </a:solidFill>
                <a:latin typeface="ArialMT"/>
              </a:rPr>
              <a:t>Finding Median for Grouped Data</a:t>
            </a:r>
            <a:endParaRPr dirty="0"/>
          </a:p>
        </p:txBody>
      </p:sp>
      <p:sp>
        <p:nvSpPr>
          <p:cNvPr id="75" name="Google Shape;75;p15"/>
          <p:cNvSpPr txBox="1">
            <a:spLocks noGrp="1"/>
          </p:cNvSpPr>
          <p:nvPr>
            <p:ph type="body" idx="2"/>
          </p:nvPr>
        </p:nvSpPr>
        <p:spPr>
          <a:xfrm>
            <a:off x="358175" y="2093495"/>
            <a:ext cx="3837000" cy="2830433"/>
          </a:xfrm>
          <a:prstGeom prst="rect">
            <a:avLst/>
          </a:prstGeom>
        </p:spPr>
        <p:txBody>
          <a:bodyPr spcFirstLastPara="1" wrap="square" lIns="91425" tIns="91425" rIns="91425" bIns="91425" anchor="ctr" anchorCtr="0">
            <a:noAutofit/>
          </a:bodyPr>
          <a:lstStyle/>
          <a:p>
            <a:r>
              <a:rPr lang="en-US" dirty="0"/>
              <a:t>Median is the value which occupies the middle position when all the observations are arranged in an ascending or descending order. It is a positional average.</a:t>
            </a:r>
          </a:p>
          <a:p>
            <a:r>
              <a:rPr lang="en-US" dirty="0"/>
              <a:t>(</a:t>
            </a:r>
            <a:r>
              <a:rPr lang="en-US" dirty="0" err="1"/>
              <a:t>i</a:t>
            </a:r>
            <a:r>
              <a:rPr lang="en-US" dirty="0"/>
              <a:t>) Construct the cumulative frequency distribution.</a:t>
            </a:r>
          </a:p>
          <a:p>
            <a:r>
              <a:rPr lang="en-US" dirty="0"/>
              <a:t>(ii) Find (N/2)</a:t>
            </a:r>
            <a:r>
              <a:rPr lang="en-US" dirty="0" err="1"/>
              <a:t>th</a:t>
            </a:r>
            <a:r>
              <a:rPr lang="en-US" dirty="0"/>
              <a:t> term</a:t>
            </a:r>
          </a:p>
          <a:p>
            <a:r>
              <a:rPr lang="en-US" dirty="0"/>
              <a:t>(iii) The class that contains the cumulative frequency N/2 is called the median class.</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US" dirty="0">
                <a:hlinkClick r:id="rId3"/>
              </a:rPr>
              <a:t>https://www.geeksforgeeks.org/difference-between-descriptive-and-inferential-statistics/</a:t>
            </a:r>
            <a:r>
              <a:rPr lang="en-US" dirty="0"/>
              <a:t> </a:t>
            </a:r>
            <a:endParaRPr dirty="0"/>
          </a:p>
        </p:txBody>
      </p:sp>
    </p:spTree>
    <p:extLst>
      <p:ext uri="{BB962C8B-B14F-4D97-AF65-F5344CB8AC3E}">
        <p14:creationId xmlns:p14="http://schemas.microsoft.com/office/powerpoint/2010/main" val="26355055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Properties of Variance and</a:t>
            </a:r>
            <a:br>
              <a:rPr lang="en-US" dirty="0"/>
            </a:br>
            <a:r>
              <a:rPr lang="en-US" dirty="0"/>
              <a:t>standard deviation</a:t>
            </a:r>
            <a:endParaRPr dirty="0"/>
          </a:p>
        </p:txBody>
      </p:sp>
      <p:sp>
        <p:nvSpPr>
          <p:cNvPr id="74" name="Google Shape;74;p15"/>
          <p:cNvSpPr txBox="1">
            <a:spLocks noGrp="1"/>
          </p:cNvSpPr>
          <p:nvPr>
            <p:ph type="subTitle" idx="1"/>
          </p:nvPr>
        </p:nvSpPr>
        <p:spPr>
          <a:xfrm>
            <a:off x="254075" y="1647222"/>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b="0" i="0" u="none" strike="noStrike" baseline="0" dirty="0">
                <a:solidFill>
                  <a:srgbClr val="595959"/>
                </a:solidFill>
                <a:latin typeface="ArialMT"/>
              </a:rPr>
              <a:t>Properties of Standard Deviation</a:t>
            </a:r>
            <a:endParaRPr dirty="0"/>
          </a:p>
        </p:txBody>
      </p:sp>
      <p:sp>
        <p:nvSpPr>
          <p:cNvPr id="75" name="Google Shape;75;p15"/>
          <p:cNvSpPr txBox="1">
            <a:spLocks noGrp="1"/>
          </p:cNvSpPr>
          <p:nvPr>
            <p:ph type="body" idx="2"/>
          </p:nvPr>
        </p:nvSpPr>
        <p:spPr>
          <a:xfrm>
            <a:off x="358175" y="2482025"/>
            <a:ext cx="3837000" cy="2441903"/>
          </a:xfrm>
          <a:prstGeom prst="rect">
            <a:avLst/>
          </a:prstGeom>
        </p:spPr>
        <p:txBody>
          <a:bodyPr spcFirstLastPara="1" wrap="square" lIns="91425" tIns="91425" rIns="91425" bIns="91425" anchor="ctr" anchorCtr="0">
            <a:noAutofit/>
          </a:bodyPr>
          <a:lstStyle/>
          <a:p>
            <a:pPr algn="just"/>
            <a:r>
              <a:rPr lang="en-US" dirty="0"/>
              <a:t>Standard deviation is a measure that quantifies the amount of dispersion of the observations in a dataset.</a:t>
            </a:r>
          </a:p>
          <a:p>
            <a:pPr algn="just"/>
            <a:r>
              <a:rPr lang="en-US" dirty="0"/>
              <a:t>The low standard deviation is an indicator of the closeness of the scores to the arithmetic mean and a high standard deviation represents.</a:t>
            </a:r>
          </a:p>
          <a:p>
            <a:pPr algn="just"/>
            <a:r>
              <a:rPr lang="en-US" dirty="0"/>
              <a:t>The scores are dispersed over a higher range of values.</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r>
              <a:rPr lang="en-US" dirty="0">
                <a:hlinkClick r:id="rId3"/>
              </a:rPr>
              <a:t>https://www.educba.com/variance-vs-standard-deviation/</a:t>
            </a:r>
            <a:r>
              <a:rPr lang="en-US" dirty="0"/>
              <a:t> </a:t>
            </a:r>
            <a:endParaRPr dirty="0"/>
          </a:p>
        </p:txBody>
      </p:sp>
      <p:pic>
        <p:nvPicPr>
          <p:cNvPr id="6" name="Picture 5">
            <a:extLst>
              <a:ext uri="{FF2B5EF4-FFF2-40B4-BE49-F238E27FC236}">
                <a16:creationId xmlns:a16="http://schemas.microsoft.com/office/drawing/2014/main" id="{6036F5F3-8256-439E-BEE2-8B12F9FBC11A}"/>
              </a:ext>
            </a:extLst>
          </p:cNvPr>
          <p:cNvPicPr>
            <a:picLocks noChangeAspect="1"/>
          </p:cNvPicPr>
          <p:nvPr/>
        </p:nvPicPr>
        <p:blipFill rotWithShape="1">
          <a:blip r:embed="rId4"/>
          <a:srcRect t="-38"/>
          <a:stretch/>
        </p:blipFill>
        <p:spPr>
          <a:xfrm>
            <a:off x="4572000" y="1542892"/>
            <a:ext cx="4572000" cy="2441903"/>
          </a:xfrm>
          <a:prstGeom prst="rect">
            <a:avLst/>
          </a:prstGeom>
        </p:spPr>
      </p:pic>
    </p:spTree>
    <p:extLst>
      <p:ext uri="{BB962C8B-B14F-4D97-AF65-F5344CB8AC3E}">
        <p14:creationId xmlns:p14="http://schemas.microsoft.com/office/powerpoint/2010/main" val="42360361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Properties of Variance and</a:t>
            </a:r>
            <a:br>
              <a:rPr lang="en-US" dirty="0"/>
            </a:br>
            <a:r>
              <a:rPr lang="en-US" dirty="0"/>
              <a:t>standard deviation</a:t>
            </a:r>
            <a:endParaRPr dirty="0"/>
          </a:p>
        </p:txBody>
      </p:sp>
      <p:sp>
        <p:nvSpPr>
          <p:cNvPr id="74" name="Google Shape;74;p15"/>
          <p:cNvSpPr txBox="1">
            <a:spLocks noGrp="1"/>
          </p:cNvSpPr>
          <p:nvPr>
            <p:ph type="subTitle" idx="1"/>
          </p:nvPr>
        </p:nvSpPr>
        <p:spPr>
          <a:xfrm>
            <a:off x="254075" y="1647222"/>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b="0" i="0" u="none" strike="noStrike" baseline="0" dirty="0">
                <a:solidFill>
                  <a:srgbClr val="595959"/>
                </a:solidFill>
                <a:latin typeface="ArialMT"/>
              </a:rPr>
              <a:t>Properties of Standard Deviation</a:t>
            </a:r>
            <a:endParaRPr dirty="0"/>
          </a:p>
        </p:txBody>
      </p:sp>
      <p:sp>
        <p:nvSpPr>
          <p:cNvPr id="75" name="Google Shape;75;p15"/>
          <p:cNvSpPr txBox="1">
            <a:spLocks noGrp="1"/>
          </p:cNvSpPr>
          <p:nvPr>
            <p:ph type="body" idx="2"/>
          </p:nvPr>
        </p:nvSpPr>
        <p:spPr>
          <a:xfrm>
            <a:off x="358175" y="2189703"/>
            <a:ext cx="3837000" cy="2734225"/>
          </a:xfrm>
          <a:prstGeom prst="rect">
            <a:avLst/>
          </a:prstGeom>
        </p:spPr>
        <p:txBody>
          <a:bodyPr spcFirstLastPara="1" wrap="square" lIns="91425" tIns="91425" rIns="91425" bIns="91425" anchor="ctr" anchorCtr="0">
            <a:noAutofit/>
          </a:bodyPr>
          <a:lstStyle/>
          <a:p>
            <a:pPr algn="just"/>
            <a:r>
              <a:rPr lang="en-US" dirty="0"/>
              <a:t>Standard deviation is a measure of the</a:t>
            </a:r>
          </a:p>
          <a:p>
            <a:pPr algn="just"/>
            <a:r>
              <a:rPr lang="en-US" dirty="0"/>
              <a:t>dispersion of observations within a data set relative to their mean.</a:t>
            </a:r>
          </a:p>
          <a:p>
            <a:pPr algn="just"/>
            <a:r>
              <a:rPr lang="en-US" dirty="0"/>
              <a:t>The standard deviation is the root mean square deviation.</a:t>
            </a:r>
          </a:p>
          <a:p>
            <a:pPr algn="just"/>
            <a:r>
              <a:rPr lang="en-US" dirty="0"/>
              <a:t>standard deviation is labelled as sigma (σ).</a:t>
            </a:r>
          </a:p>
          <a:p>
            <a:pPr algn="just"/>
            <a:r>
              <a:rPr lang="en-US" dirty="0"/>
              <a:t>standard deviation which is expressed in the same units as the values in the set of data.</a:t>
            </a:r>
          </a:p>
          <a:p>
            <a:pPr algn="just"/>
            <a:r>
              <a:rPr lang="en-US" dirty="0"/>
              <a:t>Standard Deviation measures how much</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r>
              <a:rPr lang="en-US" dirty="0">
                <a:hlinkClick r:id="rId3"/>
              </a:rPr>
              <a:t>https://www.educba.com/variance-vs-standard-deviation/</a:t>
            </a:r>
            <a:r>
              <a:rPr lang="en-US" dirty="0"/>
              <a:t> </a:t>
            </a:r>
            <a:endParaRPr dirty="0"/>
          </a:p>
        </p:txBody>
      </p:sp>
      <p:pic>
        <p:nvPicPr>
          <p:cNvPr id="6" name="Picture 5">
            <a:extLst>
              <a:ext uri="{FF2B5EF4-FFF2-40B4-BE49-F238E27FC236}">
                <a16:creationId xmlns:a16="http://schemas.microsoft.com/office/drawing/2014/main" id="{6036F5F3-8256-439E-BEE2-8B12F9FBC11A}"/>
              </a:ext>
            </a:extLst>
          </p:cNvPr>
          <p:cNvPicPr>
            <a:picLocks noChangeAspect="1"/>
          </p:cNvPicPr>
          <p:nvPr/>
        </p:nvPicPr>
        <p:blipFill rotWithShape="1">
          <a:blip r:embed="rId4"/>
          <a:srcRect t="-38"/>
          <a:stretch/>
        </p:blipFill>
        <p:spPr>
          <a:xfrm>
            <a:off x="4572000" y="1542892"/>
            <a:ext cx="4572000" cy="2441903"/>
          </a:xfrm>
          <a:prstGeom prst="rect">
            <a:avLst/>
          </a:prstGeom>
        </p:spPr>
      </p:pic>
    </p:spTree>
    <p:extLst>
      <p:ext uri="{BB962C8B-B14F-4D97-AF65-F5344CB8AC3E}">
        <p14:creationId xmlns:p14="http://schemas.microsoft.com/office/powerpoint/2010/main" val="264624375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Properties of Variance and</a:t>
            </a:r>
            <a:br>
              <a:rPr lang="en-US" dirty="0"/>
            </a:br>
            <a:r>
              <a:rPr lang="en-US" dirty="0"/>
              <a:t>standard deviation</a:t>
            </a:r>
            <a:endParaRPr dirty="0"/>
          </a:p>
        </p:txBody>
      </p:sp>
      <p:sp>
        <p:nvSpPr>
          <p:cNvPr id="74" name="Google Shape;74;p15"/>
          <p:cNvSpPr txBox="1">
            <a:spLocks noGrp="1"/>
          </p:cNvSpPr>
          <p:nvPr>
            <p:ph type="subTitle" idx="1"/>
          </p:nvPr>
        </p:nvSpPr>
        <p:spPr>
          <a:xfrm>
            <a:off x="254075" y="1647222"/>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Example : To find Standard Deviation</a:t>
            </a:r>
          </a:p>
          <a:p>
            <a:pPr marL="0" lvl="0" indent="0" algn="ctr" rtl="0">
              <a:spcBef>
                <a:spcPts val="0"/>
              </a:spcBef>
              <a:spcAft>
                <a:spcPts val="0"/>
              </a:spcAft>
              <a:buNone/>
            </a:pPr>
            <a:r>
              <a:rPr lang="en-US" dirty="0"/>
              <a:t>and Variance</a:t>
            </a:r>
            <a:endParaRPr dirty="0"/>
          </a:p>
        </p:txBody>
      </p:sp>
      <p:sp>
        <p:nvSpPr>
          <p:cNvPr id="75" name="Google Shape;75;p15"/>
          <p:cNvSpPr txBox="1">
            <a:spLocks noGrp="1"/>
          </p:cNvSpPr>
          <p:nvPr>
            <p:ph type="body" idx="2"/>
          </p:nvPr>
        </p:nvSpPr>
        <p:spPr>
          <a:xfrm>
            <a:off x="358175" y="2482025"/>
            <a:ext cx="3837000" cy="2441903"/>
          </a:xfrm>
          <a:prstGeom prst="rect">
            <a:avLst/>
          </a:prstGeom>
        </p:spPr>
        <p:txBody>
          <a:bodyPr spcFirstLastPara="1" wrap="square" lIns="91425" tIns="91425" rIns="91425" bIns="91425" anchor="ctr" anchorCtr="0">
            <a:noAutofit/>
          </a:bodyPr>
          <a:lstStyle/>
          <a:p>
            <a:r>
              <a:rPr lang="en-US" dirty="0"/>
              <a:t>Marks scored by a student in five subjects are 60, 75, 46, 58 and 80 respectively.</a:t>
            </a:r>
          </a:p>
          <a:p>
            <a:r>
              <a:rPr lang="en-US" dirty="0"/>
              <a:t>You have to find out the standard deviation and variance.</a:t>
            </a:r>
          </a:p>
          <a:p>
            <a:r>
              <a:rPr lang="en-US" dirty="0"/>
              <a:t>First of all, you have to find out the mean,</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r>
              <a:rPr lang="en-US" dirty="0">
                <a:hlinkClick r:id="rId3"/>
              </a:rPr>
              <a:t>https://www.educba.com/variance-vs-standard-deviation/</a:t>
            </a:r>
            <a:r>
              <a:rPr lang="en-US" dirty="0"/>
              <a:t> </a:t>
            </a:r>
            <a:endParaRPr dirty="0"/>
          </a:p>
        </p:txBody>
      </p:sp>
      <p:pic>
        <p:nvPicPr>
          <p:cNvPr id="3" name="Picture 2">
            <a:extLst>
              <a:ext uri="{FF2B5EF4-FFF2-40B4-BE49-F238E27FC236}">
                <a16:creationId xmlns:a16="http://schemas.microsoft.com/office/drawing/2014/main" id="{2A1DBC4B-8C1E-4F62-986F-A9A4B80C5506}"/>
              </a:ext>
            </a:extLst>
          </p:cNvPr>
          <p:cNvPicPr>
            <a:picLocks noChangeAspect="1"/>
          </p:cNvPicPr>
          <p:nvPr/>
        </p:nvPicPr>
        <p:blipFill>
          <a:blip r:embed="rId4"/>
          <a:stretch>
            <a:fillRect/>
          </a:stretch>
        </p:blipFill>
        <p:spPr>
          <a:xfrm>
            <a:off x="4684643" y="2189703"/>
            <a:ext cx="4392658" cy="1106950"/>
          </a:xfrm>
          <a:prstGeom prst="rect">
            <a:avLst/>
          </a:prstGeom>
        </p:spPr>
      </p:pic>
    </p:spTree>
    <p:extLst>
      <p:ext uri="{BB962C8B-B14F-4D97-AF65-F5344CB8AC3E}">
        <p14:creationId xmlns:p14="http://schemas.microsoft.com/office/powerpoint/2010/main" val="10428982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Properties of Variance and</a:t>
            </a:r>
            <a:br>
              <a:rPr lang="en-US" dirty="0"/>
            </a:br>
            <a:r>
              <a:rPr lang="en-US" dirty="0"/>
              <a:t>standard deviation</a:t>
            </a:r>
            <a:endParaRPr dirty="0"/>
          </a:p>
        </p:txBody>
      </p:sp>
      <p:sp>
        <p:nvSpPr>
          <p:cNvPr id="74" name="Google Shape;74;p15"/>
          <p:cNvSpPr txBox="1">
            <a:spLocks noGrp="1"/>
          </p:cNvSpPr>
          <p:nvPr>
            <p:ph type="subTitle" idx="1"/>
          </p:nvPr>
        </p:nvSpPr>
        <p:spPr>
          <a:xfrm>
            <a:off x="254075" y="1647222"/>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Example : To find Standard Deviation</a:t>
            </a:r>
          </a:p>
          <a:p>
            <a:pPr marL="0" lvl="0" indent="0" algn="ctr" rtl="0">
              <a:spcBef>
                <a:spcPts val="0"/>
              </a:spcBef>
              <a:spcAft>
                <a:spcPts val="0"/>
              </a:spcAft>
              <a:buNone/>
            </a:pPr>
            <a:r>
              <a:rPr lang="en-US" dirty="0"/>
              <a:t>and Variance</a:t>
            </a:r>
            <a:endParaRPr dirty="0"/>
          </a:p>
        </p:txBody>
      </p:sp>
      <p:sp>
        <p:nvSpPr>
          <p:cNvPr id="75" name="Google Shape;75;p15"/>
          <p:cNvSpPr txBox="1">
            <a:spLocks noGrp="1"/>
          </p:cNvSpPr>
          <p:nvPr>
            <p:ph type="body" idx="2"/>
          </p:nvPr>
        </p:nvSpPr>
        <p:spPr>
          <a:xfrm>
            <a:off x="358175" y="2093495"/>
            <a:ext cx="3837000" cy="2830433"/>
          </a:xfrm>
          <a:prstGeom prst="rect">
            <a:avLst/>
          </a:prstGeom>
        </p:spPr>
        <p:txBody>
          <a:bodyPr spcFirstLastPara="1" wrap="square" lIns="91425" tIns="91425" rIns="91425" bIns="91425" anchor="ctr" anchorCtr="0">
            <a:noAutofit/>
          </a:bodyPr>
          <a:lstStyle/>
          <a:p>
            <a:r>
              <a:rPr lang="en-US" dirty="0"/>
              <a:t>Now calculate the variance</a:t>
            </a:r>
          </a:p>
          <a:p>
            <a:r>
              <a:rPr lang="en-US" dirty="0"/>
              <a:t>Where, X = Observations</a:t>
            </a:r>
          </a:p>
          <a:p>
            <a:r>
              <a:rPr lang="en-US" dirty="0"/>
              <a:t>A = Arithmetic Mean</a:t>
            </a:r>
          </a:p>
          <a:p>
            <a:r>
              <a:rPr lang="en-US" dirty="0"/>
              <a:t>Both variance and standard deviation are always positive.</a:t>
            </a:r>
          </a:p>
          <a:p>
            <a:r>
              <a:rPr lang="en-US" dirty="0"/>
              <a:t>If all the observations in a data set are identical, then the standard deviation and variance will be zero.</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r>
              <a:rPr lang="en-US" dirty="0">
                <a:hlinkClick r:id="rId3"/>
              </a:rPr>
              <a:t>https://www.educba.com/variance-vs-standard-deviation/</a:t>
            </a:r>
            <a:r>
              <a:rPr lang="en-US" dirty="0"/>
              <a:t> </a:t>
            </a:r>
            <a:endParaRPr dirty="0"/>
          </a:p>
        </p:txBody>
      </p:sp>
      <p:pic>
        <p:nvPicPr>
          <p:cNvPr id="5" name="Picture 4">
            <a:extLst>
              <a:ext uri="{FF2B5EF4-FFF2-40B4-BE49-F238E27FC236}">
                <a16:creationId xmlns:a16="http://schemas.microsoft.com/office/drawing/2014/main" id="{F274E825-EF27-461C-8474-5A7F41153261}"/>
              </a:ext>
            </a:extLst>
          </p:cNvPr>
          <p:cNvPicPr>
            <a:picLocks noChangeAspect="1"/>
          </p:cNvPicPr>
          <p:nvPr/>
        </p:nvPicPr>
        <p:blipFill>
          <a:blip r:embed="rId4"/>
          <a:stretch>
            <a:fillRect/>
          </a:stretch>
        </p:blipFill>
        <p:spPr>
          <a:xfrm>
            <a:off x="5644504" y="713500"/>
            <a:ext cx="2392590" cy="2409926"/>
          </a:xfrm>
          <a:prstGeom prst="rect">
            <a:avLst/>
          </a:prstGeom>
        </p:spPr>
      </p:pic>
      <p:pic>
        <p:nvPicPr>
          <p:cNvPr id="7" name="Picture 6">
            <a:extLst>
              <a:ext uri="{FF2B5EF4-FFF2-40B4-BE49-F238E27FC236}">
                <a16:creationId xmlns:a16="http://schemas.microsoft.com/office/drawing/2014/main" id="{7E84A479-E2DF-4FBA-8CC1-45145DC50003}"/>
              </a:ext>
            </a:extLst>
          </p:cNvPr>
          <p:cNvPicPr>
            <a:picLocks noChangeAspect="1"/>
          </p:cNvPicPr>
          <p:nvPr/>
        </p:nvPicPr>
        <p:blipFill>
          <a:blip r:embed="rId5"/>
          <a:stretch>
            <a:fillRect/>
          </a:stretch>
        </p:blipFill>
        <p:spPr>
          <a:xfrm>
            <a:off x="4572000" y="3147704"/>
            <a:ext cx="4571999" cy="1511468"/>
          </a:xfrm>
          <a:prstGeom prst="rect">
            <a:avLst/>
          </a:prstGeom>
        </p:spPr>
      </p:pic>
    </p:spTree>
    <p:extLst>
      <p:ext uri="{BB962C8B-B14F-4D97-AF65-F5344CB8AC3E}">
        <p14:creationId xmlns:p14="http://schemas.microsoft.com/office/powerpoint/2010/main" val="112051542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Properties of Variance and</a:t>
            </a:r>
            <a:br>
              <a:rPr lang="en-US" dirty="0"/>
            </a:br>
            <a:r>
              <a:rPr lang="en-US" dirty="0"/>
              <a:t>standard deviation</a:t>
            </a:r>
            <a:endParaRPr dirty="0"/>
          </a:p>
        </p:txBody>
      </p:sp>
      <p:sp>
        <p:nvSpPr>
          <p:cNvPr id="74" name="Google Shape;74;p15"/>
          <p:cNvSpPr txBox="1">
            <a:spLocks noGrp="1"/>
          </p:cNvSpPr>
          <p:nvPr>
            <p:ph type="subTitle" idx="1"/>
          </p:nvPr>
        </p:nvSpPr>
        <p:spPr>
          <a:xfrm>
            <a:off x="254075" y="1534314"/>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75" name="Google Shape;75;p15"/>
          <p:cNvSpPr txBox="1">
            <a:spLocks noGrp="1"/>
          </p:cNvSpPr>
          <p:nvPr>
            <p:ph type="body" idx="2"/>
          </p:nvPr>
        </p:nvSpPr>
        <p:spPr>
          <a:xfrm>
            <a:off x="358175" y="2093495"/>
            <a:ext cx="3837000" cy="2830433"/>
          </a:xfrm>
          <a:prstGeom prst="rect">
            <a:avLst/>
          </a:prstGeom>
        </p:spPr>
        <p:txBody>
          <a:bodyPr spcFirstLastPara="1" wrap="square" lIns="91425" tIns="91425" rIns="91425" bIns="91425" anchor="ctr" anchorCtr="0">
            <a:noAutofit/>
          </a:bodyPr>
          <a:lstStyle/>
          <a:p>
            <a:endParaRPr lang="en-US" dirty="0"/>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r>
              <a:rPr lang="en-US" dirty="0">
                <a:hlinkClick r:id="rId3"/>
              </a:rPr>
              <a:t>https://www.educba.com/variance-vs-standard-deviation/</a:t>
            </a:r>
            <a:r>
              <a:rPr lang="en-US" dirty="0"/>
              <a:t> </a:t>
            </a:r>
            <a:endParaRPr dirty="0"/>
          </a:p>
        </p:txBody>
      </p:sp>
      <p:pic>
        <p:nvPicPr>
          <p:cNvPr id="3" name="Picture 2">
            <a:extLst>
              <a:ext uri="{FF2B5EF4-FFF2-40B4-BE49-F238E27FC236}">
                <a16:creationId xmlns:a16="http://schemas.microsoft.com/office/drawing/2014/main" id="{0FEFF032-37D4-4136-BA41-27AE6E8BE21A}"/>
              </a:ext>
            </a:extLst>
          </p:cNvPr>
          <p:cNvPicPr>
            <a:picLocks noChangeAspect="1"/>
          </p:cNvPicPr>
          <p:nvPr/>
        </p:nvPicPr>
        <p:blipFill>
          <a:blip r:embed="rId4"/>
          <a:stretch>
            <a:fillRect/>
          </a:stretch>
        </p:blipFill>
        <p:spPr>
          <a:xfrm>
            <a:off x="254075" y="1460359"/>
            <a:ext cx="4045200" cy="3615224"/>
          </a:xfrm>
          <a:prstGeom prst="rect">
            <a:avLst/>
          </a:prstGeom>
          <a:ln>
            <a:solidFill>
              <a:schemeClr val="tx1"/>
            </a:solidFill>
          </a:ln>
        </p:spPr>
      </p:pic>
      <p:pic>
        <p:nvPicPr>
          <p:cNvPr id="4" name="Picture 3">
            <a:extLst>
              <a:ext uri="{FF2B5EF4-FFF2-40B4-BE49-F238E27FC236}">
                <a16:creationId xmlns:a16="http://schemas.microsoft.com/office/drawing/2014/main" id="{FEAEB925-28B4-44BB-969D-65227CC62C68}"/>
              </a:ext>
            </a:extLst>
          </p:cNvPr>
          <p:cNvPicPr>
            <a:picLocks noChangeAspect="1"/>
          </p:cNvPicPr>
          <p:nvPr/>
        </p:nvPicPr>
        <p:blipFill rotWithShape="1">
          <a:blip r:embed="rId5"/>
          <a:srcRect l="2941" t="4153" r="2941" b="7812"/>
          <a:stretch/>
        </p:blipFill>
        <p:spPr>
          <a:xfrm>
            <a:off x="4623924" y="1534314"/>
            <a:ext cx="4454897" cy="1974574"/>
          </a:xfrm>
          <a:prstGeom prst="rect">
            <a:avLst/>
          </a:prstGeom>
        </p:spPr>
      </p:pic>
    </p:spTree>
    <p:extLst>
      <p:ext uri="{BB962C8B-B14F-4D97-AF65-F5344CB8AC3E}">
        <p14:creationId xmlns:p14="http://schemas.microsoft.com/office/powerpoint/2010/main" val="9573687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Types of Distributions</a:t>
            </a:r>
            <a:endParaRPr dirty="0"/>
          </a:p>
        </p:txBody>
      </p:sp>
      <p:sp>
        <p:nvSpPr>
          <p:cNvPr id="74" name="Google Shape;74;p15"/>
          <p:cNvSpPr txBox="1">
            <a:spLocks noGrp="1"/>
          </p:cNvSpPr>
          <p:nvPr>
            <p:ph type="subTitle" idx="1"/>
          </p:nvPr>
        </p:nvSpPr>
        <p:spPr>
          <a:xfrm>
            <a:off x="254075" y="1534314"/>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Data Distribution</a:t>
            </a:r>
            <a:endParaRPr dirty="0"/>
          </a:p>
        </p:txBody>
      </p:sp>
      <p:sp>
        <p:nvSpPr>
          <p:cNvPr id="75" name="Google Shape;75;p15"/>
          <p:cNvSpPr txBox="1">
            <a:spLocks noGrp="1"/>
          </p:cNvSpPr>
          <p:nvPr>
            <p:ph type="body" idx="2"/>
          </p:nvPr>
        </p:nvSpPr>
        <p:spPr>
          <a:xfrm>
            <a:off x="358175" y="2256209"/>
            <a:ext cx="3837000" cy="2667719"/>
          </a:xfrm>
          <a:prstGeom prst="rect">
            <a:avLst/>
          </a:prstGeom>
        </p:spPr>
        <p:txBody>
          <a:bodyPr spcFirstLastPara="1" wrap="square" lIns="91425" tIns="91425" rIns="91425" bIns="91425" anchor="ctr" anchorCtr="0">
            <a:noAutofit/>
          </a:bodyPr>
          <a:lstStyle/>
          <a:p>
            <a:r>
              <a:rPr lang="en-US" dirty="0"/>
              <a:t>Data distribution is a function that determines the values of a variable and quantifies relative frequency, it transforms raw data into graphical methods to give valuable information.</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r>
              <a:rPr lang="en-US" dirty="0">
                <a:hlinkClick r:id="rId3"/>
              </a:rPr>
              <a:t>https://www.educba.com/variance-vs-standard-deviation/</a:t>
            </a:r>
            <a:r>
              <a:rPr lang="en-US" dirty="0"/>
              <a:t> </a:t>
            </a:r>
            <a:endParaRPr dirty="0"/>
          </a:p>
        </p:txBody>
      </p:sp>
      <p:pic>
        <p:nvPicPr>
          <p:cNvPr id="2" name="Picture 1">
            <a:extLst>
              <a:ext uri="{FF2B5EF4-FFF2-40B4-BE49-F238E27FC236}">
                <a16:creationId xmlns:a16="http://schemas.microsoft.com/office/drawing/2014/main" id="{197DC2BE-0E58-467F-AA74-E711ED17FAA9}"/>
              </a:ext>
            </a:extLst>
          </p:cNvPr>
          <p:cNvPicPr>
            <a:picLocks noChangeAspect="1"/>
          </p:cNvPicPr>
          <p:nvPr/>
        </p:nvPicPr>
        <p:blipFill rotWithShape="1">
          <a:blip r:embed="rId4"/>
          <a:srcRect b="7956"/>
          <a:stretch/>
        </p:blipFill>
        <p:spPr>
          <a:xfrm>
            <a:off x="4572000" y="1034200"/>
            <a:ext cx="4572000" cy="3200916"/>
          </a:xfrm>
          <a:prstGeom prst="rect">
            <a:avLst/>
          </a:prstGeom>
        </p:spPr>
      </p:pic>
    </p:spTree>
    <p:extLst>
      <p:ext uri="{BB962C8B-B14F-4D97-AF65-F5344CB8AC3E}">
        <p14:creationId xmlns:p14="http://schemas.microsoft.com/office/powerpoint/2010/main" val="305155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Introduction to business analytics and Concepts of business analytics</a:t>
            </a:r>
          </a:p>
        </p:txBody>
      </p:sp>
      <p:sp>
        <p:nvSpPr>
          <p:cNvPr id="74" name="Google Shape;74;p15"/>
          <p:cNvSpPr txBox="1">
            <a:spLocks noGrp="1"/>
          </p:cNvSpPr>
          <p:nvPr>
            <p:ph type="subTitle" idx="1"/>
          </p:nvPr>
        </p:nvSpPr>
        <p:spPr>
          <a:xfrm>
            <a:off x="254075" y="1813865"/>
            <a:ext cx="4045200" cy="641400"/>
          </a:xfrm>
          <a:prstGeom prst="rect">
            <a:avLst/>
          </a:prstGeom>
        </p:spPr>
        <p:txBody>
          <a:bodyPr spcFirstLastPara="1" wrap="square" lIns="91425" tIns="91425" rIns="91425" bIns="91425" anchor="ctr" anchorCtr="0">
            <a:noAutofit/>
          </a:bodyPr>
          <a:lstStyle/>
          <a:p>
            <a:r>
              <a:rPr lang="en-IN" dirty="0"/>
              <a:t>Uses and Benefits of Business Analytics </a:t>
            </a:r>
            <a:endParaRPr lang="en-IN" dirty="0">
              <a:effectLst/>
            </a:endParaRP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IN" dirty="0"/>
              <a:t>To carry out data mining and exploring new data to find new patterns and relationships. </a:t>
            </a:r>
          </a:p>
          <a:p>
            <a:r>
              <a:rPr lang="en-IN" dirty="0"/>
              <a:t>To carry out statistical and quantitative analysis to provide explanations for certain occurrences. </a:t>
            </a:r>
            <a:endParaRPr lang="en-IN" dirty="0">
              <a:effectLst/>
            </a:endParaRPr>
          </a:p>
        </p:txBody>
      </p:sp>
      <p:sp>
        <p:nvSpPr>
          <p:cNvPr id="77" name="Google Shape;77;p15"/>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https://</a:t>
            </a:r>
            <a:r>
              <a:rPr lang="en-US" altLang="en-US" dirty="0" err="1">
                <a:solidFill>
                  <a:srgbClr val="565656"/>
                </a:solidFill>
                <a:latin typeface="ArialMT"/>
              </a:rPr>
              <a:t>www.analytixlabs.co.in</a:t>
            </a:r>
            <a:r>
              <a:rPr lang="en-US" altLang="en-US" dirty="0">
                <a:solidFill>
                  <a:srgbClr val="565656"/>
                </a:solidFill>
                <a:latin typeface="ArialMT"/>
              </a:rPr>
              <a:t>/blog/business-analytics-career/ </a:t>
            </a:r>
            <a:endParaRPr lang="en-US" altLang="en-US" sz="1800" dirty="0">
              <a:solidFill>
                <a:schemeClr val="tx1"/>
              </a:solidFill>
              <a:latin typeface="Arial" panose="020B0604020202020204" pitchFamily="34" charset="0"/>
            </a:endParaRP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descr="page9image3696432">
            <a:extLst>
              <a:ext uri="{FF2B5EF4-FFF2-40B4-BE49-F238E27FC236}">
                <a16:creationId xmlns:a16="http://schemas.microsoft.com/office/drawing/2014/main" id="{545B3B4C-12D5-5343-B149-576690B753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24968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10image3731792">
            <a:extLst>
              <a:ext uri="{FF2B5EF4-FFF2-40B4-BE49-F238E27FC236}">
                <a16:creationId xmlns:a16="http://schemas.microsoft.com/office/drawing/2014/main" id="{00224E21-C2DB-3845-8376-9049A4512A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974BD21F-9025-6140-B927-680FD3480C8B}"/>
              </a:ext>
            </a:extLst>
          </p:cNvPr>
          <p:cNvSpPr>
            <a:spLocks noChangeArrowheads="1"/>
          </p:cNvSpPr>
          <p:nvPr/>
        </p:nvSpPr>
        <p:spPr bwMode="auto">
          <a:xfrm>
            <a:off x="4152761" y="1730247"/>
            <a:ext cx="74925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 name="Rectangle 2">
            <a:extLst>
              <a:ext uri="{FF2B5EF4-FFF2-40B4-BE49-F238E27FC236}">
                <a16:creationId xmlns:a16="http://schemas.microsoft.com/office/drawing/2014/main" id="{025A492A-CD70-A641-A949-2D640450F024}"/>
              </a:ext>
            </a:extLst>
          </p:cNvPr>
          <p:cNvSpPr>
            <a:spLocks noChangeArrowheads="1"/>
          </p:cNvSpPr>
          <p:nvPr/>
        </p:nvSpPr>
        <p:spPr bwMode="auto">
          <a:xfrm>
            <a:off x="4716815" y="1332737"/>
            <a:ext cx="6542826" cy="48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pic>
        <p:nvPicPr>
          <p:cNvPr id="17409" name="Picture 1" descr="page13image5000784">
            <a:extLst>
              <a:ext uri="{FF2B5EF4-FFF2-40B4-BE49-F238E27FC236}">
                <a16:creationId xmlns:a16="http://schemas.microsoft.com/office/drawing/2014/main" id="{56CF8D67-A6DF-2747-8894-D9279BD93F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427480"/>
            <a:ext cx="4572000" cy="2654300"/>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descr="page13image5831024">
            <a:extLst>
              <a:ext uri="{FF2B5EF4-FFF2-40B4-BE49-F238E27FC236}">
                <a16:creationId xmlns:a16="http://schemas.microsoft.com/office/drawing/2014/main" id="{D2A21CB8-1F3A-0544-BF94-967EBAB280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6584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Types of Distributions</a:t>
            </a:r>
            <a:endParaRPr dirty="0"/>
          </a:p>
        </p:txBody>
      </p:sp>
      <p:sp>
        <p:nvSpPr>
          <p:cNvPr id="74" name="Google Shape;74;p15"/>
          <p:cNvSpPr txBox="1">
            <a:spLocks noGrp="1"/>
          </p:cNvSpPr>
          <p:nvPr>
            <p:ph type="subTitle" idx="1"/>
          </p:nvPr>
        </p:nvSpPr>
        <p:spPr>
          <a:xfrm>
            <a:off x="254075" y="1534314"/>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Uniform Distribution</a:t>
            </a:r>
            <a:endParaRPr dirty="0"/>
          </a:p>
        </p:txBody>
      </p:sp>
      <p:sp>
        <p:nvSpPr>
          <p:cNvPr id="75" name="Google Shape;75;p15"/>
          <p:cNvSpPr txBox="1">
            <a:spLocks noGrp="1"/>
          </p:cNvSpPr>
          <p:nvPr>
            <p:ph type="body" idx="2"/>
          </p:nvPr>
        </p:nvSpPr>
        <p:spPr>
          <a:xfrm>
            <a:off x="358175" y="2256209"/>
            <a:ext cx="3837000" cy="2667719"/>
          </a:xfrm>
          <a:prstGeom prst="rect">
            <a:avLst/>
          </a:prstGeom>
        </p:spPr>
        <p:txBody>
          <a:bodyPr spcFirstLastPara="1" wrap="square" lIns="91425" tIns="91425" rIns="91425" bIns="91425" anchor="ctr" anchorCtr="0">
            <a:noAutofit/>
          </a:bodyPr>
          <a:lstStyle/>
          <a:p>
            <a:r>
              <a:rPr lang="en-US" dirty="0"/>
              <a:t>Uniform distribution can either be discrete or continuous where each event is equally likely to occur. It has a constant probability constructing a rectangular distribution. </a:t>
            </a:r>
          </a:p>
          <a:p>
            <a:r>
              <a:rPr lang="en-US" dirty="0"/>
              <a:t>A variable X is said to be uniformly distributed if the density function is:</a:t>
            </a:r>
          </a:p>
          <a:p>
            <a:pPr marL="139700" indent="0">
              <a:buNone/>
            </a:pPr>
            <a:endParaRPr lang="en-US" dirty="0"/>
          </a:p>
          <a:p>
            <a:endParaRPr lang="en-US" dirty="0"/>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r>
              <a:rPr lang="en-US" dirty="0">
                <a:hlinkClick r:id="rId3"/>
              </a:rPr>
              <a:t>https://www.educba.com/variance-vs-standard-deviation/</a:t>
            </a:r>
            <a:r>
              <a:rPr lang="en-US" dirty="0"/>
              <a:t> </a:t>
            </a:r>
            <a:endParaRPr dirty="0"/>
          </a:p>
        </p:txBody>
      </p:sp>
      <p:pic>
        <p:nvPicPr>
          <p:cNvPr id="3" name="Picture 2">
            <a:extLst>
              <a:ext uri="{FF2B5EF4-FFF2-40B4-BE49-F238E27FC236}">
                <a16:creationId xmlns:a16="http://schemas.microsoft.com/office/drawing/2014/main" id="{62ECF8E9-6800-446A-9B5A-771A6FCD35FD}"/>
              </a:ext>
            </a:extLst>
          </p:cNvPr>
          <p:cNvPicPr>
            <a:picLocks noChangeAspect="1"/>
          </p:cNvPicPr>
          <p:nvPr/>
        </p:nvPicPr>
        <p:blipFill>
          <a:blip r:embed="rId4"/>
          <a:stretch>
            <a:fillRect/>
          </a:stretch>
        </p:blipFill>
        <p:spPr>
          <a:xfrm>
            <a:off x="487530" y="4436965"/>
            <a:ext cx="3792041" cy="335309"/>
          </a:xfrm>
          <a:prstGeom prst="rect">
            <a:avLst/>
          </a:prstGeom>
        </p:spPr>
      </p:pic>
      <p:pic>
        <p:nvPicPr>
          <p:cNvPr id="4" name="Picture 3">
            <a:extLst>
              <a:ext uri="{FF2B5EF4-FFF2-40B4-BE49-F238E27FC236}">
                <a16:creationId xmlns:a16="http://schemas.microsoft.com/office/drawing/2014/main" id="{AB66D45F-E9E5-4220-8E25-0E093470F04D}"/>
              </a:ext>
            </a:extLst>
          </p:cNvPr>
          <p:cNvPicPr>
            <a:picLocks noChangeAspect="1"/>
          </p:cNvPicPr>
          <p:nvPr/>
        </p:nvPicPr>
        <p:blipFill>
          <a:blip r:embed="rId5"/>
          <a:stretch>
            <a:fillRect/>
          </a:stretch>
        </p:blipFill>
        <p:spPr>
          <a:xfrm>
            <a:off x="4572000" y="2086307"/>
            <a:ext cx="4544098" cy="1683604"/>
          </a:xfrm>
          <a:prstGeom prst="rect">
            <a:avLst/>
          </a:prstGeom>
        </p:spPr>
      </p:pic>
      <p:sp>
        <p:nvSpPr>
          <p:cNvPr id="5" name="TextBox 4">
            <a:extLst>
              <a:ext uri="{FF2B5EF4-FFF2-40B4-BE49-F238E27FC236}">
                <a16:creationId xmlns:a16="http://schemas.microsoft.com/office/drawing/2014/main" id="{1D7FE34E-D181-457F-876E-47A2D880E12F}"/>
              </a:ext>
            </a:extLst>
          </p:cNvPr>
          <p:cNvSpPr txBox="1"/>
          <p:nvPr/>
        </p:nvSpPr>
        <p:spPr>
          <a:xfrm>
            <a:off x="4572000" y="1534314"/>
            <a:ext cx="454409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The graph of a uniform distribution curve looks like</a:t>
            </a:r>
          </a:p>
        </p:txBody>
      </p:sp>
    </p:spTree>
    <p:extLst>
      <p:ext uri="{BB962C8B-B14F-4D97-AF65-F5344CB8AC3E}">
        <p14:creationId xmlns:p14="http://schemas.microsoft.com/office/powerpoint/2010/main" val="35524916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Types of Distributions</a:t>
            </a:r>
            <a:endParaRPr dirty="0"/>
          </a:p>
        </p:txBody>
      </p:sp>
      <p:sp>
        <p:nvSpPr>
          <p:cNvPr id="74" name="Google Shape;74;p15"/>
          <p:cNvSpPr txBox="1">
            <a:spLocks noGrp="1"/>
          </p:cNvSpPr>
          <p:nvPr>
            <p:ph type="subTitle" idx="1"/>
          </p:nvPr>
        </p:nvSpPr>
        <p:spPr>
          <a:xfrm>
            <a:off x="254075" y="1534314"/>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Binomial Distribution</a:t>
            </a:r>
            <a:endParaRPr dirty="0"/>
          </a:p>
        </p:txBody>
      </p:sp>
      <p:sp>
        <p:nvSpPr>
          <p:cNvPr id="75" name="Google Shape;75;p15"/>
          <p:cNvSpPr txBox="1">
            <a:spLocks noGrp="1"/>
          </p:cNvSpPr>
          <p:nvPr>
            <p:ph type="body" idx="2"/>
          </p:nvPr>
        </p:nvSpPr>
        <p:spPr>
          <a:xfrm>
            <a:off x="358175" y="1973179"/>
            <a:ext cx="3837000" cy="2950749"/>
          </a:xfrm>
          <a:prstGeom prst="rect">
            <a:avLst/>
          </a:prstGeom>
        </p:spPr>
        <p:txBody>
          <a:bodyPr spcFirstLastPara="1" wrap="square" lIns="91425" tIns="91425" rIns="91425" bIns="91425" anchor="ctr" anchorCtr="0">
            <a:noAutofit/>
          </a:bodyPr>
          <a:lstStyle/>
          <a:p>
            <a:r>
              <a:rPr lang="en-US" dirty="0"/>
              <a:t>A distribution where only two outcomes are possible, such as success or failure, gain or loss, win or lose and where the probability of success and failure is same for all the trials is called a Binomial Distribution.</a:t>
            </a:r>
          </a:p>
          <a:p>
            <a:r>
              <a:rPr lang="en-US" dirty="0"/>
              <a:t>The mathematical representation of binomial distribution is given by:</a:t>
            </a:r>
          </a:p>
          <a:p>
            <a:endParaRPr lang="en-US" dirty="0"/>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r>
              <a:rPr lang="en-US" dirty="0">
                <a:hlinkClick r:id="rId3"/>
              </a:rPr>
              <a:t>https://www.educba.com/variance-vs-standard-deviation/</a:t>
            </a:r>
            <a:r>
              <a:rPr lang="en-US" dirty="0"/>
              <a:t> </a:t>
            </a:r>
            <a:endParaRPr dirty="0"/>
          </a:p>
        </p:txBody>
      </p:sp>
      <p:sp>
        <p:nvSpPr>
          <p:cNvPr id="5" name="TextBox 4">
            <a:extLst>
              <a:ext uri="{FF2B5EF4-FFF2-40B4-BE49-F238E27FC236}">
                <a16:creationId xmlns:a16="http://schemas.microsoft.com/office/drawing/2014/main" id="{1D7FE34E-D181-457F-876E-47A2D880E12F}"/>
              </a:ext>
            </a:extLst>
          </p:cNvPr>
          <p:cNvSpPr txBox="1"/>
          <p:nvPr/>
        </p:nvSpPr>
        <p:spPr>
          <a:xfrm>
            <a:off x="4572000" y="1534314"/>
            <a:ext cx="4544098"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A binomial distribution graph where the probability of success does not equal the probability of failure looks like</a:t>
            </a:r>
          </a:p>
        </p:txBody>
      </p:sp>
      <p:pic>
        <p:nvPicPr>
          <p:cNvPr id="2" name="Picture 1">
            <a:extLst>
              <a:ext uri="{FF2B5EF4-FFF2-40B4-BE49-F238E27FC236}">
                <a16:creationId xmlns:a16="http://schemas.microsoft.com/office/drawing/2014/main" id="{08BBD479-7685-42A3-B6D2-DF93C1BD538F}"/>
              </a:ext>
            </a:extLst>
          </p:cNvPr>
          <p:cNvPicPr>
            <a:picLocks noChangeAspect="1"/>
          </p:cNvPicPr>
          <p:nvPr/>
        </p:nvPicPr>
        <p:blipFill>
          <a:blip r:embed="rId4"/>
          <a:stretch>
            <a:fillRect/>
          </a:stretch>
        </p:blipFill>
        <p:spPr>
          <a:xfrm>
            <a:off x="1109855" y="4369903"/>
            <a:ext cx="2400066" cy="542481"/>
          </a:xfrm>
          <a:prstGeom prst="rect">
            <a:avLst/>
          </a:prstGeom>
        </p:spPr>
      </p:pic>
      <p:pic>
        <p:nvPicPr>
          <p:cNvPr id="6" name="Picture 5">
            <a:extLst>
              <a:ext uri="{FF2B5EF4-FFF2-40B4-BE49-F238E27FC236}">
                <a16:creationId xmlns:a16="http://schemas.microsoft.com/office/drawing/2014/main" id="{5F31506F-9F54-4F1A-B8EC-015D216316B1}"/>
              </a:ext>
            </a:extLst>
          </p:cNvPr>
          <p:cNvPicPr>
            <a:picLocks noChangeAspect="1"/>
          </p:cNvPicPr>
          <p:nvPr/>
        </p:nvPicPr>
        <p:blipFill>
          <a:blip r:embed="rId5"/>
          <a:stretch>
            <a:fillRect/>
          </a:stretch>
        </p:blipFill>
        <p:spPr>
          <a:xfrm>
            <a:off x="4572000" y="2443966"/>
            <a:ext cx="4544098" cy="1618047"/>
          </a:xfrm>
          <a:prstGeom prst="rect">
            <a:avLst/>
          </a:prstGeom>
        </p:spPr>
      </p:pic>
    </p:spTree>
    <p:extLst>
      <p:ext uri="{BB962C8B-B14F-4D97-AF65-F5344CB8AC3E}">
        <p14:creationId xmlns:p14="http://schemas.microsoft.com/office/powerpoint/2010/main" val="392167234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Types of Distributions</a:t>
            </a:r>
            <a:endParaRPr dirty="0"/>
          </a:p>
        </p:txBody>
      </p:sp>
      <p:sp>
        <p:nvSpPr>
          <p:cNvPr id="74" name="Google Shape;74;p15"/>
          <p:cNvSpPr txBox="1">
            <a:spLocks noGrp="1"/>
          </p:cNvSpPr>
          <p:nvPr>
            <p:ph type="subTitle" idx="1"/>
          </p:nvPr>
        </p:nvSpPr>
        <p:spPr>
          <a:xfrm>
            <a:off x="254075" y="1534314"/>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Binomial Distribution continued..</a:t>
            </a:r>
            <a:endParaRPr dirty="0"/>
          </a:p>
        </p:txBody>
      </p:sp>
      <p:sp>
        <p:nvSpPr>
          <p:cNvPr id="75" name="Google Shape;75;p15"/>
          <p:cNvSpPr txBox="1">
            <a:spLocks noGrp="1"/>
          </p:cNvSpPr>
          <p:nvPr>
            <p:ph type="body" idx="2"/>
          </p:nvPr>
        </p:nvSpPr>
        <p:spPr>
          <a:xfrm>
            <a:off x="358175" y="1973179"/>
            <a:ext cx="3837000" cy="2950749"/>
          </a:xfrm>
          <a:prstGeom prst="rect">
            <a:avLst/>
          </a:prstGeom>
        </p:spPr>
        <p:txBody>
          <a:bodyPr spcFirstLastPara="1" wrap="square" lIns="91425" tIns="91425" rIns="91425" bIns="91425" anchor="ctr" anchorCtr="0">
            <a:noAutofit/>
          </a:bodyPr>
          <a:lstStyle/>
          <a:p>
            <a:r>
              <a:rPr lang="en-US" dirty="0"/>
              <a:t>When probability of success = probability of failure, in such a situation the graph of binomial distribution looks like</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r>
              <a:rPr lang="en-US" dirty="0">
                <a:hlinkClick r:id="rId3"/>
              </a:rPr>
              <a:t>https://www.educba.com/variance-vs-standard-deviation/</a:t>
            </a:r>
            <a:r>
              <a:rPr lang="en-US" dirty="0"/>
              <a:t> </a:t>
            </a:r>
            <a:endParaRPr dirty="0"/>
          </a:p>
        </p:txBody>
      </p:sp>
      <p:pic>
        <p:nvPicPr>
          <p:cNvPr id="3" name="Picture 2">
            <a:extLst>
              <a:ext uri="{FF2B5EF4-FFF2-40B4-BE49-F238E27FC236}">
                <a16:creationId xmlns:a16="http://schemas.microsoft.com/office/drawing/2014/main" id="{0C9946FA-859E-4271-B74D-9E20C543243E}"/>
              </a:ext>
            </a:extLst>
          </p:cNvPr>
          <p:cNvPicPr>
            <a:picLocks noChangeAspect="1"/>
          </p:cNvPicPr>
          <p:nvPr/>
        </p:nvPicPr>
        <p:blipFill>
          <a:blip r:embed="rId4"/>
          <a:stretch>
            <a:fillRect/>
          </a:stretch>
        </p:blipFill>
        <p:spPr>
          <a:xfrm>
            <a:off x="4556464" y="1805553"/>
            <a:ext cx="4689624" cy="1779857"/>
          </a:xfrm>
          <a:prstGeom prst="rect">
            <a:avLst/>
          </a:prstGeom>
        </p:spPr>
      </p:pic>
    </p:spTree>
    <p:extLst>
      <p:ext uri="{BB962C8B-B14F-4D97-AF65-F5344CB8AC3E}">
        <p14:creationId xmlns:p14="http://schemas.microsoft.com/office/powerpoint/2010/main" val="410786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Types of Distributions</a:t>
            </a:r>
            <a:endParaRPr dirty="0"/>
          </a:p>
        </p:txBody>
      </p:sp>
      <p:sp>
        <p:nvSpPr>
          <p:cNvPr id="74" name="Google Shape;74;p15"/>
          <p:cNvSpPr txBox="1">
            <a:spLocks noGrp="1"/>
          </p:cNvSpPr>
          <p:nvPr>
            <p:ph type="subTitle" idx="1"/>
          </p:nvPr>
        </p:nvSpPr>
        <p:spPr>
          <a:xfrm>
            <a:off x="254075" y="1534314"/>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Normal Distribution</a:t>
            </a:r>
            <a:endParaRPr dirty="0"/>
          </a:p>
        </p:txBody>
      </p:sp>
      <p:sp>
        <p:nvSpPr>
          <p:cNvPr id="75" name="Google Shape;75;p15"/>
          <p:cNvSpPr txBox="1">
            <a:spLocks noGrp="1"/>
          </p:cNvSpPr>
          <p:nvPr>
            <p:ph type="body" idx="2"/>
          </p:nvPr>
        </p:nvSpPr>
        <p:spPr>
          <a:xfrm>
            <a:off x="358175" y="1973179"/>
            <a:ext cx="3837000" cy="2950749"/>
          </a:xfrm>
          <a:prstGeom prst="rect">
            <a:avLst/>
          </a:prstGeom>
        </p:spPr>
        <p:txBody>
          <a:bodyPr spcFirstLastPara="1" wrap="square" lIns="91425" tIns="91425" rIns="91425" bIns="91425" anchor="ctr" anchorCtr="0">
            <a:noAutofit/>
          </a:bodyPr>
          <a:lstStyle/>
          <a:p>
            <a:r>
              <a:rPr lang="en-US" dirty="0"/>
              <a:t>Being a continuous distribution, the normal distribution is most commonly used in data science.</a:t>
            </a:r>
          </a:p>
          <a:p>
            <a:r>
              <a:rPr lang="en-US" dirty="0"/>
              <a:t>A very common process of our day to day life belongs to this distribution- income distribution, average employees report, average weight of a population, etc.</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r>
              <a:rPr lang="en-US" dirty="0">
                <a:hlinkClick r:id="rId3"/>
              </a:rPr>
              <a:t>https://www.educba.com/variance-vs-standard-deviation/</a:t>
            </a:r>
            <a:r>
              <a:rPr lang="en-US" dirty="0"/>
              <a:t> </a:t>
            </a:r>
            <a:endParaRPr dirty="0"/>
          </a:p>
        </p:txBody>
      </p:sp>
    </p:spTree>
    <p:extLst>
      <p:ext uri="{BB962C8B-B14F-4D97-AF65-F5344CB8AC3E}">
        <p14:creationId xmlns:p14="http://schemas.microsoft.com/office/powerpoint/2010/main" val="49215121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Types of Distributions</a:t>
            </a:r>
            <a:endParaRPr dirty="0"/>
          </a:p>
        </p:txBody>
      </p:sp>
      <p:sp>
        <p:nvSpPr>
          <p:cNvPr id="74" name="Google Shape;74;p15"/>
          <p:cNvSpPr txBox="1">
            <a:spLocks noGrp="1"/>
          </p:cNvSpPr>
          <p:nvPr>
            <p:ph type="subTitle" idx="1"/>
          </p:nvPr>
        </p:nvSpPr>
        <p:spPr>
          <a:xfrm>
            <a:off x="254075" y="1534314"/>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Normal Distribution</a:t>
            </a:r>
            <a:endParaRPr dirty="0"/>
          </a:p>
        </p:txBody>
      </p:sp>
      <p:sp>
        <p:nvSpPr>
          <p:cNvPr id="75" name="Google Shape;75;p15"/>
          <p:cNvSpPr txBox="1">
            <a:spLocks noGrp="1"/>
          </p:cNvSpPr>
          <p:nvPr>
            <p:ph type="body" idx="2"/>
          </p:nvPr>
        </p:nvSpPr>
        <p:spPr>
          <a:xfrm>
            <a:off x="358175" y="1973179"/>
            <a:ext cx="3837000" cy="2950749"/>
          </a:xfrm>
          <a:prstGeom prst="rect">
            <a:avLst/>
          </a:prstGeom>
        </p:spPr>
        <p:txBody>
          <a:bodyPr spcFirstLastPara="1" wrap="square" lIns="91425" tIns="91425" rIns="91425" bIns="91425" anchor="ctr" anchorCtr="0">
            <a:noAutofit/>
          </a:bodyPr>
          <a:lstStyle/>
          <a:p>
            <a:r>
              <a:rPr lang="en-US" dirty="0"/>
              <a:t>The PDF of a random variable X following a normal distribution is given by: </a:t>
            </a:r>
          </a:p>
          <a:p>
            <a:endParaRPr lang="en-US" dirty="0"/>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r>
              <a:rPr lang="en-US" dirty="0">
                <a:hlinkClick r:id="rId3"/>
              </a:rPr>
              <a:t>https://www.educba.com/variance-vs-standard-deviation/</a:t>
            </a:r>
            <a:r>
              <a:rPr lang="en-US" dirty="0"/>
              <a:t> </a:t>
            </a:r>
            <a:endParaRPr dirty="0"/>
          </a:p>
        </p:txBody>
      </p:sp>
      <p:pic>
        <p:nvPicPr>
          <p:cNvPr id="2" name="Picture 1">
            <a:extLst>
              <a:ext uri="{FF2B5EF4-FFF2-40B4-BE49-F238E27FC236}">
                <a16:creationId xmlns:a16="http://schemas.microsoft.com/office/drawing/2014/main" id="{23E35450-6562-4CB9-A1F9-D441C550DC47}"/>
              </a:ext>
            </a:extLst>
          </p:cNvPr>
          <p:cNvPicPr>
            <a:picLocks noChangeAspect="1"/>
          </p:cNvPicPr>
          <p:nvPr/>
        </p:nvPicPr>
        <p:blipFill>
          <a:blip r:embed="rId4"/>
          <a:stretch>
            <a:fillRect/>
          </a:stretch>
        </p:blipFill>
        <p:spPr>
          <a:xfrm>
            <a:off x="4513336" y="1534314"/>
            <a:ext cx="4572396" cy="3048264"/>
          </a:xfrm>
          <a:prstGeom prst="rect">
            <a:avLst/>
          </a:prstGeom>
        </p:spPr>
      </p:pic>
      <p:pic>
        <p:nvPicPr>
          <p:cNvPr id="3" name="Picture 2">
            <a:extLst>
              <a:ext uri="{FF2B5EF4-FFF2-40B4-BE49-F238E27FC236}">
                <a16:creationId xmlns:a16="http://schemas.microsoft.com/office/drawing/2014/main" id="{8CB84D42-61DC-415A-B539-58D6A1678028}"/>
              </a:ext>
            </a:extLst>
          </p:cNvPr>
          <p:cNvPicPr>
            <a:picLocks noChangeAspect="1"/>
          </p:cNvPicPr>
          <p:nvPr/>
        </p:nvPicPr>
        <p:blipFill>
          <a:blip r:embed="rId5"/>
          <a:stretch>
            <a:fillRect/>
          </a:stretch>
        </p:blipFill>
        <p:spPr>
          <a:xfrm>
            <a:off x="676336" y="3877399"/>
            <a:ext cx="3200677" cy="420660"/>
          </a:xfrm>
          <a:prstGeom prst="rect">
            <a:avLst/>
          </a:prstGeom>
        </p:spPr>
      </p:pic>
      <p:sp>
        <p:nvSpPr>
          <p:cNvPr id="4" name="TextBox 3">
            <a:extLst>
              <a:ext uri="{FF2B5EF4-FFF2-40B4-BE49-F238E27FC236}">
                <a16:creationId xmlns:a16="http://schemas.microsoft.com/office/drawing/2014/main" id="{1CAD0CE9-721C-497E-93B7-DC6E2EC0F6D3}"/>
              </a:ext>
            </a:extLst>
          </p:cNvPr>
          <p:cNvSpPr txBox="1"/>
          <p:nvPr/>
        </p:nvSpPr>
        <p:spPr>
          <a:xfrm>
            <a:off x="4617436" y="1050564"/>
            <a:ext cx="452656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Arial"/>
                <a:cs typeface="Arial"/>
                <a:sym typeface="Arial"/>
              </a:rPr>
              <a:t>The graph of a random variable X ~ N (µ, σ) is shown below.</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76984806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Types of Distributions</a:t>
            </a:r>
            <a:endParaRPr dirty="0"/>
          </a:p>
        </p:txBody>
      </p:sp>
      <p:sp>
        <p:nvSpPr>
          <p:cNvPr id="74" name="Google Shape;74;p15"/>
          <p:cNvSpPr txBox="1">
            <a:spLocks noGrp="1"/>
          </p:cNvSpPr>
          <p:nvPr>
            <p:ph type="subTitle" idx="1"/>
          </p:nvPr>
        </p:nvSpPr>
        <p:spPr>
          <a:xfrm>
            <a:off x="254075" y="1534314"/>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Normal Distribution</a:t>
            </a:r>
            <a:endParaRPr dirty="0"/>
          </a:p>
        </p:txBody>
      </p:sp>
      <p:sp>
        <p:nvSpPr>
          <p:cNvPr id="75" name="Google Shape;75;p15"/>
          <p:cNvSpPr txBox="1">
            <a:spLocks noGrp="1"/>
          </p:cNvSpPr>
          <p:nvPr>
            <p:ph type="body" idx="2"/>
          </p:nvPr>
        </p:nvSpPr>
        <p:spPr>
          <a:xfrm>
            <a:off x="358175" y="2285367"/>
            <a:ext cx="3837000" cy="2144633"/>
          </a:xfrm>
          <a:prstGeom prst="rect">
            <a:avLst/>
          </a:prstGeom>
        </p:spPr>
        <p:txBody>
          <a:bodyPr spcFirstLastPara="1" wrap="square" lIns="91425" tIns="91425" rIns="91425" bIns="91425" anchor="ctr" anchorCtr="0">
            <a:noAutofit/>
          </a:bodyPr>
          <a:lstStyle/>
          <a:p>
            <a:r>
              <a:rPr lang="en-US" dirty="0"/>
              <a:t>A standard normal distribution is defined as the distribution with mean 0 and standard deviation </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r>
              <a:rPr lang="en-US" dirty="0">
                <a:hlinkClick r:id="rId3"/>
              </a:rPr>
              <a:t>https://www.educba.com/variance-vs-standard-deviation/</a:t>
            </a:r>
            <a:r>
              <a:rPr lang="en-US" dirty="0"/>
              <a:t> </a:t>
            </a:r>
            <a:endParaRPr dirty="0"/>
          </a:p>
        </p:txBody>
      </p:sp>
      <p:pic>
        <p:nvPicPr>
          <p:cNvPr id="5" name="Picture 4">
            <a:extLst>
              <a:ext uri="{FF2B5EF4-FFF2-40B4-BE49-F238E27FC236}">
                <a16:creationId xmlns:a16="http://schemas.microsoft.com/office/drawing/2014/main" id="{F20593AD-C8E9-4959-B59F-377B83EEE2F6}"/>
              </a:ext>
            </a:extLst>
          </p:cNvPr>
          <p:cNvPicPr>
            <a:picLocks noChangeAspect="1"/>
          </p:cNvPicPr>
          <p:nvPr/>
        </p:nvPicPr>
        <p:blipFill>
          <a:blip r:embed="rId4"/>
          <a:stretch>
            <a:fillRect/>
          </a:stretch>
        </p:blipFill>
        <p:spPr>
          <a:xfrm>
            <a:off x="4422268" y="1805554"/>
            <a:ext cx="4721731" cy="1917888"/>
          </a:xfrm>
          <a:prstGeom prst="rect">
            <a:avLst/>
          </a:prstGeom>
        </p:spPr>
      </p:pic>
    </p:spTree>
    <p:extLst>
      <p:ext uri="{BB962C8B-B14F-4D97-AF65-F5344CB8AC3E}">
        <p14:creationId xmlns:p14="http://schemas.microsoft.com/office/powerpoint/2010/main" val="232289492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Types of Distributions</a:t>
            </a:r>
            <a:endParaRPr dirty="0"/>
          </a:p>
        </p:txBody>
      </p:sp>
      <p:sp>
        <p:nvSpPr>
          <p:cNvPr id="74" name="Google Shape;74;p15"/>
          <p:cNvSpPr txBox="1">
            <a:spLocks noGrp="1"/>
          </p:cNvSpPr>
          <p:nvPr>
            <p:ph type="subTitle" idx="1"/>
          </p:nvPr>
        </p:nvSpPr>
        <p:spPr>
          <a:xfrm>
            <a:off x="263522" y="1354900"/>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Poisson Distribution</a:t>
            </a:r>
            <a:endParaRPr dirty="0"/>
          </a:p>
        </p:txBody>
      </p:sp>
      <p:sp>
        <p:nvSpPr>
          <p:cNvPr id="75" name="Google Shape;75;p15"/>
          <p:cNvSpPr txBox="1">
            <a:spLocks noGrp="1"/>
          </p:cNvSpPr>
          <p:nvPr>
            <p:ph type="body" idx="2"/>
          </p:nvPr>
        </p:nvSpPr>
        <p:spPr>
          <a:xfrm>
            <a:off x="358175" y="1897381"/>
            <a:ext cx="3837000" cy="3083693"/>
          </a:xfrm>
          <a:prstGeom prst="rect">
            <a:avLst/>
          </a:prstGeom>
        </p:spPr>
        <p:txBody>
          <a:bodyPr spcFirstLastPara="1" wrap="square" lIns="91425" tIns="91425" rIns="91425" bIns="91425" anchor="ctr" anchorCtr="0">
            <a:noAutofit/>
          </a:bodyPr>
          <a:lstStyle/>
          <a:p>
            <a:endParaRPr lang="en-US" dirty="0"/>
          </a:p>
          <a:p>
            <a:r>
              <a:rPr lang="en-US" dirty="0"/>
              <a:t>A distribution is called Poisson distribution when the following assumptions are valid:</a:t>
            </a:r>
          </a:p>
          <a:p>
            <a:r>
              <a:rPr lang="en-US" dirty="0"/>
              <a:t>Any successful event should not influence the outcome of another successful event.</a:t>
            </a:r>
          </a:p>
          <a:p>
            <a:r>
              <a:rPr lang="en-US" dirty="0"/>
              <a:t>The probability of success over a short interval must equal the probability of success over a longer interval.</a:t>
            </a:r>
          </a:p>
          <a:p>
            <a:r>
              <a:rPr lang="en-US" dirty="0"/>
              <a:t>The probability of success in an interval approaches zero as the interval becomes smaller.</a:t>
            </a:r>
          </a:p>
          <a:p>
            <a:endParaRPr lang="en-US" dirty="0"/>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r>
              <a:rPr lang="en-US" dirty="0">
                <a:hlinkClick r:id="rId3"/>
              </a:rPr>
              <a:t>https://www.educba.com/variance-vs-standard-deviation/</a:t>
            </a:r>
            <a:r>
              <a:rPr lang="en-US" dirty="0"/>
              <a:t> </a:t>
            </a:r>
            <a:endParaRPr dirty="0"/>
          </a:p>
        </p:txBody>
      </p:sp>
      <p:sp>
        <p:nvSpPr>
          <p:cNvPr id="2" name="TextBox 1">
            <a:extLst>
              <a:ext uri="{FF2B5EF4-FFF2-40B4-BE49-F238E27FC236}">
                <a16:creationId xmlns:a16="http://schemas.microsoft.com/office/drawing/2014/main" id="{DCAF77A4-A838-486B-9C45-C34F9A55EB34}"/>
              </a:ext>
            </a:extLst>
          </p:cNvPr>
          <p:cNvSpPr txBox="1"/>
          <p:nvPr/>
        </p:nvSpPr>
        <p:spPr>
          <a:xfrm>
            <a:off x="4572000" y="1354900"/>
            <a:ext cx="45720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Arial"/>
                <a:cs typeface="Arial"/>
                <a:sym typeface="Arial"/>
              </a:rPr>
              <a:t>The graph of a Poisson distribution is shown below:</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 name="Picture 2">
            <a:extLst>
              <a:ext uri="{FF2B5EF4-FFF2-40B4-BE49-F238E27FC236}">
                <a16:creationId xmlns:a16="http://schemas.microsoft.com/office/drawing/2014/main" id="{65AB3186-8BD4-4FB3-B17A-16F9DB9E956F}"/>
              </a:ext>
            </a:extLst>
          </p:cNvPr>
          <p:cNvPicPr>
            <a:picLocks noChangeAspect="1"/>
          </p:cNvPicPr>
          <p:nvPr/>
        </p:nvPicPr>
        <p:blipFill>
          <a:blip r:embed="rId4"/>
          <a:stretch>
            <a:fillRect/>
          </a:stretch>
        </p:blipFill>
        <p:spPr>
          <a:xfrm>
            <a:off x="4572000" y="2041760"/>
            <a:ext cx="4500210" cy="1928661"/>
          </a:xfrm>
          <a:prstGeom prst="rect">
            <a:avLst/>
          </a:prstGeom>
        </p:spPr>
      </p:pic>
    </p:spTree>
    <p:extLst>
      <p:ext uri="{BB962C8B-B14F-4D97-AF65-F5344CB8AC3E}">
        <p14:creationId xmlns:p14="http://schemas.microsoft.com/office/powerpoint/2010/main" val="2845988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Types of Distributions</a:t>
            </a:r>
            <a:endParaRPr dirty="0"/>
          </a:p>
        </p:txBody>
      </p:sp>
      <p:sp>
        <p:nvSpPr>
          <p:cNvPr id="74" name="Google Shape;74;p15"/>
          <p:cNvSpPr txBox="1">
            <a:spLocks noGrp="1"/>
          </p:cNvSpPr>
          <p:nvPr>
            <p:ph type="subTitle" idx="1"/>
          </p:nvPr>
        </p:nvSpPr>
        <p:spPr>
          <a:xfrm>
            <a:off x="254075" y="1338200"/>
            <a:ext cx="4045200" cy="29809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Poisson Distribution</a:t>
            </a:r>
            <a:endParaRPr dirty="0"/>
          </a:p>
        </p:txBody>
      </p:sp>
      <p:sp>
        <p:nvSpPr>
          <p:cNvPr id="75" name="Google Shape;75;p15"/>
          <p:cNvSpPr txBox="1">
            <a:spLocks noGrp="1"/>
          </p:cNvSpPr>
          <p:nvPr>
            <p:ph type="body" idx="2"/>
          </p:nvPr>
        </p:nvSpPr>
        <p:spPr>
          <a:xfrm>
            <a:off x="358175" y="1864895"/>
            <a:ext cx="3837000" cy="3181014"/>
          </a:xfrm>
          <a:prstGeom prst="rect">
            <a:avLst/>
          </a:prstGeom>
        </p:spPr>
        <p:txBody>
          <a:bodyPr spcFirstLastPara="1" wrap="square" lIns="91425" tIns="91425" rIns="91425" bIns="91425" anchor="ctr" anchorCtr="0">
            <a:noAutofit/>
          </a:bodyPr>
          <a:lstStyle/>
          <a:p>
            <a:pPr marL="139700" indent="0">
              <a:buNone/>
            </a:pPr>
            <a:endParaRPr lang="en-US" dirty="0"/>
          </a:p>
          <a:p>
            <a:endParaRPr lang="en-US" dirty="0"/>
          </a:p>
          <a:p>
            <a:r>
              <a:rPr lang="en-US" dirty="0"/>
              <a:t>Some notations used in Poisson distribution are:</a:t>
            </a:r>
          </a:p>
          <a:p>
            <a:r>
              <a:rPr lang="en-US" dirty="0"/>
              <a:t>λ is the rate at which an event occurs,</a:t>
            </a:r>
          </a:p>
          <a:p>
            <a:r>
              <a:rPr lang="en-US" dirty="0"/>
              <a:t>t is the length of a time interval,</a:t>
            </a:r>
          </a:p>
          <a:p>
            <a:r>
              <a:rPr lang="en-US" dirty="0"/>
              <a:t>And X is the number of events in that time interval.</a:t>
            </a:r>
          </a:p>
          <a:p>
            <a:r>
              <a:rPr lang="en-US" dirty="0"/>
              <a:t>Here, X is called a Poisson Random Variable and the probability distribution of X is called Poisson distribution.</a:t>
            </a:r>
          </a:p>
          <a:p>
            <a:r>
              <a:rPr lang="en-US" dirty="0"/>
              <a:t>Let µ denote the mean number of events in an interval of length t. Then, µ = λ*t.</a:t>
            </a:r>
          </a:p>
          <a:p>
            <a:r>
              <a:rPr lang="en-US" dirty="0"/>
              <a:t>The PMF of X following a Poisson distribution is given by:</a:t>
            </a:r>
          </a:p>
          <a:p>
            <a:endParaRPr lang="en-US" dirty="0"/>
          </a:p>
          <a:p>
            <a:endParaRPr lang="en-US" dirty="0"/>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r>
              <a:rPr lang="en-US" dirty="0">
                <a:hlinkClick r:id="rId3"/>
              </a:rPr>
              <a:t>https://www.educba.com/variance-vs-standard-deviation/</a:t>
            </a:r>
            <a:r>
              <a:rPr lang="en-US" dirty="0"/>
              <a:t> </a:t>
            </a:r>
            <a:endParaRPr dirty="0"/>
          </a:p>
        </p:txBody>
      </p:sp>
      <p:pic>
        <p:nvPicPr>
          <p:cNvPr id="4" name="Picture 3">
            <a:extLst>
              <a:ext uri="{FF2B5EF4-FFF2-40B4-BE49-F238E27FC236}">
                <a16:creationId xmlns:a16="http://schemas.microsoft.com/office/drawing/2014/main" id="{62CC7866-CEAA-49BD-873C-357B131DFF07}"/>
              </a:ext>
            </a:extLst>
          </p:cNvPr>
          <p:cNvPicPr>
            <a:picLocks noChangeAspect="1"/>
          </p:cNvPicPr>
          <p:nvPr/>
        </p:nvPicPr>
        <p:blipFill>
          <a:blip r:embed="rId4"/>
          <a:stretch>
            <a:fillRect/>
          </a:stretch>
        </p:blipFill>
        <p:spPr>
          <a:xfrm>
            <a:off x="4572000" y="2376660"/>
            <a:ext cx="4577588" cy="474823"/>
          </a:xfrm>
          <a:prstGeom prst="rect">
            <a:avLst/>
          </a:prstGeom>
        </p:spPr>
      </p:pic>
    </p:spTree>
    <p:extLst>
      <p:ext uri="{BB962C8B-B14F-4D97-AF65-F5344CB8AC3E}">
        <p14:creationId xmlns:p14="http://schemas.microsoft.com/office/powerpoint/2010/main" val="366878356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Types of Distributions</a:t>
            </a:r>
            <a:endParaRPr dirty="0"/>
          </a:p>
        </p:txBody>
      </p:sp>
      <p:sp>
        <p:nvSpPr>
          <p:cNvPr id="74" name="Google Shape;74;p15"/>
          <p:cNvSpPr txBox="1">
            <a:spLocks noGrp="1"/>
          </p:cNvSpPr>
          <p:nvPr>
            <p:ph type="subTitle" idx="1"/>
          </p:nvPr>
        </p:nvSpPr>
        <p:spPr>
          <a:xfrm>
            <a:off x="254075" y="1338200"/>
            <a:ext cx="4045200" cy="29809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Exponential Distribution</a:t>
            </a:r>
            <a:endParaRPr dirty="0"/>
          </a:p>
        </p:txBody>
      </p:sp>
      <p:sp>
        <p:nvSpPr>
          <p:cNvPr id="75" name="Google Shape;75;p15"/>
          <p:cNvSpPr txBox="1">
            <a:spLocks noGrp="1"/>
          </p:cNvSpPr>
          <p:nvPr>
            <p:ph type="body" idx="2"/>
          </p:nvPr>
        </p:nvSpPr>
        <p:spPr>
          <a:xfrm>
            <a:off x="358175" y="1864895"/>
            <a:ext cx="3837000" cy="3181014"/>
          </a:xfrm>
          <a:prstGeom prst="rect">
            <a:avLst/>
          </a:prstGeom>
        </p:spPr>
        <p:txBody>
          <a:bodyPr spcFirstLastPara="1" wrap="square" lIns="91425" tIns="91425" rIns="91425" bIns="91425" anchor="ctr" anchorCtr="0">
            <a:noAutofit/>
          </a:bodyPr>
          <a:lstStyle/>
          <a:p>
            <a:r>
              <a:rPr lang="en-US" dirty="0"/>
              <a:t>Like the Poisson distribution, exponential distribution has the time element; it gives the probability of a time duration before an event takes place.</a:t>
            </a:r>
          </a:p>
          <a:p>
            <a:r>
              <a:rPr lang="en-US" dirty="0"/>
              <a:t>A random variable X is said to have an exponential distribution with PDF:</a:t>
            </a:r>
          </a:p>
          <a:p>
            <a:r>
              <a:rPr lang="en-US" dirty="0"/>
              <a:t>f(x) = { </a:t>
            </a:r>
            <a:r>
              <a:rPr lang="en-US" dirty="0" err="1"/>
              <a:t>λe-λx</a:t>
            </a:r>
            <a:r>
              <a:rPr lang="en-US" dirty="0"/>
              <a:t>,  x ≥ 0</a:t>
            </a:r>
          </a:p>
          <a:p>
            <a:endParaRPr lang="en-US" dirty="0"/>
          </a:p>
          <a:p>
            <a:endParaRPr lang="en-US" dirty="0"/>
          </a:p>
          <a:p>
            <a:endParaRPr lang="en-US" dirty="0"/>
          </a:p>
          <a:p>
            <a:endParaRPr lang="en-US" dirty="0"/>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r>
              <a:rPr lang="en-US" dirty="0">
                <a:hlinkClick r:id="rId3"/>
              </a:rPr>
              <a:t>https://www.educba.com/variance-vs-standard-deviation/</a:t>
            </a:r>
            <a:r>
              <a:rPr lang="en-US" dirty="0"/>
              <a:t> </a:t>
            </a:r>
            <a:endParaRPr dirty="0"/>
          </a:p>
        </p:txBody>
      </p:sp>
      <p:pic>
        <p:nvPicPr>
          <p:cNvPr id="2" name="Picture 1">
            <a:extLst>
              <a:ext uri="{FF2B5EF4-FFF2-40B4-BE49-F238E27FC236}">
                <a16:creationId xmlns:a16="http://schemas.microsoft.com/office/drawing/2014/main" id="{92A65915-5D12-4A7D-831B-2DBDACA7B0C1}"/>
              </a:ext>
            </a:extLst>
          </p:cNvPr>
          <p:cNvPicPr>
            <a:picLocks noChangeAspect="1"/>
          </p:cNvPicPr>
          <p:nvPr/>
        </p:nvPicPr>
        <p:blipFill>
          <a:blip r:embed="rId4"/>
          <a:stretch>
            <a:fillRect/>
          </a:stretch>
        </p:blipFill>
        <p:spPr>
          <a:xfrm>
            <a:off x="4572000" y="1354900"/>
            <a:ext cx="4514070" cy="2675679"/>
          </a:xfrm>
          <a:prstGeom prst="rect">
            <a:avLst/>
          </a:prstGeom>
        </p:spPr>
      </p:pic>
    </p:spTree>
    <p:extLst>
      <p:ext uri="{BB962C8B-B14F-4D97-AF65-F5344CB8AC3E}">
        <p14:creationId xmlns:p14="http://schemas.microsoft.com/office/powerpoint/2010/main" val="347534335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Sampling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What is sampling?</a:t>
            </a:r>
          </a:p>
        </p:txBody>
      </p:sp>
      <p:sp>
        <p:nvSpPr>
          <p:cNvPr id="75" name="Google Shape;75;p15"/>
          <p:cNvSpPr txBox="1">
            <a:spLocks noGrp="1"/>
          </p:cNvSpPr>
          <p:nvPr>
            <p:ph type="body" idx="2"/>
          </p:nvPr>
        </p:nvSpPr>
        <p:spPr>
          <a:xfrm>
            <a:off x="346144" y="2298185"/>
            <a:ext cx="3837000" cy="2116776"/>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dirty="0"/>
              <a:t>Sampling is a technique of selecting individual members or a subset of the population to make statistical inferences from them and estimate characteristics of the whole population. </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spTree>
    <p:extLst>
      <p:ext uri="{BB962C8B-B14F-4D97-AF65-F5344CB8AC3E}">
        <p14:creationId xmlns:p14="http://schemas.microsoft.com/office/powerpoint/2010/main" val="2575843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Introduction to business analytics and Concepts of business analytics</a:t>
            </a:r>
          </a:p>
        </p:txBody>
      </p:sp>
      <p:sp>
        <p:nvSpPr>
          <p:cNvPr id="74" name="Google Shape;74;p15"/>
          <p:cNvSpPr txBox="1">
            <a:spLocks noGrp="1"/>
          </p:cNvSpPr>
          <p:nvPr>
            <p:ph type="subTitle" idx="1"/>
          </p:nvPr>
        </p:nvSpPr>
        <p:spPr>
          <a:xfrm>
            <a:off x="254075" y="1813865"/>
            <a:ext cx="4045200" cy="641400"/>
          </a:xfrm>
          <a:prstGeom prst="rect">
            <a:avLst/>
          </a:prstGeom>
        </p:spPr>
        <p:txBody>
          <a:bodyPr spcFirstLastPara="1" wrap="square" lIns="91425" tIns="91425" rIns="91425" bIns="91425" anchor="ctr" anchorCtr="0">
            <a:noAutofit/>
          </a:bodyPr>
          <a:lstStyle/>
          <a:p>
            <a:r>
              <a:rPr lang="en-IN" dirty="0"/>
              <a:t>Uses and Benefits of Business Analytics </a:t>
            </a:r>
            <a:endParaRPr lang="en-IN" dirty="0">
              <a:effectLst/>
            </a:endParaRP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IN" dirty="0"/>
              <a:t>Test previous decisions are taken with the help of A/B testing and multivariate testing. </a:t>
            </a:r>
          </a:p>
          <a:p>
            <a:r>
              <a:rPr lang="en-IN" dirty="0"/>
              <a:t>Deploy predictive </a:t>
            </a:r>
            <a:r>
              <a:rPr lang="en-IN" dirty="0" err="1"/>
              <a:t>modeling</a:t>
            </a:r>
            <a:r>
              <a:rPr lang="en-IN" dirty="0"/>
              <a:t> to predict future outcomes </a:t>
            </a:r>
            <a:endParaRPr lang="en-IN" dirty="0">
              <a:effectLst/>
            </a:endParaRPr>
          </a:p>
        </p:txBody>
      </p:sp>
      <p:sp>
        <p:nvSpPr>
          <p:cNvPr id="77" name="Google Shape;77;p15"/>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a:t>
            </a:r>
            <a:r>
              <a:rPr lang="en-IN" dirty="0"/>
              <a:t>https://</a:t>
            </a:r>
            <a:r>
              <a:rPr lang="en-IN" dirty="0" err="1"/>
              <a:t>www.datapine.com</a:t>
            </a:r>
            <a:r>
              <a:rPr lang="en-IN" dirty="0"/>
              <a:t>/blog/benefits-of-business-intelligence-and-business-an </a:t>
            </a: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descr="page9image3696432">
            <a:extLst>
              <a:ext uri="{FF2B5EF4-FFF2-40B4-BE49-F238E27FC236}">
                <a16:creationId xmlns:a16="http://schemas.microsoft.com/office/drawing/2014/main" id="{545B3B4C-12D5-5343-B149-576690B753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24968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10image3731792">
            <a:extLst>
              <a:ext uri="{FF2B5EF4-FFF2-40B4-BE49-F238E27FC236}">
                <a16:creationId xmlns:a16="http://schemas.microsoft.com/office/drawing/2014/main" id="{00224E21-C2DB-3845-8376-9049A4512A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974BD21F-9025-6140-B927-680FD3480C8B}"/>
              </a:ext>
            </a:extLst>
          </p:cNvPr>
          <p:cNvSpPr>
            <a:spLocks noChangeArrowheads="1"/>
          </p:cNvSpPr>
          <p:nvPr/>
        </p:nvSpPr>
        <p:spPr bwMode="auto">
          <a:xfrm>
            <a:off x="4152761" y="1730247"/>
            <a:ext cx="74925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 name="Rectangle 2">
            <a:extLst>
              <a:ext uri="{FF2B5EF4-FFF2-40B4-BE49-F238E27FC236}">
                <a16:creationId xmlns:a16="http://schemas.microsoft.com/office/drawing/2014/main" id="{025A492A-CD70-A641-A949-2D640450F024}"/>
              </a:ext>
            </a:extLst>
          </p:cNvPr>
          <p:cNvSpPr>
            <a:spLocks noChangeArrowheads="1"/>
          </p:cNvSpPr>
          <p:nvPr/>
        </p:nvSpPr>
        <p:spPr bwMode="auto">
          <a:xfrm>
            <a:off x="4716815" y="1332737"/>
            <a:ext cx="6542826" cy="48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pic>
        <p:nvPicPr>
          <p:cNvPr id="17410" name="Picture 2" descr="page13image5831024">
            <a:extLst>
              <a:ext uri="{FF2B5EF4-FFF2-40B4-BE49-F238E27FC236}">
                <a16:creationId xmlns:a16="http://schemas.microsoft.com/office/drawing/2014/main" id="{D2A21CB8-1F3A-0544-BF94-967EBAB280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8433" name="Picture 1" descr="page14image5001680">
            <a:extLst>
              <a:ext uri="{FF2B5EF4-FFF2-40B4-BE49-F238E27FC236}">
                <a16:creationId xmlns:a16="http://schemas.microsoft.com/office/drawing/2014/main" id="{340A0621-06C5-4040-88DF-B3A3ACDD16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249680"/>
            <a:ext cx="45339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372639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Sampling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Sampling Example</a:t>
            </a:r>
          </a:p>
        </p:txBody>
      </p:sp>
      <p:sp>
        <p:nvSpPr>
          <p:cNvPr id="75" name="Google Shape;75;p15"/>
          <p:cNvSpPr txBox="1">
            <a:spLocks noGrp="1"/>
          </p:cNvSpPr>
          <p:nvPr>
            <p:ph type="body" idx="2"/>
          </p:nvPr>
        </p:nvSpPr>
        <p:spPr>
          <a:xfrm>
            <a:off x="346144" y="2298184"/>
            <a:ext cx="3837000" cy="2562573"/>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dirty="0"/>
              <a:t>If a drug manufacturer would like to research the adverse side effects of a drug on the country’s population, it is almost impossible to conduct a research study that involves everyone.</a:t>
            </a:r>
          </a:p>
          <a:p>
            <a:pPr marL="457200" lvl="0" indent="-317500" algn="just" rtl="0">
              <a:spcBef>
                <a:spcPts val="0"/>
              </a:spcBef>
              <a:spcAft>
                <a:spcPts val="0"/>
              </a:spcAft>
              <a:buSzPts val="1400"/>
              <a:buChar char="●"/>
            </a:pPr>
            <a:r>
              <a:rPr lang="en-US" dirty="0"/>
              <a:t>In this case, the researcher decides a sample of people from each demographic and then researches them, giving him/her indicative feedback on the drug’s behavior.</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spTree>
    <p:extLst>
      <p:ext uri="{BB962C8B-B14F-4D97-AF65-F5344CB8AC3E}">
        <p14:creationId xmlns:p14="http://schemas.microsoft.com/office/powerpoint/2010/main" val="18514236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Sampling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Types of sampling: sampling methods </a:t>
            </a:r>
          </a:p>
        </p:txBody>
      </p:sp>
      <p:sp>
        <p:nvSpPr>
          <p:cNvPr id="75" name="Google Shape;75;p15"/>
          <p:cNvSpPr txBox="1">
            <a:spLocks noGrp="1"/>
          </p:cNvSpPr>
          <p:nvPr>
            <p:ph type="body" idx="2"/>
          </p:nvPr>
        </p:nvSpPr>
        <p:spPr>
          <a:xfrm>
            <a:off x="346144" y="2298184"/>
            <a:ext cx="3837000" cy="2562573"/>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b="1" dirty="0"/>
              <a:t>Probability sampling: </a:t>
            </a:r>
            <a:r>
              <a:rPr lang="en-US" dirty="0"/>
              <a:t>Probability sampling is a sampling technique where a researcher sets a selection of a few criteria and chooses members of a population randomly. </a:t>
            </a:r>
          </a:p>
          <a:p>
            <a:pPr marL="457200" lvl="0" indent="-317500" algn="just" rtl="0">
              <a:spcBef>
                <a:spcPts val="0"/>
              </a:spcBef>
              <a:spcAft>
                <a:spcPts val="0"/>
              </a:spcAft>
              <a:buSzPts val="1400"/>
              <a:buChar char="●"/>
            </a:pPr>
            <a:r>
              <a:rPr lang="en-US" dirty="0"/>
              <a:t>All the members have an equal opportunity to be a part of the sample with this selection parameter.</a:t>
            </a:r>
          </a:p>
          <a:p>
            <a:pPr marL="457200" lvl="0" indent="-317500" algn="just" rtl="0">
              <a:spcBef>
                <a:spcPts val="0"/>
              </a:spcBef>
              <a:spcAft>
                <a:spcPts val="0"/>
              </a:spcAft>
              <a:buSzPts val="1400"/>
              <a:buChar char="●"/>
            </a:pPr>
            <a:endParaRPr lang="en-US" dirty="0"/>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pic>
        <p:nvPicPr>
          <p:cNvPr id="3" name="Picture 2">
            <a:extLst>
              <a:ext uri="{FF2B5EF4-FFF2-40B4-BE49-F238E27FC236}">
                <a16:creationId xmlns:a16="http://schemas.microsoft.com/office/drawing/2014/main" id="{48530421-2DA6-4FFF-9AD0-6AF392A1E19A}"/>
              </a:ext>
            </a:extLst>
          </p:cNvPr>
          <p:cNvPicPr>
            <a:picLocks noChangeAspect="1"/>
          </p:cNvPicPr>
          <p:nvPr/>
        </p:nvPicPr>
        <p:blipFill>
          <a:blip r:embed="rId3"/>
          <a:stretch>
            <a:fillRect/>
          </a:stretch>
        </p:blipFill>
        <p:spPr>
          <a:xfrm>
            <a:off x="4572000" y="1354900"/>
            <a:ext cx="4572000" cy="2737670"/>
          </a:xfrm>
          <a:prstGeom prst="rect">
            <a:avLst/>
          </a:prstGeom>
        </p:spPr>
      </p:pic>
    </p:spTree>
    <p:extLst>
      <p:ext uri="{BB962C8B-B14F-4D97-AF65-F5344CB8AC3E}">
        <p14:creationId xmlns:p14="http://schemas.microsoft.com/office/powerpoint/2010/main" val="391395152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Sampling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Types of sampling: sampling methods </a:t>
            </a:r>
          </a:p>
        </p:txBody>
      </p:sp>
      <p:sp>
        <p:nvSpPr>
          <p:cNvPr id="75" name="Google Shape;75;p15"/>
          <p:cNvSpPr txBox="1">
            <a:spLocks noGrp="1"/>
          </p:cNvSpPr>
          <p:nvPr>
            <p:ph type="body" idx="2"/>
          </p:nvPr>
        </p:nvSpPr>
        <p:spPr>
          <a:xfrm>
            <a:off x="346144" y="2298184"/>
            <a:ext cx="3837000" cy="2562573"/>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b="1" dirty="0"/>
              <a:t>Non-probability sampling: </a:t>
            </a:r>
            <a:r>
              <a:rPr lang="en-US" dirty="0"/>
              <a:t>In non-probability sampling, the researcher chooses members for research at random. </a:t>
            </a:r>
          </a:p>
          <a:p>
            <a:pPr marL="457200" lvl="0" indent="-317500" algn="just" rtl="0">
              <a:spcBef>
                <a:spcPts val="0"/>
              </a:spcBef>
              <a:spcAft>
                <a:spcPts val="0"/>
              </a:spcAft>
              <a:buSzPts val="1400"/>
              <a:buChar char="●"/>
            </a:pPr>
            <a:r>
              <a:rPr lang="en-US" dirty="0"/>
              <a:t>This sampling method is not a fixed or predefined selection process. This makes it difficult for all elements of a population to have equal opportunities to be included in a sample.</a:t>
            </a:r>
          </a:p>
          <a:p>
            <a:pPr marL="457200" lvl="0" indent="-317500" algn="just" rtl="0">
              <a:spcBef>
                <a:spcPts val="0"/>
              </a:spcBef>
              <a:spcAft>
                <a:spcPts val="0"/>
              </a:spcAft>
              <a:buSzPts val="1400"/>
              <a:buChar char="●"/>
            </a:pPr>
            <a:endParaRPr lang="en-US" dirty="0"/>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pic>
        <p:nvPicPr>
          <p:cNvPr id="3" name="Picture 2">
            <a:extLst>
              <a:ext uri="{FF2B5EF4-FFF2-40B4-BE49-F238E27FC236}">
                <a16:creationId xmlns:a16="http://schemas.microsoft.com/office/drawing/2014/main" id="{48530421-2DA6-4FFF-9AD0-6AF392A1E19A}"/>
              </a:ext>
            </a:extLst>
          </p:cNvPr>
          <p:cNvPicPr>
            <a:picLocks noChangeAspect="1"/>
          </p:cNvPicPr>
          <p:nvPr/>
        </p:nvPicPr>
        <p:blipFill>
          <a:blip r:embed="rId3"/>
          <a:stretch>
            <a:fillRect/>
          </a:stretch>
        </p:blipFill>
        <p:spPr>
          <a:xfrm>
            <a:off x="4572000" y="1354900"/>
            <a:ext cx="4572000" cy="2737670"/>
          </a:xfrm>
          <a:prstGeom prst="rect">
            <a:avLst/>
          </a:prstGeom>
        </p:spPr>
      </p:pic>
    </p:spTree>
    <p:extLst>
      <p:ext uri="{BB962C8B-B14F-4D97-AF65-F5344CB8AC3E}">
        <p14:creationId xmlns:p14="http://schemas.microsoft.com/office/powerpoint/2010/main" val="246942204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Sampling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Types of probability sampling</a:t>
            </a:r>
          </a:p>
        </p:txBody>
      </p:sp>
      <p:sp>
        <p:nvSpPr>
          <p:cNvPr id="75" name="Google Shape;75;p15"/>
          <p:cNvSpPr txBox="1">
            <a:spLocks noGrp="1"/>
          </p:cNvSpPr>
          <p:nvPr>
            <p:ph type="body" idx="2"/>
          </p:nvPr>
        </p:nvSpPr>
        <p:spPr>
          <a:xfrm>
            <a:off x="346144" y="2298184"/>
            <a:ext cx="3837000" cy="2562573"/>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dirty="0"/>
              <a:t>Probability sampling is a sampling technique in which researchers choose samples from a larger population using a method based on the theory of probability. </a:t>
            </a:r>
          </a:p>
          <a:p>
            <a:pPr marL="457200" lvl="0" indent="-317500" algn="just" rtl="0">
              <a:spcBef>
                <a:spcPts val="0"/>
              </a:spcBef>
              <a:spcAft>
                <a:spcPts val="0"/>
              </a:spcAft>
              <a:buSzPts val="1400"/>
              <a:buChar char="●"/>
            </a:pPr>
            <a:r>
              <a:rPr lang="en-US" dirty="0"/>
              <a:t>This sampling method considers every member of the population and forms samples based on a fixed process.</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pic>
        <p:nvPicPr>
          <p:cNvPr id="2" name="Picture 1">
            <a:extLst>
              <a:ext uri="{FF2B5EF4-FFF2-40B4-BE49-F238E27FC236}">
                <a16:creationId xmlns:a16="http://schemas.microsoft.com/office/drawing/2014/main" id="{409553EE-778C-4953-9DA2-8D49EF525ED7}"/>
              </a:ext>
            </a:extLst>
          </p:cNvPr>
          <p:cNvPicPr>
            <a:picLocks noChangeAspect="1"/>
          </p:cNvPicPr>
          <p:nvPr/>
        </p:nvPicPr>
        <p:blipFill rotWithShape="1">
          <a:blip r:embed="rId3"/>
          <a:srcRect b="4385"/>
          <a:stretch/>
        </p:blipFill>
        <p:spPr>
          <a:xfrm>
            <a:off x="4684643" y="601465"/>
            <a:ext cx="4459357" cy="3790061"/>
          </a:xfrm>
          <a:prstGeom prst="rect">
            <a:avLst/>
          </a:prstGeom>
        </p:spPr>
      </p:pic>
    </p:spTree>
    <p:extLst>
      <p:ext uri="{BB962C8B-B14F-4D97-AF65-F5344CB8AC3E}">
        <p14:creationId xmlns:p14="http://schemas.microsoft.com/office/powerpoint/2010/main" val="39233681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Sampling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Types of probability sampling</a:t>
            </a:r>
          </a:p>
        </p:txBody>
      </p:sp>
      <p:sp>
        <p:nvSpPr>
          <p:cNvPr id="75" name="Google Shape;75;p15"/>
          <p:cNvSpPr txBox="1">
            <a:spLocks noGrp="1"/>
          </p:cNvSpPr>
          <p:nvPr>
            <p:ph type="body" idx="2"/>
          </p:nvPr>
        </p:nvSpPr>
        <p:spPr>
          <a:xfrm>
            <a:off x="346144" y="2298184"/>
            <a:ext cx="3837000" cy="2562573"/>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b="1" dirty="0"/>
              <a:t>Simple random sampling</a:t>
            </a:r>
            <a:r>
              <a:rPr lang="en-US" dirty="0"/>
              <a:t>: It is a reliable method of obtaining information where every single member of a population is chosen randomly, merely by chance. </a:t>
            </a:r>
          </a:p>
          <a:p>
            <a:pPr marL="457200" lvl="0" indent="-317500" algn="just" rtl="0">
              <a:spcBef>
                <a:spcPts val="0"/>
              </a:spcBef>
              <a:spcAft>
                <a:spcPts val="0"/>
              </a:spcAft>
              <a:buSzPts val="1400"/>
              <a:buChar char="●"/>
            </a:pPr>
            <a:r>
              <a:rPr lang="en-US" b="1" dirty="0"/>
              <a:t>Cluster sampling: </a:t>
            </a:r>
            <a:r>
              <a:rPr lang="en-US" dirty="0"/>
              <a:t>It sampling is a method where the researchers divide the entire population into sections or clusters that represent a population. </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pic>
        <p:nvPicPr>
          <p:cNvPr id="2" name="Picture 1">
            <a:extLst>
              <a:ext uri="{FF2B5EF4-FFF2-40B4-BE49-F238E27FC236}">
                <a16:creationId xmlns:a16="http://schemas.microsoft.com/office/drawing/2014/main" id="{409553EE-778C-4953-9DA2-8D49EF525ED7}"/>
              </a:ext>
            </a:extLst>
          </p:cNvPr>
          <p:cNvPicPr>
            <a:picLocks noChangeAspect="1"/>
          </p:cNvPicPr>
          <p:nvPr/>
        </p:nvPicPr>
        <p:blipFill rotWithShape="1">
          <a:blip r:embed="rId3"/>
          <a:srcRect b="4385"/>
          <a:stretch/>
        </p:blipFill>
        <p:spPr>
          <a:xfrm>
            <a:off x="4684643" y="601465"/>
            <a:ext cx="4459357" cy="3790061"/>
          </a:xfrm>
          <a:prstGeom prst="rect">
            <a:avLst/>
          </a:prstGeom>
        </p:spPr>
      </p:pic>
    </p:spTree>
    <p:extLst>
      <p:ext uri="{BB962C8B-B14F-4D97-AF65-F5344CB8AC3E}">
        <p14:creationId xmlns:p14="http://schemas.microsoft.com/office/powerpoint/2010/main" val="211713856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Sampling</a:t>
            </a:r>
            <a:endParaRPr dirty="0"/>
          </a:p>
        </p:txBody>
      </p:sp>
      <p:sp>
        <p:nvSpPr>
          <p:cNvPr id="74" name="Google Shape;74;p15"/>
          <p:cNvSpPr txBox="1">
            <a:spLocks noGrp="1"/>
          </p:cNvSpPr>
          <p:nvPr>
            <p:ph type="subTitle" idx="1"/>
          </p:nvPr>
        </p:nvSpPr>
        <p:spPr>
          <a:xfrm>
            <a:off x="346144" y="1415529"/>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Types of probability sampling</a:t>
            </a:r>
          </a:p>
        </p:txBody>
      </p:sp>
      <p:sp>
        <p:nvSpPr>
          <p:cNvPr id="75" name="Google Shape;75;p15"/>
          <p:cNvSpPr txBox="1">
            <a:spLocks noGrp="1"/>
          </p:cNvSpPr>
          <p:nvPr>
            <p:ph type="body" idx="2"/>
          </p:nvPr>
        </p:nvSpPr>
        <p:spPr>
          <a:xfrm>
            <a:off x="346144" y="2117558"/>
            <a:ext cx="3837000" cy="2743199"/>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b="1" dirty="0"/>
              <a:t>Systematic sampling</a:t>
            </a:r>
            <a:r>
              <a:rPr lang="en-US" dirty="0"/>
              <a:t>: This method to choose the sample members of a population at regular intervals. It requires the selection of a starting point for the sample and sample size that can be repeated at regular intervals. </a:t>
            </a:r>
          </a:p>
          <a:p>
            <a:pPr marL="457200" lvl="0" indent="-317500" algn="just" rtl="0">
              <a:spcBef>
                <a:spcPts val="0"/>
              </a:spcBef>
              <a:spcAft>
                <a:spcPts val="0"/>
              </a:spcAft>
              <a:buSzPts val="1400"/>
              <a:buChar char="●"/>
            </a:pPr>
            <a:r>
              <a:rPr lang="en-US" b="1" dirty="0"/>
              <a:t>Stratified random sampling: </a:t>
            </a:r>
            <a:r>
              <a:rPr lang="en-US" dirty="0"/>
              <a:t>It is a method in which the researcher divides the population into smaller groups that don’t overlap but represent the entire population. </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pic>
        <p:nvPicPr>
          <p:cNvPr id="2" name="Picture 1">
            <a:extLst>
              <a:ext uri="{FF2B5EF4-FFF2-40B4-BE49-F238E27FC236}">
                <a16:creationId xmlns:a16="http://schemas.microsoft.com/office/drawing/2014/main" id="{409553EE-778C-4953-9DA2-8D49EF525ED7}"/>
              </a:ext>
            </a:extLst>
          </p:cNvPr>
          <p:cNvPicPr>
            <a:picLocks noChangeAspect="1"/>
          </p:cNvPicPr>
          <p:nvPr/>
        </p:nvPicPr>
        <p:blipFill rotWithShape="1">
          <a:blip r:embed="rId3"/>
          <a:srcRect b="4385"/>
          <a:stretch/>
        </p:blipFill>
        <p:spPr>
          <a:xfrm>
            <a:off x="4684643" y="601465"/>
            <a:ext cx="4459357" cy="3790061"/>
          </a:xfrm>
          <a:prstGeom prst="rect">
            <a:avLst/>
          </a:prstGeom>
        </p:spPr>
      </p:pic>
    </p:spTree>
    <p:extLst>
      <p:ext uri="{BB962C8B-B14F-4D97-AF65-F5344CB8AC3E}">
        <p14:creationId xmlns:p14="http://schemas.microsoft.com/office/powerpoint/2010/main" val="318919600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Sampling</a:t>
            </a:r>
            <a:endParaRPr dirty="0"/>
          </a:p>
        </p:txBody>
      </p:sp>
      <p:sp>
        <p:nvSpPr>
          <p:cNvPr id="74" name="Google Shape;74;p15"/>
          <p:cNvSpPr txBox="1">
            <a:spLocks noGrp="1"/>
          </p:cNvSpPr>
          <p:nvPr>
            <p:ph type="subTitle" idx="1"/>
          </p:nvPr>
        </p:nvSpPr>
        <p:spPr>
          <a:xfrm>
            <a:off x="346144" y="1415529"/>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Types of non-probability sampling</a:t>
            </a:r>
          </a:p>
        </p:txBody>
      </p:sp>
      <p:sp>
        <p:nvSpPr>
          <p:cNvPr id="75" name="Google Shape;75;p15"/>
          <p:cNvSpPr txBox="1">
            <a:spLocks noGrp="1"/>
          </p:cNvSpPr>
          <p:nvPr>
            <p:ph type="body" idx="2"/>
          </p:nvPr>
        </p:nvSpPr>
        <p:spPr>
          <a:xfrm>
            <a:off x="346144" y="2117558"/>
            <a:ext cx="3837000" cy="2743199"/>
          </a:xfrm>
          <a:prstGeom prst="rect">
            <a:avLst/>
          </a:prstGeom>
        </p:spPr>
        <p:txBody>
          <a:bodyPr spcFirstLastPara="1" wrap="square" lIns="91425" tIns="91425" rIns="91425" bIns="91425" anchor="ctr" anchorCtr="0">
            <a:noAutofit/>
          </a:bodyPr>
          <a:lstStyle/>
          <a:p>
            <a:pPr marL="457200" lvl="0" indent="-317500" rtl="0">
              <a:spcBef>
                <a:spcPts val="0"/>
              </a:spcBef>
              <a:spcAft>
                <a:spcPts val="0"/>
              </a:spcAft>
              <a:buSzPts val="1400"/>
              <a:buChar char="●"/>
            </a:pPr>
            <a:r>
              <a:rPr lang="en-US" b="1" dirty="0"/>
              <a:t>Convenience sampling: </a:t>
            </a:r>
            <a:r>
              <a:rPr lang="en-US" dirty="0"/>
              <a:t>This method is dependent on the ease of access to subjects such as surveying customers at a mall or passers-by on a busy street.</a:t>
            </a:r>
          </a:p>
          <a:p>
            <a:pPr marL="457200" lvl="0" indent="-317500" rtl="0">
              <a:spcBef>
                <a:spcPts val="0"/>
              </a:spcBef>
              <a:spcAft>
                <a:spcPts val="0"/>
              </a:spcAft>
              <a:buSzPts val="1400"/>
              <a:buChar char="●"/>
            </a:pPr>
            <a:r>
              <a:rPr lang="en-US" b="1" dirty="0"/>
              <a:t>Judgmental or purposive sampling:  </a:t>
            </a:r>
            <a:r>
              <a:rPr lang="en-US" dirty="0"/>
              <a:t>Judgmental or purposive samples are formed by the discretion of the researcher. Researchers purely consider the purpose of the study, along with the understanding of the target audience. </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pic>
        <p:nvPicPr>
          <p:cNvPr id="3" name="Picture 2">
            <a:extLst>
              <a:ext uri="{FF2B5EF4-FFF2-40B4-BE49-F238E27FC236}">
                <a16:creationId xmlns:a16="http://schemas.microsoft.com/office/drawing/2014/main" id="{63590E9B-FFB4-4102-AC84-930354C648A5}"/>
              </a:ext>
            </a:extLst>
          </p:cNvPr>
          <p:cNvPicPr>
            <a:picLocks noChangeAspect="1"/>
          </p:cNvPicPr>
          <p:nvPr/>
        </p:nvPicPr>
        <p:blipFill>
          <a:blip r:embed="rId3"/>
          <a:stretch>
            <a:fillRect/>
          </a:stretch>
        </p:blipFill>
        <p:spPr>
          <a:xfrm>
            <a:off x="5071959" y="713500"/>
            <a:ext cx="3590844" cy="3511208"/>
          </a:xfrm>
          <a:prstGeom prst="rect">
            <a:avLst/>
          </a:prstGeom>
        </p:spPr>
      </p:pic>
    </p:spTree>
    <p:extLst>
      <p:ext uri="{BB962C8B-B14F-4D97-AF65-F5344CB8AC3E}">
        <p14:creationId xmlns:p14="http://schemas.microsoft.com/office/powerpoint/2010/main" val="238332766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Sampling</a:t>
            </a:r>
            <a:endParaRPr dirty="0"/>
          </a:p>
        </p:txBody>
      </p:sp>
      <p:sp>
        <p:nvSpPr>
          <p:cNvPr id="74" name="Google Shape;74;p15"/>
          <p:cNvSpPr txBox="1">
            <a:spLocks noGrp="1"/>
          </p:cNvSpPr>
          <p:nvPr>
            <p:ph type="subTitle" idx="1"/>
          </p:nvPr>
        </p:nvSpPr>
        <p:spPr>
          <a:xfrm>
            <a:off x="346144" y="1415529"/>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Types of non-probability sampling</a:t>
            </a:r>
          </a:p>
        </p:txBody>
      </p:sp>
      <p:sp>
        <p:nvSpPr>
          <p:cNvPr id="75" name="Google Shape;75;p15"/>
          <p:cNvSpPr txBox="1">
            <a:spLocks noGrp="1"/>
          </p:cNvSpPr>
          <p:nvPr>
            <p:ph type="body" idx="2"/>
          </p:nvPr>
        </p:nvSpPr>
        <p:spPr>
          <a:xfrm>
            <a:off x="346144" y="2117558"/>
            <a:ext cx="3837000" cy="2743199"/>
          </a:xfrm>
          <a:prstGeom prst="rect">
            <a:avLst/>
          </a:prstGeom>
        </p:spPr>
        <p:txBody>
          <a:bodyPr spcFirstLastPara="1" wrap="square" lIns="91425" tIns="91425" rIns="91425" bIns="91425" anchor="ctr" anchorCtr="0">
            <a:noAutofit/>
          </a:bodyPr>
          <a:lstStyle/>
          <a:p>
            <a:pPr marL="457200" lvl="0" indent="-317500" rtl="0">
              <a:spcBef>
                <a:spcPts val="0"/>
              </a:spcBef>
              <a:spcAft>
                <a:spcPts val="0"/>
              </a:spcAft>
              <a:buSzPts val="1400"/>
              <a:buChar char="●"/>
            </a:pPr>
            <a:r>
              <a:rPr lang="en-US" b="1" dirty="0"/>
              <a:t>Snowball sampling</a:t>
            </a:r>
            <a:r>
              <a:rPr lang="en-US" dirty="0"/>
              <a:t>: It is a sampling method that researchers apply when the subjects are difficult to trace. </a:t>
            </a:r>
          </a:p>
          <a:p>
            <a:pPr marL="457200" lvl="0" indent="-317500" rtl="0">
              <a:spcBef>
                <a:spcPts val="0"/>
              </a:spcBef>
              <a:spcAft>
                <a:spcPts val="0"/>
              </a:spcAft>
              <a:buSzPts val="1400"/>
              <a:buChar char="●"/>
            </a:pPr>
            <a:r>
              <a:rPr lang="en-US" b="1" dirty="0"/>
              <a:t>Quota sampling: </a:t>
            </a:r>
            <a:r>
              <a:rPr lang="en-US" dirty="0"/>
              <a:t>In Quota sampling, the selection of members in this sampling technique happens based on a pre-set standard. .</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dirty="0"/>
          </a:p>
        </p:txBody>
      </p:sp>
      <p:pic>
        <p:nvPicPr>
          <p:cNvPr id="3" name="Picture 2">
            <a:extLst>
              <a:ext uri="{FF2B5EF4-FFF2-40B4-BE49-F238E27FC236}">
                <a16:creationId xmlns:a16="http://schemas.microsoft.com/office/drawing/2014/main" id="{63590E9B-FFB4-4102-AC84-930354C648A5}"/>
              </a:ext>
            </a:extLst>
          </p:cNvPr>
          <p:cNvPicPr>
            <a:picLocks noChangeAspect="1"/>
          </p:cNvPicPr>
          <p:nvPr/>
        </p:nvPicPr>
        <p:blipFill>
          <a:blip r:embed="rId3"/>
          <a:stretch>
            <a:fillRect/>
          </a:stretch>
        </p:blipFill>
        <p:spPr>
          <a:xfrm>
            <a:off x="5071959" y="713500"/>
            <a:ext cx="3590844" cy="3511208"/>
          </a:xfrm>
          <a:prstGeom prst="rect">
            <a:avLst/>
          </a:prstGeom>
        </p:spPr>
      </p:pic>
    </p:spTree>
    <p:extLst>
      <p:ext uri="{BB962C8B-B14F-4D97-AF65-F5344CB8AC3E}">
        <p14:creationId xmlns:p14="http://schemas.microsoft.com/office/powerpoint/2010/main" val="59027837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Business Analytics </a:t>
            </a:r>
            <a:endParaRPr dirty="0"/>
          </a:p>
        </p:txBody>
      </p:sp>
      <p:sp>
        <p:nvSpPr>
          <p:cNvPr id="62" name="Google Shape;62;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(17 hours)</a:t>
            </a:r>
            <a:endParaRPr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this section, we will discuss:</a:t>
            </a:r>
            <a:endParaRPr dirty="0"/>
          </a:p>
        </p:txBody>
      </p:sp>
      <p:sp>
        <p:nvSpPr>
          <p:cNvPr id="68" name="Google Shape;68;p14"/>
          <p:cNvSpPr txBox="1">
            <a:spLocks noGrp="1"/>
          </p:cNvSpPr>
          <p:nvPr>
            <p:ph type="body" idx="1"/>
          </p:nvPr>
        </p:nvSpPr>
        <p:spPr>
          <a:xfrm>
            <a:off x="143975" y="1186200"/>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IN" dirty="0"/>
              <a:t>Probability Theories</a:t>
            </a:r>
          </a:p>
          <a:p>
            <a:pPr marL="457200" lvl="0" indent="-342900" algn="l" rtl="0">
              <a:spcBef>
                <a:spcPts val="0"/>
              </a:spcBef>
              <a:spcAft>
                <a:spcPts val="0"/>
              </a:spcAft>
              <a:buSzPts val="1800"/>
              <a:buChar char="●"/>
            </a:pPr>
            <a:r>
              <a:rPr lang="en-IN" dirty="0"/>
              <a:t>Bayes’ Theorem</a:t>
            </a:r>
          </a:p>
          <a:p>
            <a:pPr marL="457200" lvl="0" indent="-342900" algn="l" rtl="0">
              <a:spcBef>
                <a:spcPts val="0"/>
              </a:spcBef>
              <a:spcAft>
                <a:spcPts val="0"/>
              </a:spcAft>
              <a:buSzPts val="1800"/>
              <a:buChar char="●"/>
            </a:pPr>
            <a:r>
              <a:rPr lang="en-IN" dirty="0"/>
              <a:t>Maximum Likelihood</a:t>
            </a:r>
          </a:p>
          <a:p>
            <a:pPr marL="457200" lvl="0" indent="-342900" algn="l" rtl="0">
              <a:spcBef>
                <a:spcPts val="0"/>
              </a:spcBef>
              <a:spcAft>
                <a:spcPts val="0"/>
              </a:spcAft>
              <a:buSzPts val="1800"/>
              <a:buChar char="●"/>
            </a:pPr>
            <a:r>
              <a:rPr lang="en-IN" dirty="0"/>
              <a:t>Hypothesis Testing</a:t>
            </a:r>
          </a:p>
          <a:p>
            <a:pPr marL="457200" lvl="0" indent="-342900" algn="l" rtl="0">
              <a:spcBef>
                <a:spcPts val="0"/>
              </a:spcBef>
              <a:spcAft>
                <a:spcPts val="0"/>
              </a:spcAft>
              <a:buSzPts val="1800"/>
              <a:buChar char="●"/>
            </a:pPr>
            <a:r>
              <a:rPr lang="en-IN" dirty="0"/>
              <a:t>Central limit theorem</a:t>
            </a:r>
          </a:p>
          <a:p>
            <a:pPr marL="457200" lvl="0" indent="-342900" algn="l" rtl="0">
              <a:spcBef>
                <a:spcPts val="0"/>
              </a:spcBef>
              <a:spcAft>
                <a:spcPts val="0"/>
              </a:spcAft>
              <a:buSzPts val="1800"/>
              <a:buChar char="●"/>
            </a:pPr>
            <a:r>
              <a:rPr lang="en-IN" dirty="0"/>
              <a:t>Chi-square test</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Introduction to business analytics and Concepts of business analytics</a:t>
            </a:r>
          </a:p>
        </p:txBody>
      </p:sp>
      <p:sp>
        <p:nvSpPr>
          <p:cNvPr id="74" name="Google Shape;74;p15"/>
          <p:cNvSpPr txBox="1">
            <a:spLocks noGrp="1"/>
          </p:cNvSpPr>
          <p:nvPr>
            <p:ph type="subTitle" idx="1"/>
          </p:nvPr>
        </p:nvSpPr>
        <p:spPr>
          <a:xfrm>
            <a:off x="254075" y="1813865"/>
            <a:ext cx="4045200" cy="641400"/>
          </a:xfrm>
          <a:prstGeom prst="rect">
            <a:avLst/>
          </a:prstGeom>
        </p:spPr>
        <p:txBody>
          <a:bodyPr spcFirstLastPara="1" wrap="square" lIns="91425" tIns="91425" rIns="91425" bIns="91425" anchor="ctr" anchorCtr="0">
            <a:noAutofit/>
          </a:bodyPr>
          <a:lstStyle/>
          <a:p>
            <a:r>
              <a:rPr lang="en-IN" dirty="0"/>
              <a:t>Business Analytics Tools </a:t>
            </a:r>
            <a:endParaRPr lang="en-IN" dirty="0">
              <a:effectLst/>
            </a:endParaRPr>
          </a:p>
        </p:txBody>
      </p:sp>
      <p:sp>
        <p:nvSpPr>
          <p:cNvPr id="75" name="Google Shape;75;p15"/>
          <p:cNvSpPr txBox="1">
            <a:spLocks noGrp="1"/>
          </p:cNvSpPr>
          <p:nvPr>
            <p:ph type="body" idx="2"/>
          </p:nvPr>
        </p:nvSpPr>
        <p:spPr>
          <a:xfrm>
            <a:off x="462275" y="2688236"/>
            <a:ext cx="3837000" cy="1753800"/>
          </a:xfrm>
          <a:prstGeom prst="rect">
            <a:avLst/>
          </a:prstGeom>
        </p:spPr>
        <p:txBody>
          <a:bodyPr spcFirstLastPara="1" wrap="square" lIns="91425" tIns="91425" rIns="91425" bIns="91425" anchor="ctr" anchorCtr="0">
            <a:noAutofit/>
          </a:bodyPr>
          <a:lstStyle/>
          <a:p>
            <a:r>
              <a:rPr lang="en-IN" dirty="0"/>
              <a:t>SQL </a:t>
            </a:r>
          </a:p>
          <a:p>
            <a:r>
              <a:rPr lang="en-IN" dirty="0"/>
              <a:t>Tableau/ QlikView/ Power BI </a:t>
            </a:r>
          </a:p>
          <a:p>
            <a:r>
              <a:rPr lang="en-IN" dirty="0" err="1"/>
              <a:t>Birt</a:t>
            </a:r>
            <a:r>
              <a:rPr lang="en-IN" dirty="0"/>
              <a:t> </a:t>
            </a:r>
          </a:p>
          <a:p>
            <a:r>
              <a:rPr lang="en-IN" dirty="0"/>
              <a:t>Python ●R </a:t>
            </a:r>
          </a:p>
          <a:p>
            <a:r>
              <a:rPr lang="en-IN" dirty="0"/>
              <a:t>MS Excel </a:t>
            </a:r>
          </a:p>
          <a:p>
            <a:r>
              <a:rPr lang="en-IN" dirty="0"/>
              <a:t>Sisense </a:t>
            </a:r>
          </a:p>
          <a:p>
            <a:r>
              <a:rPr lang="en-IN" dirty="0"/>
              <a:t>Clear Analytics </a:t>
            </a:r>
          </a:p>
          <a:p>
            <a:r>
              <a:rPr lang="en-IN" dirty="0"/>
              <a:t>Pentaho BI </a:t>
            </a:r>
          </a:p>
          <a:p>
            <a:r>
              <a:rPr lang="en-IN" dirty="0"/>
              <a:t>MicroStrategy </a:t>
            </a:r>
            <a:endParaRPr lang="en-IN" dirty="0">
              <a:effectLst/>
            </a:endParaRPr>
          </a:p>
        </p:txBody>
      </p:sp>
      <p:sp>
        <p:nvSpPr>
          <p:cNvPr id="77" name="Google Shape;77;p15"/>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184150" indent="0">
              <a:buNone/>
            </a:pPr>
            <a:r>
              <a:rPr lang="en-IN" dirty="0"/>
              <a:t>Image Source: https://sigma4sap.com/?</a:t>
            </a:r>
            <a:r>
              <a:rPr lang="en-IN" dirty="0" err="1"/>
              <a:t>page_id</a:t>
            </a:r>
            <a:r>
              <a:rPr lang="en-IN" dirty="0"/>
              <a:t>=466 </a:t>
            </a:r>
            <a:endParaRPr lang="en-IN" dirty="0">
              <a:effectLst/>
            </a:endParaRP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descr="page9image3696432">
            <a:extLst>
              <a:ext uri="{FF2B5EF4-FFF2-40B4-BE49-F238E27FC236}">
                <a16:creationId xmlns:a16="http://schemas.microsoft.com/office/drawing/2014/main" id="{545B3B4C-12D5-5343-B149-576690B753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24968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10image3731792">
            <a:extLst>
              <a:ext uri="{FF2B5EF4-FFF2-40B4-BE49-F238E27FC236}">
                <a16:creationId xmlns:a16="http://schemas.microsoft.com/office/drawing/2014/main" id="{00224E21-C2DB-3845-8376-9049A4512A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974BD21F-9025-6140-B927-680FD3480C8B}"/>
              </a:ext>
            </a:extLst>
          </p:cNvPr>
          <p:cNvSpPr>
            <a:spLocks noChangeArrowheads="1"/>
          </p:cNvSpPr>
          <p:nvPr/>
        </p:nvSpPr>
        <p:spPr bwMode="auto">
          <a:xfrm>
            <a:off x="4152761" y="1730247"/>
            <a:ext cx="74925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 name="Rectangle 2">
            <a:extLst>
              <a:ext uri="{FF2B5EF4-FFF2-40B4-BE49-F238E27FC236}">
                <a16:creationId xmlns:a16="http://schemas.microsoft.com/office/drawing/2014/main" id="{025A492A-CD70-A641-A949-2D640450F024}"/>
              </a:ext>
            </a:extLst>
          </p:cNvPr>
          <p:cNvSpPr>
            <a:spLocks noChangeArrowheads="1"/>
          </p:cNvSpPr>
          <p:nvPr/>
        </p:nvSpPr>
        <p:spPr bwMode="auto">
          <a:xfrm>
            <a:off x="4716815" y="1332737"/>
            <a:ext cx="6542826" cy="48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pic>
        <p:nvPicPr>
          <p:cNvPr id="17410" name="Picture 2" descr="page13image5831024">
            <a:extLst>
              <a:ext uri="{FF2B5EF4-FFF2-40B4-BE49-F238E27FC236}">
                <a16:creationId xmlns:a16="http://schemas.microsoft.com/office/drawing/2014/main" id="{D2A21CB8-1F3A-0544-BF94-967EBAB280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9457" name="Picture 1" descr="page15image5023856">
            <a:extLst>
              <a:ext uri="{FF2B5EF4-FFF2-40B4-BE49-F238E27FC236}">
                <a16:creationId xmlns:a16="http://schemas.microsoft.com/office/drawing/2014/main" id="{7BF5F765-3C51-0E40-8796-FF87778A34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034200"/>
            <a:ext cx="4572000" cy="314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309650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Probability Theories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What Is Probability Theory?</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Probability theory is a branch of mathematics focusing on the analysis of random phenomena. It is an important skill for data scientists using data affected by chance. </a:t>
            </a:r>
            <a:endParaRPr dirty="0"/>
          </a:p>
        </p:txBody>
      </p:sp>
      <p:sp>
        <p:nvSpPr>
          <p:cNvPr id="77" name="Google Shape;77;p15"/>
          <p:cNvSpPr txBox="1">
            <a:spLocks noGrp="1"/>
          </p:cNvSpPr>
          <p:nvPr>
            <p:ph type="body" idx="3"/>
          </p:nvPr>
        </p:nvSpPr>
        <p:spPr>
          <a:xfrm>
            <a:off x="5074950" y="4521994"/>
            <a:ext cx="3397500" cy="42578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https://i.pinimg.com/originals/c7/44/33/c74433effae9a094ff059a6d016d547b.jpg</a:t>
            </a:r>
            <a:endParaRPr dirty="0"/>
          </a:p>
        </p:txBody>
      </p:sp>
      <p:pic>
        <p:nvPicPr>
          <p:cNvPr id="3" name="Picture 2">
            <a:extLst>
              <a:ext uri="{FF2B5EF4-FFF2-40B4-BE49-F238E27FC236}">
                <a16:creationId xmlns:a16="http://schemas.microsoft.com/office/drawing/2014/main" id="{E6BBF775-36DC-47FB-8A3C-63F655C6CC1D}"/>
              </a:ext>
            </a:extLst>
          </p:cNvPr>
          <p:cNvPicPr>
            <a:picLocks noChangeAspect="1"/>
          </p:cNvPicPr>
          <p:nvPr/>
        </p:nvPicPr>
        <p:blipFill>
          <a:blip r:embed="rId3"/>
          <a:stretch>
            <a:fillRect/>
          </a:stretch>
        </p:blipFill>
        <p:spPr>
          <a:xfrm>
            <a:off x="4767263" y="1100138"/>
            <a:ext cx="4267200" cy="3200400"/>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Probability Theories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Practical Uses for Probability Theory</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Data scientists to model situations </a:t>
            </a:r>
          </a:p>
          <a:p>
            <a:pPr marL="457200" lvl="0" indent="-317500" algn="l" rtl="0">
              <a:spcBef>
                <a:spcPts val="0"/>
              </a:spcBef>
              <a:spcAft>
                <a:spcPts val="0"/>
              </a:spcAft>
              <a:buSzPts val="1400"/>
              <a:buChar char="●"/>
            </a:pPr>
            <a:r>
              <a:rPr lang="en-IN" dirty="0"/>
              <a:t>Business world</a:t>
            </a:r>
          </a:p>
          <a:p>
            <a:pPr marL="457200" lvl="0" indent="-317500" algn="l" rtl="0">
              <a:spcBef>
                <a:spcPts val="0"/>
              </a:spcBef>
              <a:spcAft>
                <a:spcPts val="0"/>
              </a:spcAft>
              <a:buSzPts val="1400"/>
              <a:buChar char="●"/>
            </a:pPr>
            <a:r>
              <a:rPr lang="en-IN" dirty="0"/>
              <a:t>Business world</a:t>
            </a:r>
          </a:p>
          <a:p>
            <a:pPr marL="457200" lvl="0" indent="-317500" algn="l" rtl="0">
              <a:spcBef>
                <a:spcPts val="0"/>
              </a:spcBef>
              <a:spcAft>
                <a:spcPts val="0"/>
              </a:spcAft>
              <a:buSzPts val="1400"/>
              <a:buChar char="●"/>
            </a:pPr>
            <a:r>
              <a:rPr lang="en-IN" dirty="0"/>
              <a:t>Clinical trials </a:t>
            </a:r>
            <a:endParaRPr dirty="0"/>
          </a:p>
        </p:txBody>
      </p:sp>
      <p:sp>
        <p:nvSpPr>
          <p:cNvPr id="77" name="Google Shape;77;p15"/>
          <p:cNvSpPr txBox="1">
            <a:spLocks noGrp="1"/>
          </p:cNvSpPr>
          <p:nvPr>
            <p:ph type="body" idx="3"/>
          </p:nvPr>
        </p:nvSpPr>
        <p:spPr>
          <a:xfrm>
            <a:off x="5074950" y="4521994"/>
            <a:ext cx="3397500" cy="42578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https://i.pinimg.com/originals/c7/44/33/c74433effae9a094ff059a6d016d547b.jpg</a:t>
            </a:r>
            <a:endParaRPr dirty="0"/>
          </a:p>
        </p:txBody>
      </p:sp>
      <p:pic>
        <p:nvPicPr>
          <p:cNvPr id="3" name="Picture 2">
            <a:extLst>
              <a:ext uri="{FF2B5EF4-FFF2-40B4-BE49-F238E27FC236}">
                <a16:creationId xmlns:a16="http://schemas.microsoft.com/office/drawing/2014/main" id="{E6BBF775-36DC-47FB-8A3C-63F655C6CC1D}"/>
              </a:ext>
            </a:extLst>
          </p:cNvPr>
          <p:cNvPicPr>
            <a:picLocks noChangeAspect="1"/>
          </p:cNvPicPr>
          <p:nvPr/>
        </p:nvPicPr>
        <p:blipFill>
          <a:blip r:embed="rId3"/>
          <a:stretch>
            <a:fillRect/>
          </a:stretch>
        </p:blipFill>
        <p:spPr>
          <a:xfrm>
            <a:off x="4767263" y="1100138"/>
            <a:ext cx="4267200" cy="3200400"/>
          </a:xfrm>
          <a:prstGeom prst="rect">
            <a:avLst/>
          </a:prstGeom>
        </p:spPr>
      </p:pic>
    </p:spTree>
    <p:extLst>
      <p:ext uri="{BB962C8B-B14F-4D97-AF65-F5344CB8AC3E}">
        <p14:creationId xmlns:p14="http://schemas.microsoft.com/office/powerpoint/2010/main" val="39068539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Probability Theories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Types of Probability?</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US" dirty="0"/>
              <a:t>Classical</a:t>
            </a:r>
          </a:p>
          <a:p>
            <a:r>
              <a:rPr lang="en-US" dirty="0"/>
              <a:t>Relative Frequency</a:t>
            </a:r>
          </a:p>
          <a:p>
            <a:r>
              <a:rPr lang="en-US" dirty="0"/>
              <a:t>Subjective Probability</a:t>
            </a:r>
          </a:p>
        </p:txBody>
      </p:sp>
      <p:sp>
        <p:nvSpPr>
          <p:cNvPr id="77" name="Google Shape;77;p15"/>
          <p:cNvSpPr txBox="1">
            <a:spLocks noGrp="1"/>
          </p:cNvSpPr>
          <p:nvPr>
            <p:ph type="body" idx="3"/>
          </p:nvPr>
        </p:nvSpPr>
        <p:spPr>
          <a:xfrm>
            <a:off x="5074950" y="4521994"/>
            <a:ext cx="3397500" cy="42578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FR" dirty="0"/>
              <a:t>Image Source: https://slideplayer.com/slide/6379961/22/images/3/Types+of+Probability.jpg </a:t>
            </a:r>
          </a:p>
          <a:p>
            <a:pPr marL="0" lvl="0" indent="0" algn="l" rtl="0">
              <a:spcBef>
                <a:spcPts val="0"/>
              </a:spcBef>
              <a:spcAft>
                <a:spcPts val="1600"/>
              </a:spcAft>
              <a:buNone/>
            </a:pPr>
            <a:endParaRPr lang="fr-FR" dirty="0"/>
          </a:p>
        </p:txBody>
      </p:sp>
      <p:pic>
        <p:nvPicPr>
          <p:cNvPr id="7" name="Picture 6">
            <a:extLst>
              <a:ext uri="{FF2B5EF4-FFF2-40B4-BE49-F238E27FC236}">
                <a16:creationId xmlns:a16="http://schemas.microsoft.com/office/drawing/2014/main" id="{A8209ABA-DA43-48D8-9A08-FBC89F164616}"/>
              </a:ext>
            </a:extLst>
          </p:cNvPr>
          <p:cNvPicPr>
            <a:picLocks noChangeAspect="1"/>
          </p:cNvPicPr>
          <p:nvPr/>
        </p:nvPicPr>
        <p:blipFill rotWithShape="1">
          <a:blip r:embed="rId3">
            <a:extLst>
              <a:ext uri="{28A0092B-C50C-407E-A947-70E740481C1C}">
                <a14:useLocalDpi xmlns:a14="http://schemas.microsoft.com/office/drawing/2010/main" val="0"/>
              </a:ext>
            </a:extLst>
          </a:blip>
          <a:srcRect b="24786"/>
          <a:stretch/>
        </p:blipFill>
        <p:spPr bwMode="auto">
          <a:xfrm>
            <a:off x="4804752" y="1354900"/>
            <a:ext cx="4259244" cy="240271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311732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Probability Theories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Probability Theory Examples</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139700" indent="0">
              <a:buNone/>
            </a:pPr>
            <a:r>
              <a:rPr lang="en-US" dirty="0"/>
              <a:t>Probability theory is a tool employed by researchers, businesses, investment analysts and countless others for risk management and scenario analysis. </a:t>
            </a:r>
          </a:p>
          <a:p>
            <a:r>
              <a:rPr lang="en-US" dirty="0"/>
              <a:t>Epidemiology</a:t>
            </a:r>
          </a:p>
          <a:p>
            <a:r>
              <a:rPr lang="en-US" dirty="0"/>
              <a:t>Insurance</a:t>
            </a:r>
          </a:p>
          <a:p>
            <a:r>
              <a:rPr lang="en-US" dirty="0"/>
              <a:t>Small Business</a:t>
            </a:r>
          </a:p>
          <a:p>
            <a:r>
              <a:rPr lang="en-US" dirty="0"/>
              <a:t>Meteorology</a:t>
            </a:r>
          </a:p>
        </p:txBody>
      </p:sp>
      <p:sp>
        <p:nvSpPr>
          <p:cNvPr id="77" name="Google Shape;77;p15"/>
          <p:cNvSpPr txBox="1">
            <a:spLocks noGrp="1"/>
          </p:cNvSpPr>
          <p:nvPr>
            <p:ph type="body" idx="3"/>
          </p:nvPr>
        </p:nvSpPr>
        <p:spPr>
          <a:xfrm>
            <a:off x="5074950" y="4521994"/>
            <a:ext cx="3397500" cy="42578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FR" dirty="0"/>
              <a:t>Image Source: </a:t>
            </a:r>
            <a:r>
              <a:rPr lang="en-IN" dirty="0"/>
              <a:t>https://i.pinimg.com/originals/c7/44/33/c74433effae9a094ff059a6d016d547b.jpg</a:t>
            </a:r>
            <a:endParaRPr lang="fr-FR" dirty="0"/>
          </a:p>
          <a:p>
            <a:pPr marL="0" lvl="0" indent="0" algn="l" rtl="0">
              <a:spcBef>
                <a:spcPts val="0"/>
              </a:spcBef>
              <a:spcAft>
                <a:spcPts val="1600"/>
              </a:spcAft>
              <a:buNone/>
            </a:pPr>
            <a:endParaRPr lang="fr-FR" dirty="0"/>
          </a:p>
        </p:txBody>
      </p:sp>
      <p:pic>
        <p:nvPicPr>
          <p:cNvPr id="8" name="Picture 7">
            <a:extLst>
              <a:ext uri="{FF2B5EF4-FFF2-40B4-BE49-F238E27FC236}">
                <a16:creationId xmlns:a16="http://schemas.microsoft.com/office/drawing/2014/main" id="{B396FF92-5BAA-4E32-A96C-F471D9F03768}"/>
              </a:ext>
            </a:extLst>
          </p:cNvPr>
          <p:cNvPicPr>
            <a:picLocks noChangeAspect="1"/>
          </p:cNvPicPr>
          <p:nvPr/>
        </p:nvPicPr>
        <p:blipFill>
          <a:blip r:embed="rId3"/>
          <a:stretch>
            <a:fillRect/>
          </a:stretch>
        </p:blipFill>
        <p:spPr>
          <a:xfrm>
            <a:off x="4745832" y="1034200"/>
            <a:ext cx="4267200" cy="3200400"/>
          </a:xfrm>
          <a:prstGeom prst="rect">
            <a:avLst/>
          </a:prstGeom>
        </p:spPr>
      </p:pic>
    </p:spTree>
    <p:extLst>
      <p:ext uri="{BB962C8B-B14F-4D97-AF65-F5344CB8AC3E}">
        <p14:creationId xmlns:p14="http://schemas.microsoft.com/office/powerpoint/2010/main" val="341519107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Probability Theories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Advantages and Disadvantages of Probability Theory </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US" dirty="0"/>
              <a:t>Classical</a:t>
            </a:r>
          </a:p>
          <a:p>
            <a:r>
              <a:rPr lang="en-US" dirty="0"/>
              <a:t>Relative Frequency</a:t>
            </a:r>
          </a:p>
          <a:p>
            <a:r>
              <a:rPr lang="en-US" dirty="0"/>
              <a:t>Subjective</a:t>
            </a:r>
          </a:p>
        </p:txBody>
      </p:sp>
      <p:sp>
        <p:nvSpPr>
          <p:cNvPr id="77" name="Google Shape;77;p15"/>
          <p:cNvSpPr txBox="1">
            <a:spLocks noGrp="1"/>
          </p:cNvSpPr>
          <p:nvPr>
            <p:ph type="body" idx="3"/>
          </p:nvPr>
        </p:nvSpPr>
        <p:spPr>
          <a:xfrm>
            <a:off x="5074950" y="4521994"/>
            <a:ext cx="3397500" cy="42578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FR" dirty="0"/>
              <a:t>Image Source: https://slideplayer.com/slide/6379961/22/images/3/Types+of+Probability.jpg </a:t>
            </a:r>
          </a:p>
          <a:p>
            <a:pPr marL="0" lvl="0" indent="0" algn="l" rtl="0">
              <a:spcBef>
                <a:spcPts val="0"/>
              </a:spcBef>
              <a:spcAft>
                <a:spcPts val="1600"/>
              </a:spcAft>
              <a:buNone/>
            </a:pPr>
            <a:endParaRPr lang="fr-FR" dirty="0"/>
          </a:p>
        </p:txBody>
      </p:sp>
      <p:pic>
        <p:nvPicPr>
          <p:cNvPr id="7" name="Picture 6">
            <a:extLst>
              <a:ext uri="{FF2B5EF4-FFF2-40B4-BE49-F238E27FC236}">
                <a16:creationId xmlns:a16="http://schemas.microsoft.com/office/drawing/2014/main" id="{A8209ABA-DA43-48D8-9A08-FBC89F164616}"/>
              </a:ext>
            </a:extLst>
          </p:cNvPr>
          <p:cNvPicPr>
            <a:picLocks noChangeAspect="1"/>
          </p:cNvPicPr>
          <p:nvPr/>
        </p:nvPicPr>
        <p:blipFill rotWithShape="1">
          <a:blip r:embed="rId3">
            <a:extLst>
              <a:ext uri="{28A0092B-C50C-407E-A947-70E740481C1C}">
                <a14:useLocalDpi xmlns:a14="http://schemas.microsoft.com/office/drawing/2010/main" val="0"/>
              </a:ext>
            </a:extLst>
          </a:blip>
          <a:srcRect b="24786"/>
          <a:stretch/>
        </p:blipFill>
        <p:spPr bwMode="auto">
          <a:xfrm>
            <a:off x="4804752" y="1354900"/>
            <a:ext cx="4259244" cy="240271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177311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Probability Theories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What is the probability formula?</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US" dirty="0"/>
              <a:t>P(A) = favorable outcomes/total outcomes</a:t>
            </a:r>
          </a:p>
        </p:txBody>
      </p:sp>
      <p:sp>
        <p:nvSpPr>
          <p:cNvPr id="77" name="Google Shape;77;p15"/>
          <p:cNvSpPr txBox="1">
            <a:spLocks noGrp="1"/>
          </p:cNvSpPr>
          <p:nvPr>
            <p:ph type="body" idx="3"/>
          </p:nvPr>
        </p:nvSpPr>
        <p:spPr>
          <a:xfrm>
            <a:off x="5074950" y="4521994"/>
            <a:ext cx="3397500" cy="42578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FR" dirty="0"/>
              <a:t>Image Source: https://d138zd1ktt9iqe.cloudfront.net/media/seo_landing_files/probability-formula-1-1634878086.png</a:t>
            </a:r>
          </a:p>
          <a:p>
            <a:pPr marL="0" lvl="0" indent="0" algn="l" rtl="0">
              <a:spcBef>
                <a:spcPts val="0"/>
              </a:spcBef>
              <a:spcAft>
                <a:spcPts val="1600"/>
              </a:spcAft>
              <a:buNone/>
            </a:pPr>
            <a:endParaRPr lang="fr-FR" dirty="0"/>
          </a:p>
        </p:txBody>
      </p:sp>
      <p:pic>
        <p:nvPicPr>
          <p:cNvPr id="3" name="Picture 2">
            <a:extLst>
              <a:ext uri="{FF2B5EF4-FFF2-40B4-BE49-F238E27FC236}">
                <a16:creationId xmlns:a16="http://schemas.microsoft.com/office/drawing/2014/main" id="{787BF1AE-5014-4632-8CB6-DB5D38BA9802}"/>
              </a:ext>
            </a:extLst>
          </p:cNvPr>
          <p:cNvPicPr>
            <a:picLocks noChangeAspect="1"/>
          </p:cNvPicPr>
          <p:nvPr/>
        </p:nvPicPr>
        <p:blipFill rotWithShape="1">
          <a:blip r:embed="rId3"/>
          <a:srcRect t="27989"/>
          <a:stretch/>
        </p:blipFill>
        <p:spPr>
          <a:xfrm>
            <a:off x="4844727" y="1721442"/>
            <a:ext cx="4200525" cy="1299604"/>
          </a:xfrm>
          <a:prstGeom prst="rect">
            <a:avLst/>
          </a:prstGeom>
        </p:spPr>
      </p:pic>
    </p:spTree>
    <p:extLst>
      <p:ext uri="{BB962C8B-B14F-4D97-AF65-F5344CB8AC3E}">
        <p14:creationId xmlns:p14="http://schemas.microsoft.com/office/powerpoint/2010/main" val="23618476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Probability Theories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How Data Scientists Use Probability Theory </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US" dirty="0"/>
              <a:t>Probability allows data scientists to assess the certainty of outcomes of a particular study or experiment. </a:t>
            </a:r>
          </a:p>
          <a:p>
            <a:r>
              <a:rPr lang="en-US" dirty="0"/>
              <a:t>Today’s data scientists need to have an understanding of the foundational concepts of probability theory including key concepts involving probability distribution, statistical significance, hypothesis testing and regression. </a:t>
            </a:r>
          </a:p>
        </p:txBody>
      </p:sp>
      <p:sp>
        <p:nvSpPr>
          <p:cNvPr id="77" name="Google Shape;77;p15"/>
          <p:cNvSpPr txBox="1">
            <a:spLocks noGrp="1"/>
          </p:cNvSpPr>
          <p:nvPr>
            <p:ph type="body" idx="3"/>
          </p:nvPr>
        </p:nvSpPr>
        <p:spPr>
          <a:xfrm>
            <a:off x="5096381" y="4500563"/>
            <a:ext cx="3397500" cy="42578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FR" dirty="0"/>
              <a:t>Image Source: https://luminousmen.com/media/data-science-probability_2.jpg </a:t>
            </a:r>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p:txBody>
      </p:sp>
      <p:pic>
        <p:nvPicPr>
          <p:cNvPr id="7" name="Picture 6">
            <a:extLst>
              <a:ext uri="{FF2B5EF4-FFF2-40B4-BE49-F238E27FC236}">
                <a16:creationId xmlns:a16="http://schemas.microsoft.com/office/drawing/2014/main" id="{32FC276E-AE91-49F9-AEBE-BCC01CFCB06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5376"/>
          <a:stretch/>
        </p:blipFill>
        <p:spPr bwMode="auto">
          <a:xfrm>
            <a:off x="5151400" y="1246468"/>
            <a:ext cx="3738525" cy="265056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7033321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Bayes’ Theorem</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What is the Bayes’ Theorem?</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US" dirty="0"/>
              <a:t>The Bayes’ theorem is a mathematical formula used to determine the conditional probability of events. Essentially, the Bayes’ theorem describes the probability of an event based on prior knowledge of the conditions that might be relevant to the event.</a:t>
            </a:r>
          </a:p>
        </p:txBody>
      </p:sp>
      <p:sp>
        <p:nvSpPr>
          <p:cNvPr id="77" name="Google Shape;77;p15"/>
          <p:cNvSpPr txBox="1">
            <a:spLocks noGrp="1"/>
          </p:cNvSpPr>
          <p:nvPr>
            <p:ph type="body" idx="3"/>
          </p:nvPr>
        </p:nvSpPr>
        <p:spPr>
          <a:xfrm>
            <a:off x="5096381" y="4500563"/>
            <a:ext cx="3397500" cy="42578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FR" dirty="0"/>
              <a:t>Image Source: : https://cdn.corporatefinanceinstitute.com/assets/bayes-theorem.png</a:t>
            </a:r>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p:txBody>
      </p:sp>
      <p:pic>
        <p:nvPicPr>
          <p:cNvPr id="8" name="Picture 7">
            <a:extLst>
              <a:ext uri="{FF2B5EF4-FFF2-40B4-BE49-F238E27FC236}">
                <a16:creationId xmlns:a16="http://schemas.microsoft.com/office/drawing/2014/main" id="{38E82C5F-D571-4A65-B278-F18C7EF666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4727" y="1888075"/>
            <a:ext cx="4236526" cy="1651159"/>
          </a:xfrm>
          <a:prstGeom prst="rect">
            <a:avLst/>
          </a:prstGeom>
        </p:spPr>
      </p:pic>
    </p:spTree>
    <p:extLst>
      <p:ext uri="{BB962C8B-B14F-4D97-AF65-F5344CB8AC3E}">
        <p14:creationId xmlns:p14="http://schemas.microsoft.com/office/powerpoint/2010/main" val="236979798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Bayes’ Theorem</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Formula for Bayes’ Theorem</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934726"/>
            <a:ext cx="3837000" cy="1753800"/>
          </a:xfrm>
          <a:prstGeom prst="rect">
            <a:avLst/>
          </a:prstGeom>
        </p:spPr>
        <p:txBody>
          <a:bodyPr spcFirstLastPara="1" wrap="square" lIns="91425" tIns="91425" rIns="91425" bIns="91425" anchor="ctr" anchorCtr="0">
            <a:noAutofit/>
          </a:bodyPr>
          <a:lstStyle/>
          <a:p>
            <a:pPr marL="139700" indent="0">
              <a:buNone/>
            </a:pPr>
            <a:r>
              <a:rPr lang="en-US" dirty="0"/>
              <a:t>Where:</a:t>
            </a:r>
          </a:p>
          <a:p>
            <a:r>
              <a:rPr lang="en-US" dirty="0"/>
              <a:t>P(A|B) – the probability of event A occurring, given event B has occurred</a:t>
            </a:r>
          </a:p>
          <a:p>
            <a:r>
              <a:rPr lang="en-US" dirty="0"/>
              <a:t>P(B|A) – the probability of event B occurring, given event A has occurred</a:t>
            </a:r>
          </a:p>
          <a:p>
            <a:r>
              <a:rPr lang="en-US" dirty="0"/>
              <a:t>P(A) – the probability of event A</a:t>
            </a:r>
          </a:p>
          <a:p>
            <a:r>
              <a:rPr lang="en-US" dirty="0"/>
              <a:t>P(B) – the probability of event B</a:t>
            </a:r>
          </a:p>
        </p:txBody>
      </p:sp>
      <p:sp>
        <p:nvSpPr>
          <p:cNvPr id="77" name="Google Shape;77;p15"/>
          <p:cNvSpPr txBox="1">
            <a:spLocks noGrp="1"/>
          </p:cNvSpPr>
          <p:nvPr>
            <p:ph type="body" idx="3"/>
          </p:nvPr>
        </p:nvSpPr>
        <p:spPr>
          <a:xfrm>
            <a:off x="5096381" y="4500563"/>
            <a:ext cx="3397500" cy="42578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FR" dirty="0"/>
              <a:t>Image Source: : https://cdn.corporatefinanceinstitute.com/assets/bayes-theorem1.png</a:t>
            </a:r>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p:txBody>
      </p:sp>
      <p:pic>
        <p:nvPicPr>
          <p:cNvPr id="7" name="Picture 6">
            <a:extLst>
              <a:ext uri="{FF2B5EF4-FFF2-40B4-BE49-F238E27FC236}">
                <a16:creationId xmlns:a16="http://schemas.microsoft.com/office/drawing/2014/main" id="{0B5DC0F0-ECE8-4010-97E0-C754FA619D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0112" y="2009775"/>
            <a:ext cx="4381500" cy="1295400"/>
          </a:xfrm>
          <a:prstGeom prst="rect">
            <a:avLst/>
          </a:prstGeom>
        </p:spPr>
      </p:pic>
    </p:spTree>
    <p:extLst>
      <p:ext uri="{BB962C8B-B14F-4D97-AF65-F5344CB8AC3E}">
        <p14:creationId xmlns:p14="http://schemas.microsoft.com/office/powerpoint/2010/main" val="174729735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Bayes’ Theorem</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Formula for Bayes’ Theorem</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934726"/>
            <a:ext cx="3837000" cy="1753800"/>
          </a:xfrm>
          <a:prstGeom prst="rect">
            <a:avLst/>
          </a:prstGeom>
        </p:spPr>
        <p:txBody>
          <a:bodyPr spcFirstLastPara="1" wrap="square" lIns="91425" tIns="91425" rIns="91425" bIns="91425" anchor="ctr" anchorCtr="0">
            <a:noAutofit/>
          </a:bodyPr>
          <a:lstStyle/>
          <a:p>
            <a:pPr marL="139700" indent="0">
              <a:buNone/>
            </a:pPr>
            <a:r>
              <a:rPr lang="en-US" dirty="0"/>
              <a:t>A special case of the Bayes’ theorem is when event A is a binary variable. In such a case, the theorem is expressed in the following way</a:t>
            </a:r>
          </a:p>
          <a:p>
            <a:pPr marL="139700" indent="0">
              <a:buNone/>
            </a:pPr>
            <a:r>
              <a:rPr lang="en-US" dirty="0"/>
              <a:t>Where:</a:t>
            </a:r>
          </a:p>
          <a:p>
            <a:pPr marL="139700" indent="0">
              <a:buNone/>
            </a:pPr>
            <a:r>
              <a:rPr lang="en-US" dirty="0"/>
              <a:t>•P(B|A–) – the probability of event B occurring given that event A– has occurred</a:t>
            </a:r>
          </a:p>
          <a:p>
            <a:pPr marL="139700" indent="0">
              <a:buNone/>
            </a:pPr>
            <a:r>
              <a:rPr lang="en-US" dirty="0"/>
              <a:t>•P(B|A+) – the probability of event B occurring given that event A+ has occurred</a:t>
            </a:r>
          </a:p>
          <a:p>
            <a:pPr marL="139700" indent="0">
              <a:buNone/>
            </a:pPr>
            <a:endParaRPr lang="en-US" dirty="0"/>
          </a:p>
        </p:txBody>
      </p:sp>
      <p:sp>
        <p:nvSpPr>
          <p:cNvPr id="77" name="Google Shape;77;p15"/>
          <p:cNvSpPr txBox="1">
            <a:spLocks noGrp="1"/>
          </p:cNvSpPr>
          <p:nvPr>
            <p:ph type="body" idx="3"/>
          </p:nvPr>
        </p:nvSpPr>
        <p:spPr>
          <a:xfrm>
            <a:off x="5096381" y="4500563"/>
            <a:ext cx="3397500" cy="42578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FR" dirty="0"/>
              <a:t>Image Source: https://cdn.corporatefinanceinstitute.com/assets/bayes-theorem2-600x97.png </a:t>
            </a:r>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p:txBody>
      </p:sp>
      <p:pic>
        <p:nvPicPr>
          <p:cNvPr id="8" name="Picture 7">
            <a:extLst>
              <a:ext uri="{FF2B5EF4-FFF2-40B4-BE49-F238E27FC236}">
                <a16:creationId xmlns:a16="http://schemas.microsoft.com/office/drawing/2014/main" id="{1240FCF6-2BC8-467D-BF3B-2A5ED5FB5D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9189" y="2085582"/>
            <a:ext cx="4135134" cy="668425"/>
          </a:xfrm>
          <a:prstGeom prst="rect">
            <a:avLst/>
          </a:prstGeom>
        </p:spPr>
      </p:pic>
    </p:spTree>
    <p:extLst>
      <p:ext uri="{BB962C8B-B14F-4D97-AF65-F5344CB8AC3E}">
        <p14:creationId xmlns:p14="http://schemas.microsoft.com/office/powerpoint/2010/main" val="3493830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Introduction to business analytics and Concepts of business analytics</a:t>
            </a:r>
          </a:p>
        </p:txBody>
      </p:sp>
      <p:sp>
        <p:nvSpPr>
          <p:cNvPr id="74" name="Google Shape;74;p15"/>
          <p:cNvSpPr txBox="1">
            <a:spLocks noGrp="1"/>
          </p:cNvSpPr>
          <p:nvPr>
            <p:ph type="subTitle" idx="1"/>
          </p:nvPr>
        </p:nvSpPr>
        <p:spPr>
          <a:xfrm>
            <a:off x="254075" y="1813865"/>
            <a:ext cx="4045200" cy="641400"/>
          </a:xfrm>
          <a:prstGeom prst="rect">
            <a:avLst/>
          </a:prstGeom>
        </p:spPr>
        <p:txBody>
          <a:bodyPr spcFirstLastPara="1" wrap="square" lIns="91425" tIns="91425" rIns="91425" bIns="91425" anchor="ctr" anchorCtr="0">
            <a:noAutofit/>
          </a:bodyPr>
          <a:lstStyle/>
          <a:p>
            <a:r>
              <a:rPr lang="en-IN" dirty="0"/>
              <a:t>Applications of Business Analytics </a:t>
            </a:r>
            <a:endParaRPr lang="en-IN" dirty="0">
              <a:effectLst/>
            </a:endParaRPr>
          </a:p>
        </p:txBody>
      </p:sp>
      <p:sp>
        <p:nvSpPr>
          <p:cNvPr id="75" name="Google Shape;75;p15"/>
          <p:cNvSpPr txBox="1">
            <a:spLocks noGrp="1"/>
          </p:cNvSpPr>
          <p:nvPr>
            <p:ph type="body" idx="2"/>
          </p:nvPr>
        </p:nvSpPr>
        <p:spPr>
          <a:xfrm>
            <a:off x="462275" y="2688236"/>
            <a:ext cx="3837000" cy="1753800"/>
          </a:xfrm>
          <a:prstGeom prst="rect">
            <a:avLst/>
          </a:prstGeom>
        </p:spPr>
        <p:txBody>
          <a:bodyPr spcFirstLastPara="1" wrap="square" lIns="91425" tIns="91425" rIns="91425" bIns="91425" anchor="ctr" anchorCtr="0">
            <a:noAutofit/>
          </a:bodyPr>
          <a:lstStyle/>
          <a:p>
            <a:r>
              <a:rPr lang="en-IN" dirty="0"/>
              <a:t>Marketing</a:t>
            </a:r>
          </a:p>
          <a:p>
            <a:r>
              <a:rPr lang="en-IN" dirty="0"/>
              <a:t>Finance</a:t>
            </a:r>
          </a:p>
          <a:p>
            <a:r>
              <a:rPr lang="en-IN" dirty="0"/>
              <a:t>Human Resources </a:t>
            </a:r>
          </a:p>
          <a:p>
            <a:r>
              <a:rPr lang="en-IN" dirty="0"/>
              <a:t>Manufacturing </a:t>
            </a:r>
            <a:endParaRPr lang="en-IN" dirty="0">
              <a:effectLst/>
            </a:endParaRPr>
          </a:p>
        </p:txBody>
      </p:sp>
      <p:sp>
        <p:nvSpPr>
          <p:cNvPr id="77" name="Google Shape;77;p15"/>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184150" indent="0">
              <a:buNone/>
            </a:pPr>
            <a:r>
              <a:rPr lang="en-IN" dirty="0"/>
              <a:t>Image Source: https://</a:t>
            </a:r>
            <a:r>
              <a:rPr lang="en-IN" dirty="0" err="1"/>
              <a:t>www.proschoolonline.com</a:t>
            </a:r>
            <a:r>
              <a:rPr lang="en-IN" dirty="0"/>
              <a:t>/certification-business-analytics-course/what-is-b </a:t>
            </a: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descr="page9image3696432">
            <a:extLst>
              <a:ext uri="{FF2B5EF4-FFF2-40B4-BE49-F238E27FC236}">
                <a16:creationId xmlns:a16="http://schemas.microsoft.com/office/drawing/2014/main" id="{545B3B4C-12D5-5343-B149-576690B753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24968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10image3731792">
            <a:extLst>
              <a:ext uri="{FF2B5EF4-FFF2-40B4-BE49-F238E27FC236}">
                <a16:creationId xmlns:a16="http://schemas.microsoft.com/office/drawing/2014/main" id="{00224E21-C2DB-3845-8376-9049A4512A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974BD21F-9025-6140-B927-680FD3480C8B}"/>
              </a:ext>
            </a:extLst>
          </p:cNvPr>
          <p:cNvSpPr>
            <a:spLocks noChangeArrowheads="1"/>
          </p:cNvSpPr>
          <p:nvPr/>
        </p:nvSpPr>
        <p:spPr bwMode="auto">
          <a:xfrm>
            <a:off x="4152761" y="1730247"/>
            <a:ext cx="74925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 name="Rectangle 2">
            <a:extLst>
              <a:ext uri="{FF2B5EF4-FFF2-40B4-BE49-F238E27FC236}">
                <a16:creationId xmlns:a16="http://schemas.microsoft.com/office/drawing/2014/main" id="{025A492A-CD70-A641-A949-2D640450F024}"/>
              </a:ext>
            </a:extLst>
          </p:cNvPr>
          <p:cNvSpPr>
            <a:spLocks noChangeArrowheads="1"/>
          </p:cNvSpPr>
          <p:nvPr/>
        </p:nvSpPr>
        <p:spPr bwMode="auto">
          <a:xfrm>
            <a:off x="4716815" y="1332737"/>
            <a:ext cx="6542826" cy="48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pic>
        <p:nvPicPr>
          <p:cNvPr id="17410" name="Picture 2" descr="page13image5831024">
            <a:extLst>
              <a:ext uri="{FF2B5EF4-FFF2-40B4-BE49-F238E27FC236}">
                <a16:creationId xmlns:a16="http://schemas.microsoft.com/office/drawing/2014/main" id="{D2A21CB8-1F3A-0544-BF94-967EBAB280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0481" name="Picture 1" descr="page16image4989472">
            <a:extLst>
              <a:ext uri="{FF2B5EF4-FFF2-40B4-BE49-F238E27FC236}">
                <a16:creationId xmlns:a16="http://schemas.microsoft.com/office/drawing/2014/main" id="{F3459927-0EAC-AB48-8FE5-93B951592B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682662"/>
            <a:ext cx="45720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215195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Bayes’ Theorem</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Example of Bayes’ Theorem</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934726"/>
            <a:ext cx="3837000" cy="1753800"/>
          </a:xfrm>
          <a:prstGeom prst="rect">
            <a:avLst/>
          </a:prstGeom>
        </p:spPr>
        <p:txBody>
          <a:bodyPr spcFirstLastPara="1" wrap="square" lIns="91425" tIns="91425" rIns="91425" bIns="91425" anchor="ctr" anchorCtr="0">
            <a:noAutofit/>
          </a:bodyPr>
          <a:lstStyle/>
          <a:p>
            <a:r>
              <a:rPr lang="en-US" dirty="0"/>
              <a:t>Using the Bayes’ theorem, we can find the required probability:</a:t>
            </a:r>
          </a:p>
        </p:txBody>
      </p:sp>
      <p:sp>
        <p:nvSpPr>
          <p:cNvPr id="77" name="Google Shape;77;p15"/>
          <p:cNvSpPr txBox="1">
            <a:spLocks noGrp="1"/>
          </p:cNvSpPr>
          <p:nvPr>
            <p:ph type="body" idx="3"/>
          </p:nvPr>
        </p:nvSpPr>
        <p:spPr>
          <a:xfrm>
            <a:off x="5096381" y="4500563"/>
            <a:ext cx="3397500" cy="42578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FR" dirty="0"/>
              <a:t>Image Source: https://cdn.corporatefinanceinstitute.com/assets/bayes-theorem3.png</a:t>
            </a:r>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p:txBody>
      </p:sp>
      <p:pic>
        <p:nvPicPr>
          <p:cNvPr id="7" name="Picture 6">
            <a:extLst>
              <a:ext uri="{FF2B5EF4-FFF2-40B4-BE49-F238E27FC236}">
                <a16:creationId xmlns:a16="http://schemas.microsoft.com/office/drawing/2014/main" id="{2829A38E-E73A-461F-A705-E49D2C274C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4727" y="2145969"/>
            <a:ext cx="4091694" cy="482931"/>
          </a:xfrm>
          <a:prstGeom prst="rect">
            <a:avLst/>
          </a:prstGeom>
        </p:spPr>
      </p:pic>
    </p:spTree>
    <p:extLst>
      <p:ext uri="{BB962C8B-B14F-4D97-AF65-F5344CB8AC3E}">
        <p14:creationId xmlns:p14="http://schemas.microsoft.com/office/powerpoint/2010/main" val="61328987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Maximum likelihood</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What is Maximum likelihood</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934726"/>
            <a:ext cx="3837000" cy="1753800"/>
          </a:xfrm>
          <a:prstGeom prst="rect">
            <a:avLst/>
          </a:prstGeom>
        </p:spPr>
        <p:txBody>
          <a:bodyPr spcFirstLastPara="1" wrap="square" lIns="91425" tIns="91425" rIns="91425" bIns="91425" anchor="ctr" anchorCtr="0">
            <a:noAutofit/>
          </a:bodyPr>
          <a:lstStyle/>
          <a:p>
            <a:r>
              <a:rPr lang="en-US" dirty="0"/>
              <a:t>Maximum likelihood is a widely used technique for estimation with applications in many areas including time series modeling, panel data, discrete data, and even machine learning.</a:t>
            </a:r>
          </a:p>
        </p:txBody>
      </p:sp>
      <p:sp>
        <p:nvSpPr>
          <p:cNvPr id="77" name="Google Shape;77;p15"/>
          <p:cNvSpPr txBox="1">
            <a:spLocks noGrp="1"/>
          </p:cNvSpPr>
          <p:nvPr>
            <p:ph type="body" idx="3"/>
          </p:nvPr>
        </p:nvSpPr>
        <p:spPr>
          <a:xfrm>
            <a:off x="5096381" y="4500563"/>
            <a:ext cx="3397500" cy="42578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FR" dirty="0"/>
              <a:t>Image Source: https://4.bp.blogspot.com/-FewCGHC23oU/WliHLS_APPI/AAAAAAAAAv8/gyvldpT8aG4VEPVu6DnqhIXoSaBg0F_YgCLcBGAs/s1600/Maximum-Likelihood-Estimation-in-Machine-Learning.jpg</a:t>
            </a:r>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p:txBody>
      </p:sp>
      <p:pic>
        <p:nvPicPr>
          <p:cNvPr id="4" name="Picture 3">
            <a:extLst>
              <a:ext uri="{FF2B5EF4-FFF2-40B4-BE49-F238E27FC236}">
                <a16:creationId xmlns:a16="http://schemas.microsoft.com/office/drawing/2014/main" id="{7C73DEBB-998D-47D9-8972-5B55F16572D0}"/>
              </a:ext>
            </a:extLst>
          </p:cNvPr>
          <p:cNvPicPr>
            <a:picLocks noChangeAspect="1"/>
          </p:cNvPicPr>
          <p:nvPr/>
        </p:nvPicPr>
        <p:blipFill rotWithShape="1">
          <a:blip r:embed="rId3"/>
          <a:srcRect l="14036" t="54406"/>
          <a:stretch/>
        </p:blipFill>
        <p:spPr>
          <a:xfrm>
            <a:off x="4916969" y="2097258"/>
            <a:ext cx="3764756" cy="948983"/>
          </a:xfrm>
          <a:prstGeom prst="rect">
            <a:avLst/>
          </a:prstGeom>
        </p:spPr>
      </p:pic>
    </p:spTree>
    <p:extLst>
      <p:ext uri="{BB962C8B-B14F-4D97-AF65-F5344CB8AC3E}">
        <p14:creationId xmlns:p14="http://schemas.microsoft.com/office/powerpoint/2010/main" val="58149391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Maximum likelihood</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What is Maximum Likelihood Estimation?</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934726"/>
            <a:ext cx="3837000" cy="1753800"/>
          </a:xfrm>
          <a:prstGeom prst="rect">
            <a:avLst/>
          </a:prstGeom>
        </p:spPr>
        <p:txBody>
          <a:bodyPr spcFirstLastPara="1" wrap="square" lIns="91425" tIns="91425" rIns="91425" bIns="91425" anchor="ctr" anchorCtr="0">
            <a:noAutofit/>
          </a:bodyPr>
          <a:lstStyle/>
          <a:p>
            <a:r>
              <a:rPr lang="en-US" dirty="0"/>
              <a:t>Maximum likelihood estimation is a statistical method for estimating the parameters of a model. In maximum likelihood estimation, the parameters are chosen to maximize the likelihood that the assumed model results in the observed data.</a:t>
            </a:r>
          </a:p>
        </p:txBody>
      </p:sp>
      <p:sp>
        <p:nvSpPr>
          <p:cNvPr id="77" name="Google Shape;77;p15"/>
          <p:cNvSpPr txBox="1">
            <a:spLocks noGrp="1"/>
          </p:cNvSpPr>
          <p:nvPr>
            <p:ph type="body" idx="3"/>
          </p:nvPr>
        </p:nvSpPr>
        <p:spPr>
          <a:xfrm>
            <a:off x="5096381" y="4500563"/>
            <a:ext cx="3397500" cy="42578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FR" dirty="0"/>
              <a:t>Image Source: https://i.ytimg.com/vi/2vh98ful3_M/hqdefault.jpg</a:t>
            </a:r>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p:txBody>
      </p:sp>
      <p:pic>
        <p:nvPicPr>
          <p:cNvPr id="9" name="Picture 8">
            <a:extLst>
              <a:ext uri="{FF2B5EF4-FFF2-40B4-BE49-F238E27FC236}">
                <a16:creationId xmlns:a16="http://schemas.microsoft.com/office/drawing/2014/main" id="{9FBBC6B1-0D98-4206-A4BE-A21916E1E6A7}"/>
              </a:ext>
            </a:extLst>
          </p:cNvPr>
          <p:cNvPicPr>
            <a:picLocks noChangeAspect="1"/>
          </p:cNvPicPr>
          <p:nvPr/>
        </p:nvPicPr>
        <p:blipFill>
          <a:blip r:embed="rId3"/>
          <a:stretch>
            <a:fillRect/>
          </a:stretch>
        </p:blipFill>
        <p:spPr>
          <a:xfrm>
            <a:off x="4876631" y="1278731"/>
            <a:ext cx="3837000" cy="2877750"/>
          </a:xfrm>
          <a:prstGeom prst="rect">
            <a:avLst/>
          </a:prstGeom>
        </p:spPr>
      </p:pic>
    </p:spTree>
    <p:extLst>
      <p:ext uri="{BB962C8B-B14F-4D97-AF65-F5344CB8AC3E}">
        <p14:creationId xmlns:p14="http://schemas.microsoft.com/office/powerpoint/2010/main" val="92666803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Maximum likelihood</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What is Maximum Likelihood Estimation?</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934726"/>
            <a:ext cx="3837000" cy="1753800"/>
          </a:xfrm>
          <a:prstGeom prst="rect">
            <a:avLst/>
          </a:prstGeom>
        </p:spPr>
        <p:txBody>
          <a:bodyPr spcFirstLastPara="1" wrap="square" lIns="91425" tIns="91425" rIns="91425" bIns="91425" anchor="ctr" anchorCtr="0">
            <a:noAutofit/>
          </a:bodyPr>
          <a:lstStyle/>
          <a:p>
            <a:pPr marL="139700" indent="0">
              <a:buNone/>
            </a:pPr>
            <a:r>
              <a:rPr lang="en-US" dirty="0"/>
              <a:t>In order to implement maximum likelihood estimation we must:</a:t>
            </a:r>
          </a:p>
          <a:p>
            <a:r>
              <a:rPr lang="en-US" dirty="0"/>
              <a:t>Assume a model, also known as a data generating process, for our data.</a:t>
            </a:r>
          </a:p>
          <a:p>
            <a:r>
              <a:rPr lang="en-US" dirty="0"/>
              <a:t>Be able to derive the likelihood function for our data, given our assumed model (we will discuss this more later).</a:t>
            </a:r>
          </a:p>
        </p:txBody>
      </p:sp>
      <p:sp>
        <p:nvSpPr>
          <p:cNvPr id="77" name="Google Shape;77;p15"/>
          <p:cNvSpPr txBox="1">
            <a:spLocks noGrp="1"/>
          </p:cNvSpPr>
          <p:nvPr>
            <p:ph type="body" idx="3"/>
          </p:nvPr>
        </p:nvSpPr>
        <p:spPr>
          <a:xfrm>
            <a:off x="5096381" y="4500563"/>
            <a:ext cx="3397500" cy="42578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FR" dirty="0"/>
              <a:t>Image Source: https://i.ytimg.com/vi/2vh98ful3_M/hqdefault.jpg</a:t>
            </a:r>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p:txBody>
      </p:sp>
      <p:pic>
        <p:nvPicPr>
          <p:cNvPr id="3" name="Picture 2">
            <a:extLst>
              <a:ext uri="{FF2B5EF4-FFF2-40B4-BE49-F238E27FC236}">
                <a16:creationId xmlns:a16="http://schemas.microsoft.com/office/drawing/2014/main" id="{28534B3F-226E-4BF8-B4F5-6B3708E76EC3}"/>
              </a:ext>
            </a:extLst>
          </p:cNvPr>
          <p:cNvPicPr>
            <a:picLocks noChangeAspect="1"/>
          </p:cNvPicPr>
          <p:nvPr/>
        </p:nvPicPr>
        <p:blipFill>
          <a:blip r:embed="rId3"/>
          <a:stretch>
            <a:fillRect/>
          </a:stretch>
        </p:blipFill>
        <p:spPr>
          <a:xfrm>
            <a:off x="4876631" y="1278731"/>
            <a:ext cx="3837000" cy="2877750"/>
          </a:xfrm>
          <a:prstGeom prst="rect">
            <a:avLst/>
          </a:prstGeom>
        </p:spPr>
      </p:pic>
    </p:spTree>
    <p:extLst>
      <p:ext uri="{BB962C8B-B14F-4D97-AF65-F5344CB8AC3E}">
        <p14:creationId xmlns:p14="http://schemas.microsoft.com/office/powerpoint/2010/main" val="22019245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Maximum likelihood</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Advantages of Maximum Likelihood Estimation</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571750"/>
            <a:ext cx="3837000" cy="2116776"/>
          </a:xfrm>
          <a:prstGeom prst="rect">
            <a:avLst/>
          </a:prstGeom>
        </p:spPr>
        <p:txBody>
          <a:bodyPr spcFirstLastPara="1" wrap="square" lIns="91425" tIns="91425" rIns="91425" bIns="91425" anchor="ctr" anchorCtr="0">
            <a:noAutofit/>
          </a:bodyPr>
          <a:lstStyle/>
          <a:p>
            <a:r>
              <a:rPr lang="en-US" dirty="0"/>
              <a:t>If the model is correctly assumed, the maximum likelihood estimator is the most efficient estimator.</a:t>
            </a:r>
          </a:p>
          <a:p>
            <a:r>
              <a:rPr lang="en-US" dirty="0"/>
              <a:t>It provides a consistent but flexible approach which makes it suitable for a wide variety of applications, including cases where assumptions of other models are violated.</a:t>
            </a:r>
          </a:p>
          <a:p>
            <a:r>
              <a:rPr lang="en-US" dirty="0"/>
              <a:t>It results in unbiased estimates in larger samples.</a:t>
            </a:r>
          </a:p>
        </p:txBody>
      </p:sp>
      <p:sp>
        <p:nvSpPr>
          <p:cNvPr id="77" name="Google Shape;77;p15"/>
          <p:cNvSpPr txBox="1">
            <a:spLocks noGrp="1"/>
          </p:cNvSpPr>
          <p:nvPr>
            <p:ph type="body" idx="3"/>
          </p:nvPr>
        </p:nvSpPr>
        <p:spPr>
          <a:xfrm>
            <a:off x="5096381" y="4500563"/>
            <a:ext cx="3397500" cy="42578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FR" dirty="0"/>
              <a:t>Image Source: https://images.slideplayer.com/35/10494584/slides/slide_7.jpg</a:t>
            </a:r>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p:txBody>
      </p:sp>
      <p:pic>
        <p:nvPicPr>
          <p:cNvPr id="4" name="Picture 3">
            <a:extLst>
              <a:ext uri="{FF2B5EF4-FFF2-40B4-BE49-F238E27FC236}">
                <a16:creationId xmlns:a16="http://schemas.microsoft.com/office/drawing/2014/main" id="{39D27528-3CC9-450F-A5FB-63D6BB2A0C4B}"/>
              </a:ext>
            </a:extLst>
          </p:cNvPr>
          <p:cNvPicPr>
            <a:picLocks noChangeAspect="1"/>
          </p:cNvPicPr>
          <p:nvPr/>
        </p:nvPicPr>
        <p:blipFill>
          <a:blip r:embed="rId3"/>
          <a:stretch>
            <a:fillRect/>
          </a:stretch>
        </p:blipFill>
        <p:spPr>
          <a:xfrm>
            <a:off x="4793456" y="1478756"/>
            <a:ext cx="4254500" cy="2393156"/>
          </a:xfrm>
          <a:prstGeom prst="rect">
            <a:avLst/>
          </a:prstGeom>
        </p:spPr>
      </p:pic>
    </p:spTree>
    <p:extLst>
      <p:ext uri="{BB962C8B-B14F-4D97-AF65-F5344CB8AC3E}">
        <p14:creationId xmlns:p14="http://schemas.microsoft.com/office/powerpoint/2010/main" val="301133131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Maximum likelihood</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Disadvantages of Maximum Likelihood Estimation</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571750"/>
            <a:ext cx="3837000" cy="2116776"/>
          </a:xfrm>
          <a:prstGeom prst="rect">
            <a:avLst/>
          </a:prstGeom>
        </p:spPr>
        <p:txBody>
          <a:bodyPr spcFirstLastPara="1" wrap="square" lIns="91425" tIns="91425" rIns="91425" bIns="91425" anchor="ctr" anchorCtr="0">
            <a:noAutofit/>
          </a:bodyPr>
          <a:lstStyle/>
          <a:p>
            <a:r>
              <a:rPr lang="en-US" dirty="0"/>
              <a:t>It relies on the assumption of a model and the derivation of the likelihood function which is not always easy.</a:t>
            </a:r>
          </a:p>
          <a:p>
            <a:r>
              <a:rPr lang="en-US" dirty="0"/>
              <a:t>Like other optimization problems, maximum likelihood estimation can be sensitive to the choice of starting values.</a:t>
            </a:r>
          </a:p>
        </p:txBody>
      </p:sp>
      <p:sp>
        <p:nvSpPr>
          <p:cNvPr id="77" name="Google Shape;77;p15"/>
          <p:cNvSpPr txBox="1">
            <a:spLocks noGrp="1"/>
          </p:cNvSpPr>
          <p:nvPr>
            <p:ph type="body" idx="3"/>
          </p:nvPr>
        </p:nvSpPr>
        <p:spPr>
          <a:xfrm>
            <a:off x="5096381" y="4500563"/>
            <a:ext cx="3397500" cy="42578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FR" dirty="0"/>
              <a:t>Image Source: https://images.slideplayer.com/35/10494584/slides/slide_7.jpg</a:t>
            </a:r>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p:txBody>
      </p:sp>
      <p:pic>
        <p:nvPicPr>
          <p:cNvPr id="4" name="Picture 3">
            <a:extLst>
              <a:ext uri="{FF2B5EF4-FFF2-40B4-BE49-F238E27FC236}">
                <a16:creationId xmlns:a16="http://schemas.microsoft.com/office/drawing/2014/main" id="{39D27528-3CC9-450F-A5FB-63D6BB2A0C4B}"/>
              </a:ext>
            </a:extLst>
          </p:cNvPr>
          <p:cNvPicPr>
            <a:picLocks noChangeAspect="1"/>
          </p:cNvPicPr>
          <p:nvPr/>
        </p:nvPicPr>
        <p:blipFill>
          <a:blip r:embed="rId3"/>
          <a:stretch>
            <a:fillRect/>
          </a:stretch>
        </p:blipFill>
        <p:spPr>
          <a:xfrm>
            <a:off x="4793456" y="1478756"/>
            <a:ext cx="4254500" cy="2393156"/>
          </a:xfrm>
          <a:prstGeom prst="rect">
            <a:avLst/>
          </a:prstGeom>
        </p:spPr>
      </p:pic>
    </p:spTree>
    <p:extLst>
      <p:ext uri="{BB962C8B-B14F-4D97-AF65-F5344CB8AC3E}">
        <p14:creationId xmlns:p14="http://schemas.microsoft.com/office/powerpoint/2010/main" val="341621486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Maximum likelihood</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Disadvantages of Maximum Likelihood Estimation</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571750"/>
            <a:ext cx="3837000" cy="2116776"/>
          </a:xfrm>
          <a:prstGeom prst="rect">
            <a:avLst/>
          </a:prstGeom>
        </p:spPr>
        <p:txBody>
          <a:bodyPr spcFirstLastPara="1" wrap="square" lIns="91425" tIns="91425" rIns="91425" bIns="91425" anchor="ctr" anchorCtr="0">
            <a:noAutofit/>
          </a:bodyPr>
          <a:lstStyle/>
          <a:p>
            <a:r>
              <a:rPr lang="en-US" dirty="0"/>
              <a:t>Depending on the complexity of the likelihood function, the numerical estimation can be computationally expensive.</a:t>
            </a:r>
          </a:p>
          <a:p>
            <a:r>
              <a:rPr lang="en-US" dirty="0"/>
              <a:t>Estimates can be biased in small samples.</a:t>
            </a:r>
          </a:p>
        </p:txBody>
      </p:sp>
      <p:sp>
        <p:nvSpPr>
          <p:cNvPr id="77" name="Google Shape;77;p15"/>
          <p:cNvSpPr txBox="1">
            <a:spLocks noGrp="1"/>
          </p:cNvSpPr>
          <p:nvPr>
            <p:ph type="body" idx="3"/>
          </p:nvPr>
        </p:nvSpPr>
        <p:spPr>
          <a:xfrm>
            <a:off x="5096381" y="4500563"/>
            <a:ext cx="3397500" cy="42578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FR" dirty="0"/>
              <a:t>Image Source</a:t>
            </a:r>
            <a:r>
              <a:rPr lang="fr-FR"/>
              <a:t>: https://images.slideplayer.com/35/10494584/slides/slide_7.jpg</a:t>
            </a: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p:txBody>
      </p:sp>
      <p:pic>
        <p:nvPicPr>
          <p:cNvPr id="4" name="Picture 3">
            <a:extLst>
              <a:ext uri="{FF2B5EF4-FFF2-40B4-BE49-F238E27FC236}">
                <a16:creationId xmlns:a16="http://schemas.microsoft.com/office/drawing/2014/main" id="{39D27528-3CC9-450F-A5FB-63D6BB2A0C4B}"/>
              </a:ext>
            </a:extLst>
          </p:cNvPr>
          <p:cNvPicPr>
            <a:picLocks noChangeAspect="1"/>
          </p:cNvPicPr>
          <p:nvPr/>
        </p:nvPicPr>
        <p:blipFill>
          <a:blip r:embed="rId3"/>
          <a:stretch>
            <a:fillRect/>
          </a:stretch>
        </p:blipFill>
        <p:spPr>
          <a:xfrm>
            <a:off x="4793456" y="1478756"/>
            <a:ext cx="4254500" cy="2393156"/>
          </a:xfrm>
          <a:prstGeom prst="rect">
            <a:avLst/>
          </a:prstGeom>
        </p:spPr>
      </p:pic>
    </p:spTree>
    <p:extLst>
      <p:ext uri="{BB962C8B-B14F-4D97-AF65-F5344CB8AC3E}">
        <p14:creationId xmlns:p14="http://schemas.microsoft.com/office/powerpoint/2010/main" val="242694752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Maximum likelihood</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What is the Likelihood Function?</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571750"/>
            <a:ext cx="3837000" cy="2116776"/>
          </a:xfrm>
          <a:prstGeom prst="rect">
            <a:avLst/>
          </a:prstGeom>
        </p:spPr>
        <p:txBody>
          <a:bodyPr spcFirstLastPara="1" wrap="square" lIns="91425" tIns="91425" rIns="91425" bIns="91425" anchor="ctr" anchorCtr="0">
            <a:noAutofit/>
          </a:bodyPr>
          <a:lstStyle/>
          <a:p>
            <a:r>
              <a:rPr lang="en-US" dirty="0"/>
              <a:t>Maximum likelihood estimation hinges on the derivation of the likelihood function. For this reason, it is important to have a good understanding of what the likelihood function is and where it comes from.</a:t>
            </a:r>
          </a:p>
          <a:p>
            <a:r>
              <a:rPr lang="en-US" dirty="0"/>
              <a:t>Let's start with the very simple case where we have one series  with 10 independent observations: 5, 0, 1, 1, 0, 3, 2, 3, 4, 1.</a:t>
            </a:r>
          </a:p>
        </p:txBody>
      </p:sp>
      <p:sp>
        <p:nvSpPr>
          <p:cNvPr id="77" name="Google Shape;77;p15"/>
          <p:cNvSpPr txBox="1">
            <a:spLocks noGrp="1"/>
          </p:cNvSpPr>
          <p:nvPr>
            <p:ph type="body" idx="3"/>
          </p:nvPr>
        </p:nvSpPr>
        <p:spPr>
          <a:xfrm>
            <a:off x="5096381" y="4500563"/>
            <a:ext cx="3397500" cy="42578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FR" dirty="0"/>
              <a:t>Image Source: http://ai.stanford.edu/~moises/tutorial/img032.GIF</a:t>
            </a:r>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p:txBody>
      </p:sp>
      <p:pic>
        <p:nvPicPr>
          <p:cNvPr id="3" name="Picture 2">
            <a:extLst>
              <a:ext uri="{FF2B5EF4-FFF2-40B4-BE49-F238E27FC236}">
                <a16:creationId xmlns:a16="http://schemas.microsoft.com/office/drawing/2014/main" id="{4B50DB36-A16F-422D-BA26-BA711DF6D4CE}"/>
              </a:ext>
            </a:extLst>
          </p:cNvPr>
          <p:cNvPicPr>
            <a:picLocks noChangeAspect="1"/>
          </p:cNvPicPr>
          <p:nvPr/>
        </p:nvPicPr>
        <p:blipFill rotWithShape="1">
          <a:blip r:embed="rId3"/>
          <a:srcRect b="3666"/>
          <a:stretch/>
        </p:blipFill>
        <p:spPr>
          <a:xfrm>
            <a:off x="5096381" y="1487681"/>
            <a:ext cx="3793544" cy="2740836"/>
          </a:xfrm>
          <a:prstGeom prst="rect">
            <a:avLst/>
          </a:prstGeom>
        </p:spPr>
      </p:pic>
    </p:spTree>
    <p:extLst>
      <p:ext uri="{BB962C8B-B14F-4D97-AF65-F5344CB8AC3E}">
        <p14:creationId xmlns:p14="http://schemas.microsoft.com/office/powerpoint/2010/main" val="266409384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What is the Likelihood Function?</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The Probability Density</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571750"/>
            <a:ext cx="3837000" cy="2116776"/>
          </a:xfrm>
          <a:prstGeom prst="rect">
            <a:avLst/>
          </a:prstGeom>
        </p:spPr>
        <p:txBody>
          <a:bodyPr spcFirstLastPara="1" wrap="square" lIns="91425" tIns="91425" rIns="91425" bIns="91425" anchor="ctr" anchorCtr="0">
            <a:noAutofit/>
          </a:bodyPr>
          <a:lstStyle/>
          <a:p>
            <a:r>
              <a:rPr lang="en-US" dirty="0"/>
              <a:t>The first step in maximum likelihood estimation is to assume a probability distribution for the data. A probability density function measures the probability of observing the data given a set of underlying model parameters.</a:t>
            </a:r>
          </a:p>
        </p:txBody>
      </p:sp>
      <p:sp>
        <p:nvSpPr>
          <p:cNvPr id="77" name="Google Shape;77;p15"/>
          <p:cNvSpPr txBox="1">
            <a:spLocks noGrp="1"/>
          </p:cNvSpPr>
          <p:nvPr>
            <p:ph type="body" idx="3"/>
          </p:nvPr>
        </p:nvSpPr>
        <p:spPr>
          <a:xfrm>
            <a:off x="5096381" y="4500563"/>
            <a:ext cx="3397500" cy="42578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FR" dirty="0"/>
              <a:t>Image Source</a:t>
            </a:r>
            <a:r>
              <a:rPr lang="fr-FR"/>
              <a:t>: http://ai.stanford.edu/~moises/tutorial/img032.GIF</a:t>
            </a: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p:txBody>
      </p:sp>
      <p:pic>
        <p:nvPicPr>
          <p:cNvPr id="3" name="Picture 2">
            <a:extLst>
              <a:ext uri="{FF2B5EF4-FFF2-40B4-BE49-F238E27FC236}">
                <a16:creationId xmlns:a16="http://schemas.microsoft.com/office/drawing/2014/main" id="{4B50DB36-A16F-422D-BA26-BA711DF6D4CE}"/>
              </a:ext>
            </a:extLst>
          </p:cNvPr>
          <p:cNvPicPr>
            <a:picLocks noChangeAspect="1"/>
          </p:cNvPicPr>
          <p:nvPr/>
        </p:nvPicPr>
        <p:blipFill rotWithShape="1">
          <a:blip r:embed="rId3"/>
          <a:srcRect b="3666"/>
          <a:stretch/>
        </p:blipFill>
        <p:spPr>
          <a:xfrm>
            <a:off x="5096381" y="1487681"/>
            <a:ext cx="3793544" cy="2740836"/>
          </a:xfrm>
          <a:prstGeom prst="rect">
            <a:avLst/>
          </a:prstGeom>
        </p:spPr>
      </p:pic>
    </p:spTree>
    <p:extLst>
      <p:ext uri="{BB962C8B-B14F-4D97-AF65-F5344CB8AC3E}">
        <p14:creationId xmlns:p14="http://schemas.microsoft.com/office/powerpoint/2010/main" val="227427205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What is the Likelihood Function?</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The Probability Density</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571750"/>
            <a:ext cx="3837000" cy="2116776"/>
          </a:xfrm>
          <a:prstGeom prst="rect">
            <a:avLst/>
          </a:prstGeom>
        </p:spPr>
        <p:txBody>
          <a:bodyPr spcFirstLastPara="1" wrap="square" lIns="91425" tIns="91425" rIns="91425" bIns="91425" anchor="ctr" anchorCtr="0">
            <a:noAutofit/>
          </a:bodyPr>
          <a:lstStyle/>
          <a:p>
            <a:r>
              <a:rPr lang="en-US" dirty="0"/>
              <a:t>The Poisson probability density function for an individual observation, is given by</a:t>
            </a:r>
          </a:p>
          <a:p>
            <a:pPr marL="139700" indent="0">
              <a:buNone/>
            </a:pPr>
            <a:endParaRPr lang="en-US" dirty="0"/>
          </a:p>
          <a:p>
            <a:endParaRPr lang="en-US" dirty="0"/>
          </a:p>
          <a:p>
            <a:r>
              <a:rPr lang="en-US" dirty="0"/>
              <a:t>Because the observations in our sample are independent, the probability density of our observed sample can be found by taking the product of the probability of the individual observations:</a:t>
            </a:r>
          </a:p>
          <a:p>
            <a:pPr marL="139700" indent="0">
              <a:buNone/>
            </a:pPr>
            <a:endParaRPr lang="en-US" dirty="0"/>
          </a:p>
          <a:p>
            <a:endParaRPr lang="en-US" dirty="0"/>
          </a:p>
        </p:txBody>
      </p:sp>
      <p:sp>
        <p:nvSpPr>
          <p:cNvPr id="77" name="Google Shape;77;p15"/>
          <p:cNvSpPr txBox="1">
            <a:spLocks noGrp="1"/>
          </p:cNvSpPr>
          <p:nvPr>
            <p:ph type="body" idx="3"/>
          </p:nvPr>
        </p:nvSpPr>
        <p:spPr>
          <a:xfrm>
            <a:off x="5096381" y="4500563"/>
            <a:ext cx="3397500" cy="42578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FR" dirty="0"/>
              <a:t>Image Source</a:t>
            </a:r>
            <a:r>
              <a:rPr lang="fr-FR"/>
              <a:t>: http://ai.stanford.edu/~moises/tutorial/img032.GIF</a:t>
            </a: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p:txBody>
      </p:sp>
      <p:pic>
        <p:nvPicPr>
          <p:cNvPr id="3" name="Picture 2">
            <a:extLst>
              <a:ext uri="{FF2B5EF4-FFF2-40B4-BE49-F238E27FC236}">
                <a16:creationId xmlns:a16="http://schemas.microsoft.com/office/drawing/2014/main" id="{4B50DB36-A16F-422D-BA26-BA711DF6D4CE}"/>
              </a:ext>
            </a:extLst>
          </p:cNvPr>
          <p:cNvPicPr>
            <a:picLocks noChangeAspect="1"/>
          </p:cNvPicPr>
          <p:nvPr/>
        </p:nvPicPr>
        <p:blipFill rotWithShape="1">
          <a:blip r:embed="rId3"/>
          <a:srcRect b="3666"/>
          <a:stretch/>
        </p:blipFill>
        <p:spPr>
          <a:xfrm>
            <a:off x="5096381" y="1487681"/>
            <a:ext cx="3793544" cy="2740836"/>
          </a:xfrm>
          <a:prstGeom prst="rect">
            <a:avLst/>
          </a:prstGeom>
        </p:spPr>
      </p:pic>
      <p:pic>
        <p:nvPicPr>
          <p:cNvPr id="7" name="Picture 6">
            <a:extLst>
              <a:ext uri="{FF2B5EF4-FFF2-40B4-BE49-F238E27FC236}">
                <a16:creationId xmlns:a16="http://schemas.microsoft.com/office/drawing/2014/main" id="{4EC800ED-8997-4D15-9866-74B444EA8A2F}"/>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43333" t="34025" r="41282" b="56082"/>
          <a:stretch/>
        </p:blipFill>
        <p:spPr bwMode="auto">
          <a:xfrm>
            <a:off x="1718510" y="2858099"/>
            <a:ext cx="1116329" cy="381426"/>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F5E07A89-1BC3-4D20-8FA7-AEF11F8078C0}"/>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34103" t="52604" r="34743" b="34124"/>
          <a:stretch/>
        </p:blipFill>
        <p:spPr bwMode="auto">
          <a:xfrm>
            <a:off x="1253014" y="4430000"/>
            <a:ext cx="1851660" cy="4191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33376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Trends in Business Analytics </a:t>
            </a:r>
            <a:endParaRPr lang="en-IN" dirty="0">
              <a:effectLst/>
            </a:endParaRPr>
          </a:p>
        </p:txBody>
      </p:sp>
      <p:sp>
        <p:nvSpPr>
          <p:cNvPr id="74" name="Google Shape;74;p15"/>
          <p:cNvSpPr txBox="1">
            <a:spLocks noGrp="1"/>
          </p:cNvSpPr>
          <p:nvPr>
            <p:ph type="subTitle" idx="1"/>
          </p:nvPr>
        </p:nvSpPr>
        <p:spPr>
          <a:xfrm>
            <a:off x="254075" y="1813865"/>
            <a:ext cx="4045200" cy="641400"/>
          </a:xfrm>
          <a:prstGeom prst="rect">
            <a:avLst/>
          </a:prstGeom>
        </p:spPr>
        <p:txBody>
          <a:bodyPr spcFirstLastPara="1" wrap="square" lIns="91425" tIns="91425" rIns="91425" bIns="91425" anchor="ctr" anchorCtr="0">
            <a:noAutofit/>
          </a:bodyPr>
          <a:lstStyle/>
          <a:p>
            <a:r>
              <a:rPr lang="en-IN" dirty="0"/>
              <a:t>Business Analytics Trends For 2021 </a:t>
            </a:r>
            <a:endParaRPr lang="en-IN" dirty="0">
              <a:effectLst/>
            </a:endParaRP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IN" dirty="0"/>
              <a:t>Data Quality Management </a:t>
            </a:r>
          </a:p>
          <a:p>
            <a:r>
              <a:rPr lang="en-IN" dirty="0"/>
              <a:t>Data Discovery/Visualization </a:t>
            </a:r>
          </a:p>
          <a:p>
            <a:r>
              <a:rPr lang="en-IN" dirty="0"/>
              <a:t>Artificial Intelligence </a:t>
            </a:r>
          </a:p>
          <a:p>
            <a:r>
              <a:rPr lang="en-IN" dirty="0"/>
              <a:t>Predictive and Prescriptive Analytics </a:t>
            </a:r>
          </a:p>
          <a:p>
            <a:r>
              <a:rPr lang="en-IN" dirty="0"/>
              <a:t>Tools </a:t>
            </a:r>
          </a:p>
          <a:p>
            <a:r>
              <a:rPr lang="en-IN" dirty="0"/>
              <a:t>Collaborative Business Intelligence </a:t>
            </a:r>
          </a:p>
          <a:p>
            <a:r>
              <a:rPr lang="en-IN" dirty="0"/>
              <a:t>Data-driven Culture</a:t>
            </a:r>
            <a:endParaRPr lang="en-IN" dirty="0">
              <a:effectLst/>
            </a:endParaRPr>
          </a:p>
        </p:txBody>
      </p:sp>
      <p:sp>
        <p:nvSpPr>
          <p:cNvPr id="77" name="Google Shape;77;p15"/>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a:t>
            </a:r>
            <a:r>
              <a:rPr lang="en-IN" dirty="0"/>
              <a:t>https://</a:t>
            </a:r>
            <a:r>
              <a:rPr lang="en-IN" dirty="0" err="1"/>
              <a:t>www.datapine.com</a:t>
            </a:r>
            <a:r>
              <a:rPr lang="en-IN" dirty="0"/>
              <a:t>/blog/benefits-of-business-intelligence-and-business-an </a:t>
            </a: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descr="page9image3696432">
            <a:extLst>
              <a:ext uri="{FF2B5EF4-FFF2-40B4-BE49-F238E27FC236}">
                <a16:creationId xmlns:a16="http://schemas.microsoft.com/office/drawing/2014/main" id="{545B3B4C-12D5-5343-B149-576690B753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24968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10image3731792">
            <a:extLst>
              <a:ext uri="{FF2B5EF4-FFF2-40B4-BE49-F238E27FC236}">
                <a16:creationId xmlns:a16="http://schemas.microsoft.com/office/drawing/2014/main" id="{00224E21-C2DB-3845-8376-9049A4512A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974BD21F-9025-6140-B927-680FD3480C8B}"/>
              </a:ext>
            </a:extLst>
          </p:cNvPr>
          <p:cNvSpPr>
            <a:spLocks noChangeArrowheads="1"/>
          </p:cNvSpPr>
          <p:nvPr/>
        </p:nvSpPr>
        <p:spPr bwMode="auto">
          <a:xfrm>
            <a:off x="4152761" y="1730247"/>
            <a:ext cx="74925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 name="Rectangle 2">
            <a:extLst>
              <a:ext uri="{FF2B5EF4-FFF2-40B4-BE49-F238E27FC236}">
                <a16:creationId xmlns:a16="http://schemas.microsoft.com/office/drawing/2014/main" id="{025A492A-CD70-A641-A949-2D640450F024}"/>
              </a:ext>
            </a:extLst>
          </p:cNvPr>
          <p:cNvSpPr>
            <a:spLocks noChangeArrowheads="1"/>
          </p:cNvSpPr>
          <p:nvPr/>
        </p:nvSpPr>
        <p:spPr bwMode="auto">
          <a:xfrm>
            <a:off x="4716815" y="1332737"/>
            <a:ext cx="6542826" cy="48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pic>
        <p:nvPicPr>
          <p:cNvPr id="17410" name="Picture 2" descr="page13image5831024">
            <a:extLst>
              <a:ext uri="{FF2B5EF4-FFF2-40B4-BE49-F238E27FC236}">
                <a16:creationId xmlns:a16="http://schemas.microsoft.com/office/drawing/2014/main" id="{D2A21CB8-1F3A-0544-BF94-967EBAB280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8433" name="Picture 1" descr="page14image5001680">
            <a:extLst>
              <a:ext uri="{FF2B5EF4-FFF2-40B4-BE49-F238E27FC236}">
                <a16:creationId xmlns:a16="http://schemas.microsoft.com/office/drawing/2014/main" id="{340A0621-06C5-4040-88DF-B3A3ACDD16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249680"/>
            <a:ext cx="45339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544050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What is the Likelihood Function?</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The Likelihood Function</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571750"/>
            <a:ext cx="3837000" cy="2116776"/>
          </a:xfrm>
          <a:prstGeom prst="rect">
            <a:avLst/>
          </a:prstGeom>
        </p:spPr>
        <p:txBody>
          <a:bodyPr spcFirstLastPara="1" wrap="square" lIns="91425" tIns="91425" rIns="91425" bIns="91425" anchor="ctr" anchorCtr="0">
            <a:noAutofit/>
          </a:bodyPr>
          <a:lstStyle/>
          <a:p>
            <a:pPr marL="139700" indent="0">
              <a:buNone/>
            </a:pPr>
            <a:r>
              <a:rPr lang="en-US" dirty="0"/>
              <a:t>The differences between the likelihood function and the probability density function are nuanced but important.</a:t>
            </a:r>
          </a:p>
          <a:p>
            <a:r>
              <a:rPr lang="en-US" dirty="0"/>
              <a:t>A probability density function expresses the probability of observing our data given the underlying distribution parameters. It assumes that the parameters are known.</a:t>
            </a:r>
          </a:p>
          <a:p>
            <a:endParaRPr lang="en-US" dirty="0"/>
          </a:p>
        </p:txBody>
      </p:sp>
      <p:sp>
        <p:nvSpPr>
          <p:cNvPr id="77" name="Google Shape;77;p15"/>
          <p:cNvSpPr txBox="1">
            <a:spLocks noGrp="1"/>
          </p:cNvSpPr>
          <p:nvPr>
            <p:ph type="body" idx="3"/>
          </p:nvPr>
        </p:nvSpPr>
        <p:spPr>
          <a:xfrm>
            <a:off x="5096381" y="4500563"/>
            <a:ext cx="3397500" cy="42578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FR" dirty="0"/>
              <a:t>Image Source</a:t>
            </a:r>
            <a:r>
              <a:rPr lang="fr-FR"/>
              <a:t>: http://ai.stanford.edu/~moises/tutorial/img032.GIF</a:t>
            </a: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p:txBody>
      </p:sp>
      <p:pic>
        <p:nvPicPr>
          <p:cNvPr id="3" name="Picture 2">
            <a:extLst>
              <a:ext uri="{FF2B5EF4-FFF2-40B4-BE49-F238E27FC236}">
                <a16:creationId xmlns:a16="http://schemas.microsoft.com/office/drawing/2014/main" id="{4B50DB36-A16F-422D-BA26-BA711DF6D4CE}"/>
              </a:ext>
            </a:extLst>
          </p:cNvPr>
          <p:cNvPicPr>
            <a:picLocks noChangeAspect="1"/>
          </p:cNvPicPr>
          <p:nvPr/>
        </p:nvPicPr>
        <p:blipFill rotWithShape="1">
          <a:blip r:embed="rId3"/>
          <a:srcRect b="3666"/>
          <a:stretch/>
        </p:blipFill>
        <p:spPr>
          <a:xfrm>
            <a:off x="5096381" y="1487681"/>
            <a:ext cx="3793544" cy="2740836"/>
          </a:xfrm>
          <a:prstGeom prst="rect">
            <a:avLst/>
          </a:prstGeom>
        </p:spPr>
      </p:pic>
    </p:spTree>
    <p:extLst>
      <p:ext uri="{BB962C8B-B14F-4D97-AF65-F5344CB8AC3E}">
        <p14:creationId xmlns:p14="http://schemas.microsoft.com/office/powerpoint/2010/main" val="1905188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What is the Likelihood Function?</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The Likelihood Function</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571750"/>
            <a:ext cx="3837000" cy="2116776"/>
          </a:xfrm>
          <a:prstGeom prst="rect">
            <a:avLst/>
          </a:prstGeom>
        </p:spPr>
        <p:txBody>
          <a:bodyPr spcFirstLastPara="1" wrap="square" lIns="91425" tIns="91425" rIns="91425" bIns="91425" anchor="ctr" anchorCtr="0">
            <a:noAutofit/>
          </a:bodyPr>
          <a:lstStyle/>
          <a:p>
            <a:r>
              <a:rPr lang="en-US" dirty="0"/>
              <a:t>The likelihood function expresses the likelihood of parameter values occurring given the observed data. It assumes that the parameters are unknown.</a:t>
            </a:r>
          </a:p>
        </p:txBody>
      </p:sp>
      <p:sp>
        <p:nvSpPr>
          <p:cNvPr id="77" name="Google Shape;77;p15"/>
          <p:cNvSpPr txBox="1">
            <a:spLocks noGrp="1"/>
          </p:cNvSpPr>
          <p:nvPr>
            <p:ph type="body" idx="3"/>
          </p:nvPr>
        </p:nvSpPr>
        <p:spPr>
          <a:xfrm>
            <a:off x="5096381" y="4500563"/>
            <a:ext cx="3397500" cy="42578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FR" dirty="0"/>
              <a:t>Image Source</a:t>
            </a:r>
            <a:r>
              <a:rPr lang="fr-FR"/>
              <a:t>: http://ai.stanford.edu/~moises/tutorial/img032.GIF</a:t>
            </a: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p:txBody>
      </p:sp>
      <p:pic>
        <p:nvPicPr>
          <p:cNvPr id="3" name="Picture 2">
            <a:extLst>
              <a:ext uri="{FF2B5EF4-FFF2-40B4-BE49-F238E27FC236}">
                <a16:creationId xmlns:a16="http://schemas.microsoft.com/office/drawing/2014/main" id="{4B50DB36-A16F-422D-BA26-BA711DF6D4CE}"/>
              </a:ext>
            </a:extLst>
          </p:cNvPr>
          <p:cNvPicPr>
            <a:picLocks noChangeAspect="1"/>
          </p:cNvPicPr>
          <p:nvPr/>
        </p:nvPicPr>
        <p:blipFill rotWithShape="1">
          <a:blip r:embed="rId3"/>
          <a:srcRect b="3666"/>
          <a:stretch/>
        </p:blipFill>
        <p:spPr>
          <a:xfrm>
            <a:off x="5096381" y="1487681"/>
            <a:ext cx="3793544" cy="2740836"/>
          </a:xfrm>
          <a:prstGeom prst="rect">
            <a:avLst/>
          </a:prstGeom>
        </p:spPr>
      </p:pic>
    </p:spTree>
    <p:extLst>
      <p:ext uri="{BB962C8B-B14F-4D97-AF65-F5344CB8AC3E}">
        <p14:creationId xmlns:p14="http://schemas.microsoft.com/office/powerpoint/2010/main" val="262212263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What is the Likelihood Function?</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The Likelihood Function</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571750"/>
            <a:ext cx="3837000" cy="2116776"/>
          </a:xfrm>
          <a:prstGeom prst="rect">
            <a:avLst/>
          </a:prstGeom>
        </p:spPr>
        <p:txBody>
          <a:bodyPr spcFirstLastPara="1" wrap="square" lIns="91425" tIns="91425" rIns="91425" bIns="91425" anchor="ctr" anchorCtr="0">
            <a:noAutofit/>
          </a:bodyPr>
          <a:lstStyle/>
          <a:p>
            <a:r>
              <a:rPr lang="en-US" dirty="0"/>
              <a:t>Mathematically the likelihood function looks similar to the probability density:</a:t>
            </a:r>
          </a:p>
          <a:p>
            <a:endParaRPr lang="en-US" dirty="0"/>
          </a:p>
          <a:p>
            <a:endParaRPr lang="en-US" dirty="0"/>
          </a:p>
          <a:p>
            <a:r>
              <a:rPr lang="en-US" dirty="0"/>
              <a:t>For our Poisson example, we can fairly easily derive the likelihood function</a:t>
            </a:r>
          </a:p>
          <a:p>
            <a:endParaRPr lang="en-US" dirty="0"/>
          </a:p>
        </p:txBody>
      </p:sp>
      <p:sp>
        <p:nvSpPr>
          <p:cNvPr id="77" name="Google Shape;77;p15"/>
          <p:cNvSpPr txBox="1">
            <a:spLocks noGrp="1"/>
          </p:cNvSpPr>
          <p:nvPr>
            <p:ph type="body" idx="3"/>
          </p:nvPr>
        </p:nvSpPr>
        <p:spPr>
          <a:xfrm>
            <a:off x="5096381" y="4500563"/>
            <a:ext cx="3397500" cy="42578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FR" dirty="0"/>
              <a:t>Image Source</a:t>
            </a:r>
            <a:r>
              <a:rPr lang="fr-FR"/>
              <a:t>: http://ai.stanford.edu/~moises/tutorial/img032.GIF</a:t>
            </a: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p:txBody>
      </p:sp>
      <p:pic>
        <p:nvPicPr>
          <p:cNvPr id="3" name="Picture 2">
            <a:extLst>
              <a:ext uri="{FF2B5EF4-FFF2-40B4-BE49-F238E27FC236}">
                <a16:creationId xmlns:a16="http://schemas.microsoft.com/office/drawing/2014/main" id="{4B50DB36-A16F-422D-BA26-BA711DF6D4CE}"/>
              </a:ext>
            </a:extLst>
          </p:cNvPr>
          <p:cNvPicPr>
            <a:picLocks noChangeAspect="1"/>
          </p:cNvPicPr>
          <p:nvPr/>
        </p:nvPicPr>
        <p:blipFill rotWithShape="1">
          <a:blip r:embed="rId3"/>
          <a:srcRect b="3666"/>
          <a:stretch/>
        </p:blipFill>
        <p:spPr>
          <a:xfrm>
            <a:off x="5096381" y="1487681"/>
            <a:ext cx="3793544" cy="2740836"/>
          </a:xfrm>
          <a:prstGeom prst="rect">
            <a:avLst/>
          </a:prstGeom>
        </p:spPr>
      </p:pic>
      <p:pic>
        <p:nvPicPr>
          <p:cNvPr id="7" name="Picture 6">
            <a:extLst>
              <a:ext uri="{FF2B5EF4-FFF2-40B4-BE49-F238E27FC236}">
                <a16:creationId xmlns:a16="http://schemas.microsoft.com/office/drawing/2014/main" id="{22590F44-D8C9-417D-9391-5044AEC63CF2}"/>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35641" t="30163" r="36923" b="61151"/>
          <a:stretch/>
        </p:blipFill>
        <p:spPr bwMode="auto">
          <a:xfrm>
            <a:off x="1452405" y="3317718"/>
            <a:ext cx="1856740" cy="312420"/>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A78B9BBB-12A5-4C8B-8A62-9405DD2989E5}"/>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l="34103" t="42470" r="33846" b="44500"/>
          <a:stretch/>
        </p:blipFill>
        <p:spPr bwMode="auto">
          <a:xfrm>
            <a:off x="1324175" y="4260540"/>
            <a:ext cx="1905000" cy="4114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3630346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What is the Likelihood Function?</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The Log-Likelihood Function</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571750"/>
            <a:ext cx="3837000" cy="2116776"/>
          </a:xfrm>
          <a:prstGeom prst="rect">
            <a:avLst/>
          </a:prstGeom>
        </p:spPr>
        <p:txBody>
          <a:bodyPr spcFirstLastPara="1" wrap="square" lIns="91425" tIns="91425" rIns="91425" bIns="91425" anchor="ctr" anchorCtr="0">
            <a:noAutofit/>
          </a:bodyPr>
          <a:lstStyle/>
          <a:p>
            <a:r>
              <a:rPr lang="en-US" dirty="0"/>
              <a:t>In practice, the joint distribution function can be difficult to work with and the  of the likelihood function is used instead. In the case of our Poisson dataset the log-likelihood function is:</a:t>
            </a:r>
          </a:p>
          <a:p>
            <a:endParaRPr lang="en-US" dirty="0"/>
          </a:p>
        </p:txBody>
      </p:sp>
      <p:sp>
        <p:nvSpPr>
          <p:cNvPr id="77" name="Google Shape;77;p15"/>
          <p:cNvSpPr txBox="1">
            <a:spLocks noGrp="1"/>
          </p:cNvSpPr>
          <p:nvPr>
            <p:ph type="body" idx="3"/>
          </p:nvPr>
        </p:nvSpPr>
        <p:spPr>
          <a:xfrm>
            <a:off x="5096381" y="4500563"/>
            <a:ext cx="3397500" cy="42578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FR" dirty="0"/>
              <a:t>Image Source</a:t>
            </a:r>
            <a:r>
              <a:rPr lang="fr-FR"/>
              <a:t>: http://ai.stanford.edu/~moises/tutorial/img032.GIF</a:t>
            </a: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p:txBody>
      </p:sp>
      <p:pic>
        <p:nvPicPr>
          <p:cNvPr id="3" name="Picture 2">
            <a:extLst>
              <a:ext uri="{FF2B5EF4-FFF2-40B4-BE49-F238E27FC236}">
                <a16:creationId xmlns:a16="http://schemas.microsoft.com/office/drawing/2014/main" id="{4B50DB36-A16F-422D-BA26-BA711DF6D4CE}"/>
              </a:ext>
            </a:extLst>
          </p:cNvPr>
          <p:cNvPicPr>
            <a:picLocks noChangeAspect="1"/>
          </p:cNvPicPr>
          <p:nvPr/>
        </p:nvPicPr>
        <p:blipFill rotWithShape="1">
          <a:blip r:embed="rId3"/>
          <a:srcRect b="3666"/>
          <a:stretch/>
        </p:blipFill>
        <p:spPr>
          <a:xfrm>
            <a:off x="5096381" y="1487681"/>
            <a:ext cx="3793544" cy="2740836"/>
          </a:xfrm>
          <a:prstGeom prst="rect">
            <a:avLst/>
          </a:prstGeom>
        </p:spPr>
      </p:pic>
      <p:pic>
        <p:nvPicPr>
          <p:cNvPr id="9" name="Picture 8">
            <a:extLst>
              <a:ext uri="{FF2B5EF4-FFF2-40B4-BE49-F238E27FC236}">
                <a16:creationId xmlns:a16="http://schemas.microsoft.com/office/drawing/2014/main" id="{6DE06484-8229-4223-BD6A-D696D3C82E4B}"/>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27051" t="80354" r="27051" b="7581"/>
          <a:stretch/>
        </p:blipFill>
        <p:spPr bwMode="auto">
          <a:xfrm>
            <a:off x="912695" y="4119563"/>
            <a:ext cx="2727960" cy="381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6969563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What is the Likelihood Function?</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The Maximum Likelihood Estimator</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571750"/>
            <a:ext cx="3837000" cy="2116776"/>
          </a:xfrm>
          <a:prstGeom prst="rect">
            <a:avLst/>
          </a:prstGeom>
        </p:spPr>
        <p:txBody>
          <a:bodyPr spcFirstLastPara="1" wrap="square" lIns="91425" tIns="91425" rIns="91425" bIns="91425" anchor="ctr" anchorCtr="0">
            <a:noAutofit/>
          </a:bodyPr>
          <a:lstStyle/>
          <a:p>
            <a:r>
              <a:rPr lang="en-US" dirty="0"/>
              <a:t>A graph of the likelihood and log-likelihood for our dataset shows that the maximum likelihood occurs when </a:t>
            </a:r>
            <a:r>
              <a:rPr lang="en-US" dirty="0">
                <a:sym typeface="Symbol" panose="05050102010706020507" pitchFamily="18" charset="2"/>
              </a:rPr>
              <a:t></a:t>
            </a:r>
            <a:r>
              <a:rPr lang="en-US" dirty="0"/>
              <a:t>= 2. This means that our maximum likelihood estimator,</a:t>
            </a:r>
          </a:p>
        </p:txBody>
      </p:sp>
      <p:sp>
        <p:nvSpPr>
          <p:cNvPr id="77" name="Google Shape;77;p15"/>
          <p:cNvSpPr txBox="1">
            <a:spLocks noGrp="1"/>
          </p:cNvSpPr>
          <p:nvPr>
            <p:ph type="body" idx="3"/>
          </p:nvPr>
        </p:nvSpPr>
        <p:spPr>
          <a:xfrm>
            <a:off x="5096381" y="4500563"/>
            <a:ext cx="3397500" cy="42578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fr-FR" dirty="0"/>
              <a:t>Image Source: https://www.aptech.com/wp-content/uploads/2020/09/poisson-likelihood-function.jpeg</a:t>
            </a:r>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a:p>
            <a:pPr marL="0" lvl="0" indent="0" algn="l" rtl="0">
              <a:spcBef>
                <a:spcPts val="0"/>
              </a:spcBef>
              <a:spcAft>
                <a:spcPts val="1600"/>
              </a:spcAft>
              <a:buNone/>
            </a:pPr>
            <a:endParaRPr lang="fr-FR" dirty="0"/>
          </a:p>
        </p:txBody>
      </p:sp>
      <p:pic>
        <p:nvPicPr>
          <p:cNvPr id="8" name="Picture 7">
            <a:extLst>
              <a:ext uri="{FF2B5EF4-FFF2-40B4-BE49-F238E27FC236}">
                <a16:creationId xmlns:a16="http://schemas.microsoft.com/office/drawing/2014/main" id="{CFF092BD-E198-4669-8A9A-F46C4E59A5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0119" y="1704975"/>
            <a:ext cx="4243075" cy="2121538"/>
          </a:xfrm>
          <a:prstGeom prst="rect">
            <a:avLst/>
          </a:prstGeom>
        </p:spPr>
      </p:pic>
      <p:pic>
        <p:nvPicPr>
          <p:cNvPr id="11" name="Picture 10">
            <a:extLst>
              <a:ext uri="{FF2B5EF4-FFF2-40B4-BE49-F238E27FC236}">
                <a16:creationId xmlns:a16="http://schemas.microsoft.com/office/drawing/2014/main" id="{D4D09DA3-82C8-4AF2-A2F2-BBE92AC6E215}"/>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56612" t="27991" r="36539" b="67423"/>
          <a:stretch/>
        </p:blipFill>
        <p:spPr bwMode="auto">
          <a:xfrm>
            <a:off x="1797250" y="4074795"/>
            <a:ext cx="479425" cy="24717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0385975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What is the Likelihood Function?</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Maximum Likelihood Estimation (MLE) vs Bayesian Estimation.</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571750"/>
            <a:ext cx="3837000" cy="2116776"/>
          </a:xfrm>
          <a:prstGeom prst="rect">
            <a:avLst/>
          </a:prstGeom>
        </p:spPr>
        <p:txBody>
          <a:bodyPr spcFirstLastPara="1" wrap="square" lIns="91425" tIns="91425" rIns="91425" bIns="91425" anchor="ctr" anchorCtr="0">
            <a:noAutofit/>
          </a:bodyPr>
          <a:lstStyle/>
          <a:p>
            <a:pPr marL="139700" indent="0">
              <a:buNone/>
            </a:pPr>
            <a:r>
              <a:rPr lang="en-US" dirty="0"/>
              <a:t>Maximum Likelihood Estimation (MLE) vs Bayesian Estimation.</a:t>
            </a:r>
          </a:p>
        </p:txBody>
      </p:sp>
      <p:graphicFrame>
        <p:nvGraphicFramePr>
          <p:cNvPr id="2" name="Table 2">
            <a:extLst>
              <a:ext uri="{FF2B5EF4-FFF2-40B4-BE49-F238E27FC236}">
                <a16:creationId xmlns:a16="http://schemas.microsoft.com/office/drawing/2014/main" id="{530214C6-D04C-4E2D-931B-0D053B196799}"/>
              </a:ext>
            </a:extLst>
          </p:cNvPr>
          <p:cNvGraphicFramePr>
            <a:graphicFrameLocks noGrp="1"/>
          </p:cNvGraphicFramePr>
          <p:nvPr/>
        </p:nvGraphicFramePr>
        <p:xfrm>
          <a:off x="4779169" y="713500"/>
          <a:ext cx="4293394" cy="4021432"/>
        </p:xfrm>
        <a:graphic>
          <a:graphicData uri="http://schemas.openxmlformats.org/drawingml/2006/table">
            <a:tbl>
              <a:tblPr firstRow="1" bandRow="1">
                <a:tableStyleId>{BDBED569-4797-4DF1-A0F4-6AAB3CD982D8}</a:tableStyleId>
              </a:tblPr>
              <a:tblGrid>
                <a:gridCol w="985837">
                  <a:extLst>
                    <a:ext uri="{9D8B030D-6E8A-4147-A177-3AD203B41FA5}">
                      <a16:colId xmlns:a16="http://schemas.microsoft.com/office/drawing/2014/main" val="2998346379"/>
                    </a:ext>
                  </a:extLst>
                </a:gridCol>
                <a:gridCol w="1422465">
                  <a:extLst>
                    <a:ext uri="{9D8B030D-6E8A-4147-A177-3AD203B41FA5}">
                      <a16:colId xmlns:a16="http://schemas.microsoft.com/office/drawing/2014/main" val="2970330184"/>
                    </a:ext>
                  </a:extLst>
                </a:gridCol>
                <a:gridCol w="1885092">
                  <a:extLst>
                    <a:ext uri="{9D8B030D-6E8A-4147-A177-3AD203B41FA5}">
                      <a16:colId xmlns:a16="http://schemas.microsoft.com/office/drawing/2014/main" val="3272314529"/>
                    </a:ext>
                  </a:extLst>
                </a:gridCol>
              </a:tblGrid>
              <a:tr h="247790">
                <a:tc>
                  <a:txBody>
                    <a:bodyPr/>
                    <a:lstStyle/>
                    <a:p>
                      <a:endParaRPr lang="en-IN" sz="1200" dirty="0">
                        <a:solidFill>
                          <a:schemeClr val="tx1"/>
                        </a:solidFill>
                      </a:endParaRPr>
                    </a:p>
                  </a:txBody>
                  <a:tcPr/>
                </a:tc>
                <a:tc>
                  <a:txBody>
                    <a:bodyPr/>
                    <a:lstStyle/>
                    <a:p>
                      <a:r>
                        <a:rPr lang="en-IN" sz="1200" dirty="0">
                          <a:solidFill>
                            <a:schemeClr val="tx1"/>
                          </a:solidFill>
                        </a:rPr>
                        <a:t>MLE</a:t>
                      </a:r>
                    </a:p>
                  </a:txBody>
                  <a:tcPr/>
                </a:tc>
                <a:tc>
                  <a:txBody>
                    <a:bodyPr/>
                    <a:lstStyle/>
                    <a:p>
                      <a:pPr>
                        <a:lnSpc>
                          <a:spcPct val="115000"/>
                        </a:lnSpc>
                        <a:spcBef>
                          <a:spcPts val="1000"/>
                        </a:spcBef>
                        <a:spcAft>
                          <a:spcPts val="1000"/>
                        </a:spcAft>
                      </a:pPr>
                      <a:r>
                        <a:rPr lang="en-IN" sz="1200" b="1" dirty="0">
                          <a:solidFill>
                            <a:schemeClr val="tx1"/>
                          </a:solidFill>
                          <a:effectLst/>
                        </a:rPr>
                        <a:t>Bayesian Estimation</a:t>
                      </a:r>
                      <a:endParaRPr lang="en-IN" sz="12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149026499"/>
                  </a:ext>
                </a:extLst>
              </a:tr>
              <a:tr h="1401081">
                <a:tc>
                  <a:txBody>
                    <a:bodyPr/>
                    <a:lstStyle/>
                    <a:p>
                      <a:pPr>
                        <a:lnSpc>
                          <a:spcPct val="115000"/>
                        </a:lnSpc>
                        <a:spcBef>
                          <a:spcPts val="1000"/>
                        </a:spcBef>
                        <a:spcAft>
                          <a:spcPts val="1000"/>
                        </a:spcAft>
                      </a:pPr>
                      <a:r>
                        <a:rPr lang="en-IN" sz="1200" b="1" dirty="0">
                          <a:solidFill>
                            <a:schemeClr val="tx1"/>
                          </a:solidFill>
                          <a:effectLst/>
                        </a:rPr>
                        <a:t>Predictions</a:t>
                      </a:r>
                      <a:endParaRPr lang="en-IN" sz="12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nSpc>
                          <a:spcPct val="115000"/>
                        </a:lnSpc>
                        <a:spcBef>
                          <a:spcPts val="1000"/>
                        </a:spcBef>
                        <a:spcAft>
                          <a:spcPts val="1000"/>
                        </a:spcAft>
                      </a:pPr>
                      <a:r>
                        <a:rPr lang="en-IN" sz="1200" b="1" dirty="0">
                          <a:solidFill>
                            <a:schemeClr val="tx1"/>
                          </a:solidFill>
                          <a:effectLst/>
                        </a:rPr>
                        <a:t>We make predictions utilizing the latent variables in the density function to compute a probability.</a:t>
                      </a:r>
                      <a:endParaRPr lang="en-IN" sz="12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nSpc>
                          <a:spcPct val="115000"/>
                        </a:lnSpc>
                        <a:spcBef>
                          <a:spcPts val="1000"/>
                        </a:spcBef>
                        <a:spcAft>
                          <a:spcPts val="1000"/>
                        </a:spcAft>
                      </a:pPr>
                      <a:r>
                        <a:rPr lang="en-IN" sz="1200" b="1">
                          <a:solidFill>
                            <a:schemeClr val="tx1"/>
                          </a:solidFill>
                          <a:effectLst/>
                        </a:rPr>
                        <a:t>We make predictions using the posterior distribution and the parameters which are considered as the random variables.</a:t>
                      </a:r>
                      <a:endParaRPr lang="en-IN" sz="1200">
                        <a:solidFill>
                          <a:schemeClr val="tx1"/>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42816041"/>
                  </a:ext>
                </a:extLst>
              </a:tr>
              <a:tr h="870287">
                <a:tc>
                  <a:txBody>
                    <a:bodyPr/>
                    <a:lstStyle/>
                    <a:p>
                      <a:pPr>
                        <a:lnSpc>
                          <a:spcPct val="115000"/>
                        </a:lnSpc>
                        <a:spcBef>
                          <a:spcPts val="1000"/>
                        </a:spcBef>
                        <a:spcAft>
                          <a:spcPts val="1000"/>
                        </a:spcAft>
                      </a:pPr>
                      <a:r>
                        <a:rPr lang="en-IN" sz="1200" b="1">
                          <a:solidFill>
                            <a:schemeClr val="tx1"/>
                          </a:solidFill>
                          <a:effectLst/>
                        </a:rPr>
                        <a:t>Situations to working with</a:t>
                      </a:r>
                      <a:endParaRPr lang="en-IN" sz="120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nSpc>
                          <a:spcPct val="115000"/>
                        </a:lnSpc>
                        <a:spcBef>
                          <a:spcPts val="1000"/>
                        </a:spcBef>
                        <a:spcAft>
                          <a:spcPts val="1000"/>
                        </a:spcAft>
                      </a:pPr>
                      <a:r>
                        <a:rPr lang="en-IN" sz="1200">
                          <a:solidFill>
                            <a:schemeClr val="tx1"/>
                          </a:solidFill>
                          <a:effectLst/>
                        </a:rPr>
                        <a:t>Data with minimal values and the knowledge of prior is low. We can use MLE.</a:t>
                      </a:r>
                      <a:endParaRPr lang="en-IN" sz="120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nSpc>
                          <a:spcPct val="115000"/>
                        </a:lnSpc>
                        <a:spcBef>
                          <a:spcPts val="1000"/>
                        </a:spcBef>
                        <a:spcAft>
                          <a:spcPts val="1000"/>
                        </a:spcAft>
                      </a:pPr>
                      <a:r>
                        <a:rPr lang="en-IN" sz="1200">
                          <a:solidFill>
                            <a:schemeClr val="tx1"/>
                          </a:solidFill>
                          <a:effectLst/>
                        </a:rPr>
                        <a:t>Data with sparse value and knowledge about the reliability of priors is high. We can use Bayesian estimation.</a:t>
                      </a:r>
                      <a:endParaRPr lang="en-IN" sz="1200">
                        <a:solidFill>
                          <a:schemeClr val="tx1"/>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865495203"/>
                  </a:ext>
                </a:extLst>
              </a:tr>
              <a:tr h="1047218">
                <a:tc>
                  <a:txBody>
                    <a:bodyPr/>
                    <a:lstStyle/>
                    <a:p>
                      <a:pPr>
                        <a:lnSpc>
                          <a:spcPct val="115000"/>
                        </a:lnSpc>
                        <a:spcBef>
                          <a:spcPts val="1000"/>
                        </a:spcBef>
                        <a:spcAft>
                          <a:spcPts val="1000"/>
                        </a:spcAft>
                      </a:pPr>
                      <a:r>
                        <a:rPr lang="en-IN" sz="1200" b="1" dirty="0">
                          <a:solidFill>
                            <a:schemeClr val="tx1"/>
                          </a:solidFill>
                          <a:effectLst/>
                        </a:rPr>
                        <a:t>Complexity </a:t>
                      </a:r>
                      <a:endParaRPr lang="en-IN" sz="12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nSpc>
                          <a:spcPct val="115000"/>
                        </a:lnSpc>
                        <a:spcBef>
                          <a:spcPts val="1000"/>
                        </a:spcBef>
                        <a:spcAft>
                          <a:spcPts val="1000"/>
                        </a:spcAft>
                      </a:pPr>
                      <a:r>
                        <a:rPr lang="en-IN" sz="1200" dirty="0">
                          <a:solidFill>
                            <a:schemeClr val="tx1"/>
                          </a:solidFill>
                          <a:effectLst/>
                        </a:rPr>
                        <a:t>MLE is less complex because we require to compute only the likelihood function</a:t>
                      </a:r>
                      <a:endParaRPr lang="en-IN" sz="12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tc>
                <a:tc>
                  <a:txBody>
                    <a:bodyPr/>
                    <a:lstStyle/>
                    <a:p>
                      <a:pPr>
                        <a:lnSpc>
                          <a:spcPct val="115000"/>
                        </a:lnSpc>
                        <a:spcBef>
                          <a:spcPts val="1000"/>
                        </a:spcBef>
                        <a:spcAft>
                          <a:spcPts val="1000"/>
                        </a:spcAft>
                      </a:pPr>
                      <a:r>
                        <a:rPr lang="en-IN" sz="1200" dirty="0">
                          <a:solidFill>
                            <a:schemeClr val="tx1"/>
                          </a:solidFill>
                          <a:effectLst/>
                        </a:rPr>
                        <a:t>Bayesian estimation is more complex because the computation requires the likelihood function, evidence, and prior.</a:t>
                      </a:r>
                      <a:endParaRPr lang="en-IN" sz="12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657015180"/>
                  </a:ext>
                </a:extLst>
              </a:tr>
            </a:tbl>
          </a:graphicData>
        </a:graphic>
      </p:graphicFrame>
    </p:spTree>
    <p:extLst>
      <p:ext uri="{BB962C8B-B14F-4D97-AF65-F5344CB8AC3E}">
        <p14:creationId xmlns:p14="http://schemas.microsoft.com/office/powerpoint/2010/main" val="328167066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Hypothesis Testing</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What Is Hypothesis Testing?</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571750"/>
            <a:ext cx="3837000" cy="2116776"/>
          </a:xfrm>
          <a:prstGeom prst="rect">
            <a:avLst/>
          </a:prstGeom>
        </p:spPr>
        <p:txBody>
          <a:bodyPr spcFirstLastPara="1" wrap="square" lIns="91425" tIns="91425" rIns="91425" bIns="91425" anchor="ctr" anchorCtr="0">
            <a:noAutofit/>
          </a:bodyPr>
          <a:lstStyle/>
          <a:p>
            <a:r>
              <a:rPr lang="en-US" dirty="0"/>
              <a:t>Hypothesis testing is an act in statistics whereby an analyst tests an assumption regarding a population parameter. The methodology employed by the analyst depends on the nature of the data used and the reason for the analysis.</a:t>
            </a:r>
          </a:p>
          <a:p>
            <a:r>
              <a:rPr lang="en-US" dirty="0"/>
              <a:t>https://miro.medium.com/max/862/1*VXxdieFiYCgR6v7nUaq01g.jpeg</a:t>
            </a:r>
          </a:p>
        </p:txBody>
      </p:sp>
      <p:pic>
        <p:nvPicPr>
          <p:cNvPr id="4" name="Picture 3">
            <a:extLst>
              <a:ext uri="{FF2B5EF4-FFF2-40B4-BE49-F238E27FC236}">
                <a16:creationId xmlns:a16="http://schemas.microsoft.com/office/drawing/2014/main" id="{0DB1F576-A563-4EFD-BF84-D7E515A9B3AA}"/>
              </a:ext>
            </a:extLst>
          </p:cNvPr>
          <p:cNvPicPr>
            <a:picLocks noChangeAspect="1"/>
          </p:cNvPicPr>
          <p:nvPr/>
        </p:nvPicPr>
        <p:blipFill>
          <a:blip r:embed="rId3"/>
          <a:stretch>
            <a:fillRect/>
          </a:stretch>
        </p:blipFill>
        <p:spPr>
          <a:xfrm>
            <a:off x="4844727" y="1264443"/>
            <a:ext cx="4170685" cy="2888514"/>
          </a:xfrm>
          <a:prstGeom prst="rect">
            <a:avLst/>
          </a:prstGeom>
        </p:spPr>
      </p:pic>
      <p:sp>
        <p:nvSpPr>
          <p:cNvPr id="9" name="TextBox 8">
            <a:extLst>
              <a:ext uri="{FF2B5EF4-FFF2-40B4-BE49-F238E27FC236}">
                <a16:creationId xmlns:a16="http://schemas.microsoft.com/office/drawing/2014/main" id="{99178002-7D36-4806-BEC1-582D395A83C8}"/>
              </a:ext>
            </a:extLst>
          </p:cNvPr>
          <p:cNvSpPr txBox="1"/>
          <p:nvPr/>
        </p:nvSpPr>
        <p:spPr>
          <a:xfrm>
            <a:off x="4844727" y="4426916"/>
            <a:ext cx="4572000"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800" b="0" i="0" u="none" strike="noStrike" kern="0" cap="none" spc="0" normalizeH="0" baseline="0" noProof="0" dirty="0">
                <a:ln>
                  <a:noFill/>
                </a:ln>
                <a:solidFill>
                  <a:srgbClr val="FFFFFF">
                    <a:lumMod val="50000"/>
                  </a:srgbClr>
                </a:solidFill>
                <a:effectLst/>
                <a:uLnTx/>
                <a:uFillTx/>
                <a:latin typeface="Arial"/>
                <a:cs typeface="Arial"/>
                <a:sym typeface="Arial"/>
              </a:rPr>
              <a:t>Image Source: https://miro.medium.com/max/862/1*VXxdieFiYCgR6v7nUaq01g.jpeg</a:t>
            </a:r>
          </a:p>
        </p:txBody>
      </p:sp>
    </p:spTree>
    <p:extLst>
      <p:ext uri="{BB962C8B-B14F-4D97-AF65-F5344CB8AC3E}">
        <p14:creationId xmlns:p14="http://schemas.microsoft.com/office/powerpoint/2010/main" val="95580256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Hypothesis Testing</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What Is Hypothesis Testing?</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571750"/>
            <a:ext cx="3837000" cy="2116776"/>
          </a:xfrm>
          <a:prstGeom prst="rect">
            <a:avLst/>
          </a:prstGeom>
        </p:spPr>
        <p:txBody>
          <a:bodyPr spcFirstLastPara="1" wrap="square" lIns="91425" tIns="91425" rIns="91425" bIns="91425" anchor="ctr" anchorCtr="0">
            <a:noAutofit/>
          </a:bodyPr>
          <a:lstStyle/>
          <a:p>
            <a:r>
              <a:rPr lang="en-US" dirty="0"/>
              <a:t>Hypothesis testing is used to assess the plausibility of a hypothesis by using sample data. Such data may come from a larger population, or from a data-generating process. The word "population" will be used for both of these cases in the following descriptions.</a:t>
            </a:r>
          </a:p>
          <a:p>
            <a:pPr marL="139700" indent="0">
              <a:buNone/>
            </a:pPr>
            <a:endParaRPr lang="en-US" dirty="0"/>
          </a:p>
        </p:txBody>
      </p:sp>
      <p:pic>
        <p:nvPicPr>
          <p:cNvPr id="6" name="Picture 5">
            <a:extLst>
              <a:ext uri="{FF2B5EF4-FFF2-40B4-BE49-F238E27FC236}">
                <a16:creationId xmlns:a16="http://schemas.microsoft.com/office/drawing/2014/main" id="{668A66CA-353C-40DF-AE14-E70E959F682D}"/>
              </a:ext>
            </a:extLst>
          </p:cNvPr>
          <p:cNvPicPr>
            <a:picLocks noChangeAspect="1"/>
          </p:cNvPicPr>
          <p:nvPr/>
        </p:nvPicPr>
        <p:blipFill>
          <a:blip r:embed="rId3"/>
          <a:stretch>
            <a:fillRect/>
          </a:stretch>
        </p:blipFill>
        <p:spPr>
          <a:xfrm>
            <a:off x="4844727" y="1264443"/>
            <a:ext cx="4170685" cy="2888514"/>
          </a:xfrm>
          <a:prstGeom prst="rect">
            <a:avLst/>
          </a:prstGeom>
        </p:spPr>
      </p:pic>
      <p:sp>
        <p:nvSpPr>
          <p:cNvPr id="7" name="TextBox 6">
            <a:extLst>
              <a:ext uri="{FF2B5EF4-FFF2-40B4-BE49-F238E27FC236}">
                <a16:creationId xmlns:a16="http://schemas.microsoft.com/office/drawing/2014/main" id="{BAB73889-B030-4FEE-A763-9C0E99965B5A}"/>
              </a:ext>
            </a:extLst>
          </p:cNvPr>
          <p:cNvSpPr txBox="1"/>
          <p:nvPr/>
        </p:nvSpPr>
        <p:spPr>
          <a:xfrm>
            <a:off x="4844727" y="4426916"/>
            <a:ext cx="4572000"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800" b="0" i="0" u="none" strike="noStrike" kern="0" cap="none" spc="0" normalizeH="0" baseline="0" noProof="0" dirty="0">
                <a:ln>
                  <a:noFill/>
                </a:ln>
                <a:solidFill>
                  <a:srgbClr val="FFFFFF">
                    <a:lumMod val="50000"/>
                  </a:srgbClr>
                </a:solidFill>
                <a:effectLst/>
                <a:uLnTx/>
                <a:uFillTx/>
                <a:latin typeface="Arial"/>
                <a:cs typeface="Arial"/>
                <a:sym typeface="Arial"/>
              </a:rPr>
              <a:t>Image Source: https://miro.medium.com/max/862/1*VXxdieFiYCgR6v7nUaq01g.jpeg</a:t>
            </a:r>
          </a:p>
        </p:txBody>
      </p:sp>
    </p:spTree>
    <p:extLst>
      <p:ext uri="{BB962C8B-B14F-4D97-AF65-F5344CB8AC3E}">
        <p14:creationId xmlns:p14="http://schemas.microsoft.com/office/powerpoint/2010/main" val="227395270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Hypothesis Testing</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What Is Hypothesis Testing?</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571750"/>
            <a:ext cx="3837000" cy="2116776"/>
          </a:xfrm>
          <a:prstGeom prst="rect">
            <a:avLst/>
          </a:prstGeom>
        </p:spPr>
        <p:txBody>
          <a:bodyPr spcFirstLastPara="1" wrap="square" lIns="91425" tIns="91425" rIns="91425" bIns="91425" anchor="ctr" anchorCtr="0">
            <a:noAutofit/>
          </a:bodyPr>
          <a:lstStyle/>
          <a:p>
            <a:r>
              <a:rPr lang="en-US" dirty="0"/>
              <a:t>Hypothesis testing is used to assess the plausibility of a hypothesis by using sample data.</a:t>
            </a:r>
          </a:p>
          <a:p>
            <a:r>
              <a:rPr lang="en-US" dirty="0"/>
              <a:t>The test provides evidence concerning the plausibility of the hypothesis, given the data.</a:t>
            </a:r>
          </a:p>
          <a:p>
            <a:r>
              <a:rPr lang="en-US" dirty="0"/>
              <a:t>Statistical analysts test a hypothesis by measuring and examining a random sample of the population being analyzed.</a:t>
            </a:r>
          </a:p>
        </p:txBody>
      </p:sp>
      <p:pic>
        <p:nvPicPr>
          <p:cNvPr id="6" name="Picture 5">
            <a:extLst>
              <a:ext uri="{FF2B5EF4-FFF2-40B4-BE49-F238E27FC236}">
                <a16:creationId xmlns:a16="http://schemas.microsoft.com/office/drawing/2014/main" id="{837DC505-8150-436A-8F8A-46280C3E7F68}"/>
              </a:ext>
            </a:extLst>
          </p:cNvPr>
          <p:cNvPicPr>
            <a:picLocks noChangeAspect="1"/>
          </p:cNvPicPr>
          <p:nvPr/>
        </p:nvPicPr>
        <p:blipFill>
          <a:blip r:embed="rId3"/>
          <a:stretch>
            <a:fillRect/>
          </a:stretch>
        </p:blipFill>
        <p:spPr>
          <a:xfrm>
            <a:off x="4844727" y="1264443"/>
            <a:ext cx="4170685" cy="2888514"/>
          </a:xfrm>
          <a:prstGeom prst="rect">
            <a:avLst/>
          </a:prstGeom>
        </p:spPr>
      </p:pic>
      <p:sp>
        <p:nvSpPr>
          <p:cNvPr id="7" name="TextBox 6">
            <a:extLst>
              <a:ext uri="{FF2B5EF4-FFF2-40B4-BE49-F238E27FC236}">
                <a16:creationId xmlns:a16="http://schemas.microsoft.com/office/drawing/2014/main" id="{0605546E-F6CE-4633-B9EE-5A34DAED0835}"/>
              </a:ext>
            </a:extLst>
          </p:cNvPr>
          <p:cNvSpPr txBox="1"/>
          <p:nvPr/>
        </p:nvSpPr>
        <p:spPr>
          <a:xfrm>
            <a:off x="4844727" y="4426916"/>
            <a:ext cx="4572000"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800" b="0" i="0" u="none" strike="noStrike" kern="0" cap="none" spc="0" normalizeH="0" baseline="0" noProof="0" dirty="0">
                <a:ln>
                  <a:noFill/>
                </a:ln>
                <a:solidFill>
                  <a:srgbClr val="EEEEEE">
                    <a:lumMod val="25000"/>
                  </a:srgbClr>
                </a:solidFill>
                <a:effectLst/>
                <a:uLnTx/>
                <a:uFillTx/>
                <a:latin typeface="Arial"/>
                <a:cs typeface="Arial"/>
                <a:sym typeface="Arial"/>
              </a:rPr>
              <a:t>Image Source: https://miro.medium.com/max/862/1*VXxdieFiYCgR6v7nUaq01g.jpeg</a:t>
            </a:r>
          </a:p>
        </p:txBody>
      </p:sp>
    </p:spTree>
    <p:extLst>
      <p:ext uri="{BB962C8B-B14F-4D97-AF65-F5344CB8AC3E}">
        <p14:creationId xmlns:p14="http://schemas.microsoft.com/office/powerpoint/2010/main" val="319414466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Hypothesis Testing</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How Hypothesis Testing Works</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571750"/>
            <a:ext cx="3837000" cy="2116776"/>
          </a:xfrm>
          <a:prstGeom prst="rect">
            <a:avLst/>
          </a:prstGeom>
        </p:spPr>
        <p:txBody>
          <a:bodyPr spcFirstLastPara="1" wrap="square" lIns="91425" tIns="91425" rIns="91425" bIns="91425" anchor="ctr" anchorCtr="0">
            <a:noAutofit/>
          </a:bodyPr>
          <a:lstStyle/>
          <a:p>
            <a:r>
              <a:rPr lang="en-US" dirty="0"/>
              <a:t>In hypothesis testing, an analyst tests a statistical sample, with the goal of providing evidence on the plausibility of the null hypothesis.</a:t>
            </a:r>
          </a:p>
          <a:p>
            <a:r>
              <a:rPr lang="en-US" dirty="0"/>
              <a:t>Statistical analysts test a hypothesis by measuring and examining a random sample of the population being analyzed. </a:t>
            </a:r>
          </a:p>
        </p:txBody>
      </p:sp>
      <p:sp>
        <p:nvSpPr>
          <p:cNvPr id="7" name="TextBox 6">
            <a:extLst>
              <a:ext uri="{FF2B5EF4-FFF2-40B4-BE49-F238E27FC236}">
                <a16:creationId xmlns:a16="http://schemas.microsoft.com/office/drawing/2014/main" id="{0605546E-F6CE-4633-B9EE-5A34DAED0835}"/>
              </a:ext>
            </a:extLst>
          </p:cNvPr>
          <p:cNvSpPr txBox="1"/>
          <p:nvPr/>
        </p:nvSpPr>
        <p:spPr>
          <a:xfrm>
            <a:off x="4844727" y="4426916"/>
            <a:ext cx="4572000"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800" b="0" i="0" u="none" strike="noStrike" kern="0" cap="none" spc="0" normalizeH="0" baseline="0" noProof="0" dirty="0">
                <a:ln>
                  <a:noFill/>
                </a:ln>
                <a:solidFill>
                  <a:srgbClr val="000000">
                    <a:lumMod val="65000"/>
                    <a:lumOff val="35000"/>
                  </a:srgbClr>
                </a:solidFill>
                <a:effectLst/>
                <a:uLnTx/>
                <a:uFillTx/>
                <a:latin typeface="Arial"/>
                <a:cs typeface="Arial"/>
                <a:sym typeface="Arial"/>
              </a:rPr>
              <a:t>Image Source: https://miro.medium.com/max/642/0*EsLPwer1RYCSczmw</a:t>
            </a:r>
          </a:p>
        </p:txBody>
      </p:sp>
      <p:pic>
        <p:nvPicPr>
          <p:cNvPr id="3" name="Picture 2">
            <a:extLst>
              <a:ext uri="{FF2B5EF4-FFF2-40B4-BE49-F238E27FC236}">
                <a16:creationId xmlns:a16="http://schemas.microsoft.com/office/drawing/2014/main" id="{C22E080A-985F-4B7F-8952-45CA002A71EE}"/>
              </a:ext>
            </a:extLst>
          </p:cNvPr>
          <p:cNvPicPr>
            <a:picLocks noChangeAspect="1"/>
          </p:cNvPicPr>
          <p:nvPr/>
        </p:nvPicPr>
        <p:blipFill>
          <a:blip r:embed="rId3"/>
          <a:stretch>
            <a:fillRect/>
          </a:stretch>
        </p:blipFill>
        <p:spPr>
          <a:xfrm>
            <a:off x="4844727" y="1169482"/>
            <a:ext cx="4110757" cy="2804535"/>
          </a:xfrm>
          <a:prstGeom prst="rect">
            <a:avLst/>
          </a:prstGeom>
        </p:spPr>
      </p:pic>
    </p:spTree>
    <p:extLst>
      <p:ext uri="{BB962C8B-B14F-4D97-AF65-F5344CB8AC3E}">
        <p14:creationId xmlns:p14="http://schemas.microsoft.com/office/powerpoint/2010/main" val="217397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Trends in Business Analytics </a:t>
            </a:r>
            <a:endParaRPr lang="en-IN" dirty="0">
              <a:effectLst/>
            </a:endParaRPr>
          </a:p>
        </p:txBody>
      </p:sp>
      <p:sp>
        <p:nvSpPr>
          <p:cNvPr id="74" name="Google Shape;74;p15"/>
          <p:cNvSpPr txBox="1">
            <a:spLocks noGrp="1"/>
          </p:cNvSpPr>
          <p:nvPr>
            <p:ph type="subTitle" idx="1"/>
          </p:nvPr>
        </p:nvSpPr>
        <p:spPr>
          <a:xfrm>
            <a:off x="254075" y="1813865"/>
            <a:ext cx="4045200" cy="641400"/>
          </a:xfrm>
          <a:prstGeom prst="rect">
            <a:avLst/>
          </a:prstGeom>
        </p:spPr>
        <p:txBody>
          <a:bodyPr spcFirstLastPara="1" wrap="square" lIns="91425" tIns="91425" rIns="91425" bIns="91425" anchor="ctr" anchorCtr="0">
            <a:noAutofit/>
          </a:bodyPr>
          <a:lstStyle/>
          <a:p>
            <a:r>
              <a:rPr lang="en-IN" dirty="0"/>
              <a:t>Business Analytics Trends For 2021 </a:t>
            </a:r>
            <a:endParaRPr lang="en-IN" dirty="0">
              <a:effectLst/>
            </a:endParaRP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IN" dirty="0"/>
              <a:t>Augmented Analytics </a:t>
            </a:r>
          </a:p>
          <a:p>
            <a:r>
              <a:rPr lang="en-IN" dirty="0"/>
              <a:t>Mobile BI </a:t>
            </a:r>
          </a:p>
          <a:p>
            <a:r>
              <a:rPr lang="en-IN" dirty="0"/>
              <a:t>Data Automation </a:t>
            </a:r>
          </a:p>
          <a:p>
            <a:r>
              <a:rPr lang="en-IN" dirty="0"/>
              <a:t>Embedded Analytics </a:t>
            </a:r>
          </a:p>
          <a:p>
            <a:r>
              <a:rPr lang="en-IN" dirty="0"/>
              <a:t>Natural language processing </a:t>
            </a:r>
            <a:endParaRPr lang="en-IN" dirty="0">
              <a:effectLst/>
            </a:endParaRPr>
          </a:p>
        </p:txBody>
      </p:sp>
      <p:sp>
        <p:nvSpPr>
          <p:cNvPr id="77" name="Google Shape;77;p15"/>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https://</a:t>
            </a:r>
            <a:r>
              <a:rPr lang="en-US" altLang="en-US" dirty="0" err="1">
                <a:solidFill>
                  <a:srgbClr val="565656"/>
                </a:solidFill>
                <a:latin typeface="ArialMT"/>
              </a:rPr>
              <a:t>codeit.us</a:t>
            </a:r>
            <a:r>
              <a:rPr lang="en-US" altLang="en-US" dirty="0">
                <a:solidFill>
                  <a:srgbClr val="565656"/>
                </a:solidFill>
                <a:latin typeface="ArialMT"/>
              </a:rPr>
              <a:t>/blog/top-data-and-analytics-trends </a:t>
            </a:r>
            <a:endParaRPr lang="en-US" altLang="en-US" sz="1800" dirty="0">
              <a:solidFill>
                <a:schemeClr val="tx1"/>
              </a:solidFill>
              <a:latin typeface="Arial" panose="020B0604020202020204" pitchFamily="34" charset="0"/>
            </a:endParaRP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descr="page9image3696432">
            <a:extLst>
              <a:ext uri="{FF2B5EF4-FFF2-40B4-BE49-F238E27FC236}">
                <a16:creationId xmlns:a16="http://schemas.microsoft.com/office/drawing/2014/main" id="{545B3B4C-12D5-5343-B149-576690B753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24968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10image3731792">
            <a:extLst>
              <a:ext uri="{FF2B5EF4-FFF2-40B4-BE49-F238E27FC236}">
                <a16:creationId xmlns:a16="http://schemas.microsoft.com/office/drawing/2014/main" id="{00224E21-C2DB-3845-8376-9049A4512A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974BD21F-9025-6140-B927-680FD3480C8B}"/>
              </a:ext>
            </a:extLst>
          </p:cNvPr>
          <p:cNvSpPr>
            <a:spLocks noChangeArrowheads="1"/>
          </p:cNvSpPr>
          <p:nvPr/>
        </p:nvSpPr>
        <p:spPr bwMode="auto">
          <a:xfrm>
            <a:off x="4152761" y="1730247"/>
            <a:ext cx="74925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 name="Rectangle 2">
            <a:extLst>
              <a:ext uri="{FF2B5EF4-FFF2-40B4-BE49-F238E27FC236}">
                <a16:creationId xmlns:a16="http://schemas.microsoft.com/office/drawing/2014/main" id="{025A492A-CD70-A641-A949-2D640450F024}"/>
              </a:ext>
            </a:extLst>
          </p:cNvPr>
          <p:cNvSpPr>
            <a:spLocks noChangeArrowheads="1"/>
          </p:cNvSpPr>
          <p:nvPr/>
        </p:nvSpPr>
        <p:spPr bwMode="auto">
          <a:xfrm>
            <a:off x="4716815" y="1332737"/>
            <a:ext cx="6542826" cy="48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pic>
        <p:nvPicPr>
          <p:cNvPr id="17410" name="Picture 2" descr="page13image5831024">
            <a:extLst>
              <a:ext uri="{FF2B5EF4-FFF2-40B4-BE49-F238E27FC236}">
                <a16:creationId xmlns:a16="http://schemas.microsoft.com/office/drawing/2014/main" id="{D2A21CB8-1F3A-0544-BF94-967EBAB280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2529" name="Picture 1" descr="page18image4986224">
            <a:extLst>
              <a:ext uri="{FF2B5EF4-FFF2-40B4-BE49-F238E27FC236}">
                <a16:creationId xmlns:a16="http://schemas.microsoft.com/office/drawing/2014/main" id="{3F4868FC-CF49-3546-BAE6-99DC6BA00C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111250"/>
            <a:ext cx="4572000" cy="2921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page18image3741568">
            <a:extLst>
              <a:ext uri="{FF2B5EF4-FFF2-40B4-BE49-F238E27FC236}">
                <a16:creationId xmlns:a16="http://schemas.microsoft.com/office/drawing/2014/main" id="{6E534BE7-6535-8945-8A36-6F1F7C29A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552502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Hypothesis Testing</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Types of Hypothesis Testing</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571750"/>
            <a:ext cx="3837000" cy="2116776"/>
          </a:xfrm>
          <a:prstGeom prst="rect">
            <a:avLst/>
          </a:prstGeom>
        </p:spPr>
        <p:txBody>
          <a:bodyPr spcFirstLastPara="1" wrap="square" lIns="91425" tIns="91425" rIns="91425" bIns="91425" anchor="ctr" anchorCtr="0">
            <a:noAutofit/>
          </a:bodyPr>
          <a:lstStyle/>
          <a:p>
            <a:r>
              <a:rPr lang="en-US" dirty="0"/>
              <a:t>There are two types of Hypothesis Testing</a:t>
            </a:r>
          </a:p>
          <a:p>
            <a:pPr marL="539750" indent="-400050">
              <a:buFont typeface="+mj-lt"/>
              <a:buAutoNum type="romanLcPeriod"/>
            </a:pPr>
            <a:r>
              <a:rPr lang="en-US" dirty="0"/>
              <a:t>Null hypothesis</a:t>
            </a:r>
          </a:p>
          <a:p>
            <a:pPr marL="539750" indent="-400050">
              <a:buFont typeface="+mj-lt"/>
              <a:buAutoNum type="romanLcPeriod"/>
            </a:pPr>
            <a:r>
              <a:rPr lang="en-US" dirty="0"/>
              <a:t>Alternative hypothesis</a:t>
            </a:r>
          </a:p>
        </p:txBody>
      </p:sp>
      <p:sp>
        <p:nvSpPr>
          <p:cNvPr id="7" name="TextBox 6">
            <a:extLst>
              <a:ext uri="{FF2B5EF4-FFF2-40B4-BE49-F238E27FC236}">
                <a16:creationId xmlns:a16="http://schemas.microsoft.com/office/drawing/2014/main" id="{0605546E-F6CE-4633-B9EE-5A34DAED0835}"/>
              </a:ext>
            </a:extLst>
          </p:cNvPr>
          <p:cNvSpPr txBox="1"/>
          <p:nvPr/>
        </p:nvSpPr>
        <p:spPr>
          <a:xfrm>
            <a:off x="4844727" y="4426916"/>
            <a:ext cx="457200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800" b="0" i="0" u="none" strike="noStrike" kern="0" cap="none" spc="0" normalizeH="0" baseline="0" noProof="0" dirty="0">
                <a:ln>
                  <a:noFill/>
                </a:ln>
                <a:solidFill>
                  <a:srgbClr val="000000">
                    <a:lumMod val="65000"/>
                    <a:lumOff val="35000"/>
                  </a:srgbClr>
                </a:solidFill>
                <a:effectLst/>
                <a:uLnTx/>
                <a:uFillTx/>
                <a:latin typeface="Arial"/>
                <a:cs typeface="Arial"/>
                <a:sym typeface="Arial"/>
              </a:rPr>
              <a:t>Image Source: https://www.analyticssteps.com/backend/media/thumbnail/6735922/4237247_1626434645_HYPOTHESIS%20TESTINGArtboard%201.jpg</a:t>
            </a:r>
          </a:p>
        </p:txBody>
      </p:sp>
      <p:pic>
        <p:nvPicPr>
          <p:cNvPr id="3" name="Picture 2">
            <a:extLst>
              <a:ext uri="{FF2B5EF4-FFF2-40B4-BE49-F238E27FC236}">
                <a16:creationId xmlns:a16="http://schemas.microsoft.com/office/drawing/2014/main" id="{5BB7123A-C704-4CE7-B269-D9BD0EEA1946}"/>
              </a:ext>
            </a:extLst>
          </p:cNvPr>
          <p:cNvPicPr>
            <a:picLocks noChangeAspect="1"/>
          </p:cNvPicPr>
          <p:nvPr/>
        </p:nvPicPr>
        <p:blipFill rotWithShape="1">
          <a:blip r:embed="rId3"/>
          <a:srcRect t="9791" b="8750"/>
          <a:stretch/>
        </p:blipFill>
        <p:spPr>
          <a:xfrm>
            <a:off x="4844727" y="1646634"/>
            <a:ext cx="4129121" cy="1850231"/>
          </a:xfrm>
          <a:prstGeom prst="rect">
            <a:avLst/>
          </a:prstGeom>
        </p:spPr>
      </p:pic>
    </p:spTree>
    <p:extLst>
      <p:ext uri="{BB962C8B-B14F-4D97-AF65-F5344CB8AC3E}">
        <p14:creationId xmlns:p14="http://schemas.microsoft.com/office/powerpoint/2010/main" val="4503362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Hypothesis Testing</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Types of Hypothesis Testing</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571750"/>
            <a:ext cx="3837000" cy="2116776"/>
          </a:xfrm>
          <a:prstGeom prst="rect">
            <a:avLst/>
          </a:prstGeom>
        </p:spPr>
        <p:txBody>
          <a:bodyPr spcFirstLastPara="1" wrap="square" lIns="91425" tIns="91425" rIns="91425" bIns="91425" anchor="ctr" anchorCtr="0">
            <a:noAutofit/>
          </a:bodyPr>
          <a:lstStyle/>
          <a:p>
            <a:r>
              <a:rPr lang="en-US" b="1" dirty="0"/>
              <a:t>Null Hypothesis: </a:t>
            </a:r>
            <a:r>
              <a:rPr lang="en-US" dirty="0"/>
              <a:t>It is denoted by H0. A null hypothesis is the one in which sample observations result purely from chance. This means that the observations are not influenced by some non-random cause.</a:t>
            </a:r>
          </a:p>
        </p:txBody>
      </p:sp>
      <p:sp>
        <p:nvSpPr>
          <p:cNvPr id="7" name="TextBox 6">
            <a:extLst>
              <a:ext uri="{FF2B5EF4-FFF2-40B4-BE49-F238E27FC236}">
                <a16:creationId xmlns:a16="http://schemas.microsoft.com/office/drawing/2014/main" id="{0605546E-F6CE-4633-B9EE-5A34DAED0835}"/>
              </a:ext>
            </a:extLst>
          </p:cNvPr>
          <p:cNvSpPr txBox="1"/>
          <p:nvPr/>
        </p:nvSpPr>
        <p:spPr>
          <a:xfrm>
            <a:off x="4844727" y="4426916"/>
            <a:ext cx="457200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800" b="0" i="0" u="none" strike="noStrike" kern="0" cap="none" spc="0" normalizeH="0" baseline="0" noProof="0" dirty="0">
                <a:ln>
                  <a:noFill/>
                </a:ln>
                <a:solidFill>
                  <a:srgbClr val="000000">
                    <a:lumMod val="65000"/>
                    <a:lumOff val="35000"/>
                  </a:srgbClr>
                </a:solidFill>
                <a:effectLst/>
                <a:uLnTx/>
                <a:uFillTx/>
                <a:latin typeface="Arial"/>
                <a:cs typeface="Arial"/>
                <a:sym typeface="Arial"/>
              </a:rPr>
              <a:t>Image Source: https://www.analyticssteps.com/backend/media/thumbnail/6735922/4237247_1626434645_HYPOTHESIS%20TESTINGArtboard%201.jpg</a:t>
            </a:r>
          </a:p>
        </p:txBody>
      </p:sp>
      <p:pic>
        <p:nvPicPr>
          <p:cNvPr id="3" name="Picture 2">
            <a:extLst>
              <a:ext uri="{FF2B5EF4-FFF2-40B4-BE49-F238E27FC236}">
                <a16:creationId xmlns:a16="http://schemas.microsoft.com/office/drawing/2014/main" id="{5BB7123A-C704-4CE7-B269-D9BD0EEA1946}"/>
              </a:ext>
            </a:extLst>
          </p:cNvPr>
          <p:cNvPicPr>
            <a:picLocks noChangeAspect="1"/>
          </p:cNvPicPr>
          <p:nvPr/>
        </p:nvPicPr>
        <p:blipFill rotWithShape="1">
          <a:blip r:embed="rId3"/>
          <a:srcRect t="9791" b="8750"/>
          <a:stretch/>
        </p:blipFill>
        <p:spPr>
          <a:xfrm>
            <a:off x="4844727" y="1646634"/>
            <a:ext cx="4129121" cy="1850231"/>
          </a:xfrm>
          <a:prstGeom prst="rect">
            <a:avLst/>
          </a:prstGeom>
        </p:spPr>
      </p:pic>
    </p:spTree>
    <p:extLst>
      <p:ext uri="{BB962C8B-B14F-4D97-AF65-F5344CB8AC3E}">
        <p14:creationId xmlns:p14="http://schemas.microsoft.com/office/powerpoint/2010/main" val="311753047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Hypothesis Testing</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Types of Hypothesis Testing</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571750"/>
            <a:ext cx="3837000" cy="2116776"/>
          </a:xfrm>
          <a:prstGeom prst="rect">
            <a:avLst/>
          </a:prstGeom>
        </p:spPr>
        <p:txBody>
          <a:bodyPr spcFirstLastPara="1" wrap="square" lIns="91425" tIns="91425" rIns="91425" bIns="91425" anchor="ctr" anchorCtr="0">
            <a:noAutofit/>
          </a:bodyPr>
          <a:lstStyle/>
          <a:p>
            <a:r>
              <a:rPr lang="en-US" b="1" dirty="0"/>
              <a:t>Alternative Hypothesis:</a:t>
            </a:r>
            <a:r>
              <a:rPr lang="en-US" dirty="0"/>
              <a:t> It is denoted by Ha or H1. An alternative hypothesis is the one in which sample observations are influenced by some non-random cause. A hypothesis test concludes whether to reject the null hypothesis and accept the alternative hypothesis or to fail to reject the null hypothesis. The decision is based on the value of X and R.</a:t>
            </a:r>
          </a:p>
        </p:txBody>
      </p:sp>
      <p:sp>
        <p:nvSpPr>
          <p:cNvPr id="7" name="TextBox 6">
            <a:extLst>
              <a:ext uri="{FF2B5EF4-FFF2-40B4-BE49-F238E27FC236}">
                <a16:creationId xmlns:a16="http://schemas.microsoft.com/office/drawing/2014/main" id="{0605546E-F6CE-4633-B9EE-5A34DAED0835}"/>
              </a:ext>
            </a:extLst>
          </p:cNvPr>
          <p:cNvSpPr txBox="1"/>
          <p:nvPr/>
        </p:nvSpPr>
        <p:spPr>
          <a:xfrm>
            <a:off x="4623287" y="4457693"/>
            <a:ext cx="457200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800" b="0" i="0" u="none" strike="noStrike" kern="0" cap="none" spc="0" normalizeH="0" baseline="0" noProof="0" dirty="0">
                <a:ln>
                  <a:noFill/>
                </a:ln>
                <a:solidFill>
                  <a:srgbClr val="000000">
                    <a:lumMod val="65000"/>
                    <a:lumOff val="35000"/>
                  </a:srgbClr>
                </a:solidFill>
                <a:effectLst/>
                <a:uLnTx/>
                <a:uFillTx/>
                <a:latin typeface="Arial"/>
                <a:cs typeface="Arial"/>
                <a:sym typeface="Arial"/>
              </a:rPr>
              <a:t>Image Source: https://www.analyticssteps.com/backend/media/thumbnail/6735922/4237247_1626434645_HYPOTHESIS%20TESTINGArtboard%201.jpg</a:t>
            </a:r>
          </a:p>
        </p:txBody>
      </p:sp>
      <p:pic>
        <p:nvPicPr>
          <p:cNvPr id="3" name="Picture 2">
            <a:extLst>
              <a:ext uri="{FF2B5EF4-FFF2-40B4-BE49-F238E27FC236}">
                <a16:creationId xmlns:a16="http://schemas.microsoft.com/office/drawing/2014/main" id="{5BB7123A-C704-4CE7-B269-D9BD0EEA1946}"/>
              </a:ext>
            </a:extLst>
          </p:cNvPr>
          <p:cNvPicPr>
            <a:picLocks noChangeAspect="1"/>
          </p:cNvPicPr>
          <p:nvPr/>
        </p:nvPicPr>
        <p:blipFill rotWithShape="1">
          <a:blip r:embed="rId3"/>
          <a:srcRect t="9791" b="8750"/>
          <a:stretch/>
        </p:blipFill>
        <p:spPr>
          <a:xfrm>
            <a:off x="4844727" y="1646634"/>
            <a:ext cx="4129121" cy="1850231"/>
          </a:xfrm>
          <a:prstGeom prst="rect">
            <a:avLst/>
          </a:prstGeom>
        </p:spPr>
      </p:pic>
    </p:spTree>
    <p:extLst>
      <p:ext uri="{BB962C8B-B14F-4D97-AF65-F5344CB8AC3E}">
        <p14:creationId xmlns:p14="http://schemas.microsoft.com/office/powerpoint/2010/main" val="92233764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Hypothesis Testing</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Steps in Hypothesis Testing</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571750"/>
            <a:ext cx="3837000" cy="2116776"/>
          </a:xfrm>
          <a:prstGeom prst="rect">
            <a:avLst/>
          </a:prstGeom>
        </p:spPr>
        <p:txBody>
          <a:bodyPr spcFirstLastPara="1" wrap="square" lIns="91425" tIns="91425" rIns="91425" bIns="91425" anchor="ctr" anchorCtr="0">
            <a:noAutofit/>
          </a:bodyPr>
          <a:lstStyle/>
          <a:p>
            <a:r>
              <a:rPr lang="en-IN" dirty="0">
                <a:effectLst/>
                <a:latin typeface="+mn-lt"/>
                <a:ea typeface="Times New Roman" panose="02020603050405020304" pitchFamily="18" charset="0"/>
              </a:rPr>
              <a:t>Stating the Hypotheses</a:t>
            </a:r>
          </a:p>
          <a:p>
            <a:r>
              <a:rPr lang="en-IN" dirty="0">
                <a:effectLst/>
                <a:latin typeface="+mn-lt"/>
                <a:ea typeface="Times New Roman" panose="02020603050405020304" pitchFamily="18" charset="0"/>
              </a:rPr>
              <a:t>Making Statistical Assumptions</a:t>
            </a:r>
          </a:p>
          <a:p>
            <a:r>
              <a:rPr lang="en-IN" dirty="0">
                <a:effectLst/>
                <a:latin typeface="+mn-lt"/>
                <a:ea typeface="Times New Roman" panose="02020603050405020304" pitchFamily="18" charset="0"/>
              </a:rPr>
              <a:t>Formulating an Analysis Plan</a:t>
            </a:r>
          </a:p>
          <a:p>
            <a:r>
              <a:rPr lang="en-IN" dirty="0">
                <a:effectLst/>
                <a:latin typeface="+mn-lt"/>
                <a:ea typeface="Times New Roman" panose="02020603050405020304" pitchFamily="18" charset="0"/>
              </a:rPr>
              <a:t>Investigating Sample Data</a:t>
            </a:r>
          </a:p>
          <a:p>
            <a:r>
              <a:rPr lang="en-IN" dirty="0">
                <a:effectLst/>
                <a:latin typeface="+mn-lt"/>
                <a:ea typeface="Times New Roman" panose="02020603050405020304" pitchFamily="18" charset="0"/>
              </a:rPr>
              <a:t>Interpreting Results</a:t>
            </a:r>
          </a:p>
          <a:p>
            <a:pPr marL="139700" indent="0">
              <a:buNone/>
            </a:pPr>
            <a:endParaRPr lang="en-US" dirty="0">
              <a:latin typeface="+mn-lt"/>
            </a:endParaRPr>
          </a:p>
        </p:txBody>
      </p:sp>
      <p:pic>
        <p:nvPicPr>
          <p:cNvPr id="8" name="Picture 7">
            <a:extLst>
              <a:ext uri="{FF2B5EF4-FFF2-40B4-BE49-F238E27FC236}">
                <a16:creationId xmlns:a16="http://schemas.microsoft.com/office/drawing/2014/main" id="{0FB54417-3DE4-4CD8-843C-C9ED2746F5E0}"/>
              </a:ext>
            </a:extLst>
          </p:cNvPr>
          <p:cNvPicPr>
            <a:picLocks noChangeAspect="1"/>
          </p:cNvPicPr>
          <p:nvPr/>
        </p:nvPicPr>
        <p:blipFill>
          <a:blip r:embed="rId3"/>
          <a:stretch>
            <a:fillRect/>
          </a:stretch>
        </p:blipFill>
        <p:spPr>
          <a:xfrm>
            <a:off x="4844727" y="1169482"/>
            <a:ext cx="4110757" cy="2804535"/>
          </a:xfrm>
          <a:prstGeom prst="rect">
            <a:avLst/>
          </a:prstGeom>
        </p:spPr>
      </p:pic>
      <p:sp>
        <p:nvSpPr>
          <p:cNvPr id="9" name="TextBox 8">
            <a:extLst>
              <a:ext uri="{FF2B5EF4-FFF2-40B4-BE49-F238E27FC236}">
                <a16:creationId xmlns:a16="http://schemas.microsoft.com/office/drawing/2014/main" id="{0189F3DD-1953-4566-BAC7-18088F3E9E0D}"/>
              </a:ext>
            </a:extLst>
          </p:cNvPr>
          <p:cNvSpPr txBox="1"/>
          <p:nvPr/>
        </p:nvSpPr>
        <p:spPr>
          <a:xfrm>
            <a:off x="4844727" y="4426916"/>
            <a:ext cx="4572000"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800" b="0" i="0" u="none" strike="noStrike" kern="0" cap="none" spc="0" normalizeH="0" baseline="0" noProof="0" dirty="0">
                <a:ln>
                  <a:noFill/>
                </a:ln>
                <a:solidFill>
                  <a:srgbClr val="000000">
                    <a:lumMod val="65000"/>
                    <a:lumOff val="35000"/>
                  </a:srgbClr>
                </a:solidFill>
                <a:effectLst/>
                <a:uLnTx/>
                <a:uFillTx/>
                <a:latin typeface="Arial"/>
                <a:cs typeface="Arial"/>
                <a:sym typeface="Arial"/>
              </a:rPr>
              <a:t>Image Source: https://miro.medium.com/max/642/0*EsLPwer1RYCSczmw</a:t>
            </a:r>
          </a:p>
        </p:txBody>
      </p:sp>
    </p:spTree>
    <p:extLst>
      <p:ext uri="{BB962C8B-B14F-4D97-AF65-F5344CB8AC3E}">
        <p14:creationId xmlns:p14="http://schemas.microsoft.com/office/powerpoint/2010/main" val="154426299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Hypothesis Testing</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Accepting or Rejecting Null Hypothesis</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571750"/>
            <a:ext cx="3837000" cy="2116776"/>
          </a:xfrm>
          <a:prstGeom prst="rect">
            <a:avLst/>
          </a:prstGeom>
        </p:spPr>
        <p:txBody>
          <a:bodyPr spcFirstLastPara="1" wrap="square" lIns="91425" tIns="91425" rIns="91425" bIns="91425" anchor="ctr" anchorCtr="0">
            <a:noAutofit/>
          </a:bodyPr>
          <a:lstStyle/>
          <a:p>
            <a:r>
              <a:rPr lang="en-US" dirty="0">
                <a:effectLst/>
                <a:latin typeface="+mn-lt"/>
                <a:ea typeface="Times New Roman" panose="02020603050405020304" pitchFamily="18" charset="0"/>
              </a:rPr>
              <a:t>This is an extension of the last step - interpreting results in the process of hypothesis testing. A null hypothesis is accepted or rejected basis P value and the region of acceptance.</a:t>
            </a:r>
          </a:p>
          <a:p>
            <a:r>
              <a:rPr lang="en-IN" dirty="0">
                <a:effectLst/>
                <a:latin typeface="+mn-lt"/>
                <a:ea typeface="Times New Roman" panose="02020603050405020304" pitchFamily="18" charset="0"/>
              </a:rPr>
              <a:t>P value – it is a function of the observed sample results. </a:t>
            </a:r>
            <a:endParaRPr lang="en-US" dirty="0">
              <a:effectLst/>
              <a:latin typeface="+mn-lt"/>
              <a:ea typeface="Times New Roman" panose="02020603050405020304" pitchFamily="18" charset="0"/>
            </a:endParaRPr>
          </a:p>
        </p:txBody>
      </p:sp>
      <p:sp>
        <p:nvSpPr>
          <p:cNvPr id="9" name="TextBox 8">
            <a:extLst>
              <a:ext uri="{FF2B5EF4-FFF2-40B4-BE49-F238E27FC236}">
                <a16:creationId xmlns:a16="http://schemas.microsoft.com/office/drawing/2014/main" id="{0189F3DD-1953-4566-BAC7-18088F3E9E0D}"/>
              </a:ext>
            </a:extLst>
          </p:cNvPr>
          <p:cNvSpPr txBox="1"/>
          <p:nvPr/>
        </p:nvSpPr>
        <p:spPr>
          <a:xfrm>
            <a:off x="4844727" y="4426916"/>
            <a:ext cx="457200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800" b="0" i="0" u="none" strike="noStrike" kern="0" cap="none" spc="0" normalizeH="0" baseline="0" noProof="0" dirty="0">
                <a:ln>
                  <a:noFill/>
                </a:ln>
                <a:solidFill>
                  <a:srgbClr val="000000">
                    <a:lumMod val="65000"/>
                    <a:lumOff val="35000"/>
                  </a:srgbClr>
                </a:solidFill>
                <a:effectLst/>
                <a:uLnTx/>
                <a:uFillTx/>
                <a:latin typeface="Arial"/>
                <a:cs typeface="Arial"/>
                <a:sym typeface="Arial"/>
              </a:rPr>
              <a:t>Image Source: https://i0.wp.com/www.iedunote.com/img/25143/hypothesis-testing.png?resize=299%2C158&amp;quality=100&amp;ssl=1</a:t>
            </a:r>
          </a:p>
        </p:txBody>
      </p:sp>
      <p:pic>
        <p:nvPicPr>
          <p:cNvPr id="3" name="Picture 2">
            <a:extLst>
              <a:ext uri="{FF2B5EF4-FFF2-40B4-BE49-F238E27FC236}">
                <a16:creationId xmlns:a16="http://schemas.microsoft.com/office/drawing/2014/main" id="{F92EB57C-56D9-42F2-9E95-27AEB0DE6B0A}"/>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4844727" y="1461292"/>
            <a:ext cx="3977804" cy="2101983"/>
          </a:xfrm>
          <a:prstGeom prst="rect">
            <a:avLst/>
          </a:prstGeom>
        </p:spPr>
      </p:pic>
    </p:spTree>
    <p:extLst>
      <p:ext uri="{BB962C8B-B14F-4D97-AF65-F5344CB8AC3E}">
        <p14:creationId xmlns:p14="http://schemas.microsoft.com/office/powerpoint/2010/main" val="254233910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Central limit theorem</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What is the Central Limit Theorem (CLT)?</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571750"/>
            <a:ext cx="3837000" cy="2116776"/>
          </a:xfrm>
          <a:prstGeom prst="rect">
            <a:avLst/>
          </a:prstGeom>
        </p:spPr>
        <p:txBody>
          <a:bodyPr spcFirstLastPara="1" wrap="square" lIns="91425" tIns="91425" rIns="91425" bIns="91425" anchor="ctr" anchorCtr="0">
            <a:noAutofit/>
          </a:bodyPr>
          <a:lstStyle/>
          <a:p>
            <a:r>
              <a:rPr lang="en-US" dirty="0">
                <a:effectLst/>
                <a:latin typeface="+mn-lt"/>
                <a:ea typeface="Times New Roman" panose="02020603050405020304" pitchFamily="18" charset="0"/>
              </a:rPr>
              <a:t>The Central Limit Theorem (CLT) is a statistical concept that states that the sample mean distribution of a random variable will assume a near-normal or normal distribution if the sample size is large enough. </a:t>
            </a:r>
          </a:p>
        </p:txBody>
      </p:sp>
      <p:sp>
        <p:nvSpPr>
          <p:cNvPr id="9" name="TextBox 8">
            <a:extLst>
              <a:ext uri="{FF2B5EF4-FFF2-40B4-BE49-F238E27FC236}">
                <a16:creationId xmlns:a16="http://schemas.microsoft.com/office/drawing/2014/main" id="{0189F3DD-1953-4566-BAC7-18088F3E9E0D}"/>
              </a:ext>
            </a:extLst>
          </p:cNvPr>
          <p:cNvSpPr txBox="1"/>
          <p:nvPr/>
        </p:nvSpPr>
        <p:spPr>
          <a:xfrm>
            <a:off x="4844727" y="4426916"/>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800" b="0" i="0" u="none" strike="noStrike" kern="0" cap="none" spc="0" normalizeH="0" baseline="0" noProof="0" dirty="0">
                <a:ln>
                  <a:noFill/>
                </a:ln>
                <a:solidFill>
                  <a:srgbClr val="000000">
                    <a:lumMod val="65000"/>
                    <a:lumOff val="35000"/>
                  </a:srgbClr>
                </a:solidFill>
                <a:effectLst/>
                <a:uLnTx/>
                <a:uFillTx/>
                <a:latin typeface="Arial"/>
                <a:cs typeface="Arial"/>
                <a:sym typeface="Arial"/>
              </a:rPr>
              <a:t>Image Source: https://cdn.corporatefinanceinstitute.com/assets/Central-Limit-Theorem-CLT-Diagram-1200x734.png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800" b="0" i="0" u="none" strike="noStrike" kern="0" cap="none" spc="0" normalizeH="0" baseline="0" noProof="0" dirty="0">
              <a:ln>
                <a:noFill/>
              </a:ln>
              <a:solidFill>
                <a:srgbClr val="000000">
                  <a:lumMod val="65000"/>
                  <a:lumOff val="35000"/>
                </a:srgbClr>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800" b="0" i="0" u="none" strike="noStrike" kern="0" cap="none" spc="0" normalizeH="0" baseline="0" noProof="0" dirty="0">
              <a:ln>
                <a:noFill/>
              </a:ln>
              <a:solidFill>
                <a:srgbClr val="000000">
                  <a:lumMod val="65000"/>
                  <a:lumOff val="35000"/>
                </a:srgbClr>
              </a:solidFill>
              <a:effectLst/>
              <a:uLnTx/>
              <a:uFillTx/>
              <a:latin typeface="Arial"/>
              <a:cs typeface="Arial"/>
              <a:sym typeface="Arial"/>
            </a:endParaRPr>
          </a:p>
        </p:txBody>
      </p:sp>
      <p:pic>
        <p:nvPicPr>
          <p:cNvPr id="7" name="Picture 6">
            <a:extLst>
              <a:ext uri="{FF2B5EF4-FFF2-40B4-BE49-F238E27FC236}">
                <a16:creationId xmlns:a16="http://schemas.microsoft.com/office/drawing/2014/main" id="{A26A5F37-21DB-441A-B1F4-46F06BDB87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8932" y="1354900"/>
            <a:ext cx="4130993" cy="2526383"/>
          </a:xfrm>
          <a:prstGeom prst="rect">
            <a:avLst/>
          </a:prstGeom>
        </p:spPr>
      </p:pic>
    </p:spTree>
    <p:extLst>
      <p:ext uri="{BB962C8B-B14F-4D97-AF65-F5344CB8AC3E}">
        <p14:creationId xmlns:p14="http://schemas.microsoft.com/office/powerpoint/2010/main" val="362744220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Central limit theorem</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How Does the Central Limit Theorem Work? </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571750"/>
            <a:ext cx="3837000" cy="2116776"/>
          </a:xfrm>
          <a:prstGeom prst="rect">
            <a:avLst/>
          </a:prstGeom>
        </p:spPr>
        <p:txBody>
          <a:bodyPr spcFirstLastPara="1" wrap="square" lIns="91425" tIns="91425" rIns="91425" bIns="91425" anchor="ctr" anchorCtr="0">
            <a:noAutofit/>
          </a:bodyPr>
          <a:lstStyle/>
          <a:p>
            <a:r>
              <a:rPr lang="en-US" dirty="0">
                <a:effectLst/>
                <a:latin typeface="+mn-lt"/>
                <a:ea typeface="Times New Roman" panose="02020603050405020304" pitchFamily="18" charset="0"/>
              </a:rPr>
              <a:t>The central limit theorem forms the basis of the probability distribution. It makes it easy to understand how population estimates behave when subjected to repeated sampling. When plotted on a graph, the theorem shows the shape of the distribution formed by means of repeated population samples.</a:t>
            </a:r>
          </a:p>
        </p:txBody>
      </p:sp>
      <p:sp>
        <p:nvSpPr>
          <p:cNvPr id="9" name="TextBox 8">
            <a:extLst>
              <a:ext uri="{FF2B5EF4-FFF2-40B4-BE49-F238E27FC236}">
                <a16:creationId xmlns:a16="http://schemas.microsoft.com/office/drawing/2014/main" id="{0189F3DD-1953-4566-BAC7-18088F3E9E0D}"/>
              </a:ext>
            </a:extLst>
          </p:cNvPr>
          <p:cNvSpPr txBox="1"/>
          <p:nvPr/>
        </p:nvSpPr>
        <p:spPr>
          <a:xfrm>
            <a:off x="4844727" y="4426916"/>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800" b="0" i="0" u="none" strike="noStrike" kern="0" cap="none" spc="0" normalizeH="0" baseline="0" noProof="0" dirty="0">
                <a:ln>
                  <a:noFill/>
                </a:ln>
                <a:solidFill>
                  <a:srgbClr val="000000">
                    <a:lumMod val="65000"/>
                    <a:lumOff val="35000"/>
                  </a:srgbClr>
                </a:solidFill>
                <a:effectLst/>
                <a:uLnTx/>
                <a:uFillTx/>
                <a:latin typeface="Arial"/>
                <a:cs typeface="Arial"/>
                <a:sym typeface="Arial"/>
              </a:rPr>
              <a:t>Image Source: https://cdn.corporatefinanceinstitute.com/assets/Central-Limit-Theorem-CLT-How-it-works-and-how-it-arises.png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800" b="0" i="0" u="none" strike="noStrike" kern="0" cap="none" spc="0" normalizeH="0" baseline="0" noProof="0" dirty="0">
              <a:ln>
                <a:noFill/>
              </a:ln>
              <a:solidFill>
                <a:srgbClr val="000000">
                  <a:lumMod val="65000"/>
                  <a:lumOff val="35000"/>
                </a:srgbClr>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800" b="0" i="0" u="none" strike="noStrike" kern="0" cap="none" spc="0" normalizeH="0" baseline="0" noProof="0" dirty="0">
              <a:ln>
                <a:noFill/>
              </a:ln>
              <a:solidFill>
                <a:srgbClr val="000000">
                  <a:lumMod val="65000"/>
                  <a:lumOff val="35000"/>
                </a:srgbClr>
              </a:solidFill>
              <a:effectLst/>
              <a:uLnTx/>
              <a:uFillTx/>
              <a:latin typeface="Arial"/>
              <a:cs typeface="Arial"/>
              <a:sym typeface="Arial"/>
            </a:endParaRPr>
          </a:p>
        </p:txBody>
      </p:sp>
      <p:pic>
        <p:nvPicPr>
          <p:cNvPr id="8" name="Picture 7">
            <a:extLst>
              <a:ext uri="{FF2B5EF4-FFF2-40B4-BE49-F238E27FC236}">
                <a16:creationId xmlns:a16="http://schemas.microsoft.com/office/drawing/2014/main" id="{A718FF3E-DF26-44B8-8B93-E14DD2FF60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2610" y="1120616"/>
            <a:ext cx="4098187" cy="2937034"/>
          </a:xfrm>
          <a:prstGeom prst="rect">
            <a:avLst/>
          </a:prstGeom>
        </p:spPr>
      </p:pic>
    </p:spTree>
    <p:extLst>
      <p:ext uri="{BB962C8B-B14F-4D97-AF65-F5344CB8AC3E}">
        <p14:creationId xmlns:p14="http://schemas.microsoft.com/office/powerpoint/2010/main" val="265527776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Central limit theorem</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How Does the Central Limit Theorem Work? </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571750"/>
            <a:ext cx="3837000" cy="2116776"/>
          </a:xfrm>
          <a:prstGeom prst="rect">
            <a:avLst/>
          </a:prstGeom>
        </p:spPr>
        <p:txBody>
          <a:bodyPr spcFirstLastPara="1" wrap="square" lIns="91425" tIns="91425" rIns="91425" bIns="91425" anchor="ctr" anchorCtr="0">
            <a:noAutofit/>
          </a:bodyPr>
          <a:lstStyle/>
          <a:p>
            <a:r>
              <a:rPr lang="en-US" dirty="0">
                <a:effectLst/>
                <a:latin typeface="+mn-lt"/>
                <a:ea typeface="Times New Roman" panose="02020603050405020304" pitchFamily="18" charset="0"/>
              </a:rPr>
              <a:t>From the figure above, we can deduce that despite the fact that the original shape of the distribution was uniform, it tends towards a normal distribution as the value of n (sample size) increases.</a:t>
            </a:r>
          </a:p>
        </p:txBody>
      </p:sp>
      <p:sp>
        <p:nvSpPr>
          <p:cNvPr id="9" name="TextBox 8">
            <a:extLst>
              <a:ext uri="{FF2B5EF4-FFF2-40B4-BE49-F238E27FC236}">
                <a16:creationId xmlns:a16="http://schemas.microsoft.com/office/drawing/2014/main" id="{0189F3DD-1953-4566-BAC7-18088F3E9E0D}"/>
              </a:ext>
            </a:extLst>
          </p:cNvPr>
          <p:cNvSpPr txBox="1"/>
          <p:nvPr/>
        </p:nvSpPr>
        <p:spPr>
          <a:xfrm>
            <a:off x="4844727" y="4426916"/>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800" b="0" i="0" u="none" strike="noStrike" kern="0" cap="none" spc="0" normalizeH="0" baseline="0" noProof="0" dirty="0">
                <a:ln>
                  <a:noFill/>
                </a:ln>
                <a:solidFill>
                  <a:srgbClr val="000000">
                    <a:lumMod val="65000"/>
                    <a:lumOff val="35000"/>
                  </a:srgbClr>
                </a:solidFill>
                <a:effectLst/>
                <a:uLnTx/>
                <a:uFillTx/>
                <a:latin typeface="Arial"/>
                <a:cs typeface="Arial"/>
                <a:sym typeface="Arial"/>
              </a:rPr>
              <a:t>Image Source</a:t>
            </a:r>
            <a:r>
              <a:rPr kumimoji="0" lang="en-IN" sz="800" b="0" i="0" u="none" strike="noStrike" kern="0" cap="none" spc="0" normalizeH="0" baseline="0" noProof="0">
                <a:ln>
                  <a:noFill/>
                </a:ln>
                <a:solidFill>
                  <a:srgbClr val="000000">
                    <a:lumMod val="65000"/>
                    <a:lumOff val="35000"/>
                  </a:srgbClr>
                </a:solidFill>
                <a:effectLst/>
                <a:uLnTx/>
                <a:uFillTx/>
                <a:latin typeface="Arial"/>
                <a:cs typeface="Arial"/>
                <a:sym typeface="Arial"/>
              </a:rPr>
              <a:t>: https://cdn.corporatefinanceinstitute.com/assets/Central-Limit-Theorem-CLT-How-it-works-and-how-it-arises.png </a:t>
            </a:r>
            <a:endParaRPr kumimoji="0" lang="en-IN" sz="800" b="0" i="0" u="none" strike="noStrike" kern="0" cap="none" spc="0" normalizeH="0" baseline="0" noProof="0" dirty="0">
              <a:ln>
                <a:noFill/>
              </a:ln>
              <a:solidFill>
                <a:srgbClr val="000000">
                  <a:lumMod val="65000"/>
                  <a:lumOff val="35000"/>
                </a:srgbClr>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800" b="0" i="0" u="none" strike="noStrike" kern="0" cap="none" spc="0" normalizeH="0" baseline="0" noProof="0" dirty="0">
              <a:ln>
                <a:noFill/>
              </a:ln>
              <a:solidFill>
                <a:srgbClr val="000000">
                  <a:lumMod val="65000"/>
                  <a:lumOff val="35000"/>
                </a:srgbClr>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800" b="0" i="0" u="none" strike="noStrike" kern="0" cap="none" spc="0" normalizeH="0" baseline="0" noProof="0" dirty="0">
              <a:ln>
                <a:noFill/>
              </a:ln>
              <a:solidFill>
                <a:srgbClr val="000000">
                  <a:lumMod val="65000"/>
                  <a:lumOff val="35000"/>
                </a:srgbClr>
              </a:solidFill>
              <a:effectLst/>
              <a:uLnTx/>
              <a:uFillTx/>
              <a:latin typeface="Arial"/>
              <a:cs typeface="Arial"/>
              <a:sym typeface="Arial"/>
            </a:endParaRPr>
          </a:p>
        </p:txBody>
      </p:sp>
      <p:pic>
        <p:nvPicPr>
          <p:cNvPr id="8" name="Picture 7">
            <a:extLst>
              <a:ext uri="{FF2B5EF4-FFF2-40B4-BE49-F238E27FC236}">
                <a16:creationId xmlns:a16="http://schemas.microsoft.com/office/drawing/2014/main" id="{A718FF3E-DF26-44B8-8B93-E14DD2FF60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2610" y="1120616"/>
            <a:ext cx="4098187" cy="2937034"/>
          </a:xfrm>
          <a:prstGeom prst="rect">
            <a:avLst/>
          </a:prstGeom>
        </p:spPr>
      </p:pic>
    </p:spTree>
    <p:extLst>
      <p:ext uri="{BB962C8B-B14F-4D97-AF65-F5344CB8AC3E}">
        <p14:creationId xmlns:p14="http://schemas.microsoft.com/office/powerpoint/2010/main" val="122000872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Central limit theorem</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How Does the Central Limit Theorem Work? </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571750"/>
            <a:ext cx="3837000" cy="2116776"/>
          </a:xfrm>
          <a:prstGeom prst="rect">
            <a:avLst/>
          </a:prstGeom>
        </p:spPr>
        <p:txBody>
          <a:bodyPr spcFirstLastPara="1" wrap="square" lIns="91425" tIns="91425" rIns="91425" bIns="91425" anchor="ctr" anchorCtr="0">
            <a:noAutofit/>
          </a:bodyPr>
          <a:lstStyle/>
          <a:p>
            <a:r>
              <a:rPr lang="en-US" dirty="0">
                <a:effectLst/>
                <a:latin typeface="+mn-lt"/>
                <a:ea typeface="Times New Roman" panose="02020603050405020304" pitchFamily="18" charset="0"/>
              </a:rPr>
              <a:t>Apart from showing the shape that the sample means will take, the central limit theorem also gives an overview of the mean and variance of the distribution. The sample mean of the distribution is the actual population mean from which the samples were taken.</a:t>
            </a:r>
          </a:p>
        </p:txBody>
      </p:sp>
      <p:sp>
        <p:nvSpPr>
          <p:cNvPr id="9" name="TextBox 8">
            <a:extLst>
              <a:ext uri="{FF2B5EF4-FFF2-40B4-BE49-F238E27FC236}">
                <a16:creationId xmlns:a16="http://schemas.microsoft.com/office/drawing/2014/main" id="{0189F3DD-1953-4566-BAC7-18088F3E9E0D}"/>
              </a:ext>
            </a:extLst>
          </p:cNvPr>
          <p:cNvSpPr txBox="1"/>
          <p:nvPr/>
        </p:nvSpPr>
        <p:spPr>
          <a:xfrm>
            <a:off x="4844727" y="4426916"/>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800" b="0" i="0" u="none" strike="noStrike" kern="0" cap="none" spc="0" normalizeH="0" baseline="0" noProof="0" dirty="0">
                <a:ln>
                  <a:noFill/>
                </a:ln>
                <a:solidFill>
                  <a:srgbClr val="000000">
                    <a:lumMod val="65000"/>
                    <a:lumOff val="35000"/>
                  </a:srgbClr>
                </a:solidFill>
                <a:effectLst/>
                <a:uLnTx/>
                <a:uFillTx/>
                <a:latin typeface="Arial"/>
                <a:cs typeface="Arial"/>
                <a:sym typeface="Arial"/>
              </a:rPr>
              <a:t>Image Source</a:t>
            </a:r>
            <a:r>
              <a:rPr kumimoji="0" lang="en-IN" sz="800" b="0" i="0" u="none" strike="noStrike" kern="0" cap="none" spc="0" normalizeH="0" baseline="0" noProof="0">
                <a:ln>
                  <a:noFill/>
                </a:ln>
                <a:solidFill>
                  <a:srgbClr val="000000">
                    <a:lumMod val="65000"/>
                    <a:lumOff val="35000"/>
                  </a:srgbClr>
                </a:solidFill>
                <a:effectLst/>
                <a:uLnTx/>
                <a:uFillTx/>
                <a:latin typeface="Arial"/>
                <a:cs typeface="Arial"/>
                <a:sym typeface="Arial"/>
              </a:rPr>
              <a:t>: https://cdn.corporatefinanceinstitute.com/assets/Central-Limit-Theorem-CLT-How-it-works-and-how-it-arises.png </a:t>
            </a:r>
            <a:endParaRPr kumimoji="0" lang="en-IN" sz="800" b="0" i="0" u="none" strike="noStrike" kern="0" cap="none" spc="0" normalizeH="0" baseline="0" noProof="0" dirty="0">
              <a:ln>
                <a:noFill/>
              </a:ln>
              <a:solidFill>
                <a:srgbClr val="000000">
                  <a:lumMod val="65000"/>
                  <a:lumOff val="35000"/>
                </a:srgbClr>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800" b="0" i="0" u="none" strike="noStrike" kern="0" cap="none" spc="0" normalizeH="0" baseline="0" noProof="0" dirty="0">
              <a:ln>
                <a:noFill/>
              </a:ln>
              <a:solidFill>
                <a:srgbClr val="000000">
                  <a:lumMod val="65000"/>
                  <a:lumOff val="35000"/>
                </a:srgbClr>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800" b="0" i="0" u="none" strike="noStrike" kern="0" cap="none" spc="0" normalizeH="0" baseline="0" noProof="0" dirty="0">
              <a:ln>
                <a:noFill/>
              </a:ln>
              <a:solidFill>
                <a:srgbClr val="000000">
                  <a:lumMod val="65000"/>
                  <a:lumOff val="35000"/>
                </a:srgbClr>
              </a:solidFill>
              <a:effectLst/>
              <a:uLnTx/>
              <a:uFillTx/>
              <a:latin typeface="Arial"/>
              <a:cs typeface="Arial"/>
              <a:sym typeface="Arial"/>
            </a:endParaRPr>
          </a:p>
        </p:txBody>
      </p:sp>
      <p:pic>
        <p:nvPicPr>
          <p:cNvPr id="8" name="Picture 7">
            <a:extLst>
              <a:ext uri="{FF2B5EF4-FFF2-40B4-BE49-F238E27FC236}">
                <a16:creationId xmlns:a16="http://schemas.microsoft.com/office/drawing/2014/main" id="{A718FF3E-DF26-44B8-8B93-E14DD2FF60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2610" y="1120616"/>
            <a:ext cx="4098187" cy="2937034"/>
          </a:xfrm>
          <a:prstGeom prst="rect">
            <a:avLst/>
          </a:prstGeom>
        </p:spPr>
      </p:pic>
    </p:spTree>
    <p:extLst>
      <p:ext uri="{BB962C8B-B14F-4D97-AF65-F5344CB8AC3E}">
        <p14:creationId xmlns:p14="http://schemas.microsoft.com/office/powerpoint/2010/main" val="262170969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Central limit theorem</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How Does the Central Limit Theorem Work? </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571750"/>
            <a:ext cx="3837000" cy="2116776"/>
          </a:xfrm>
          <a:prstGeom prst="rect">
            <a:avLst/>
          </a:prstGeom>
        </p:spPr>
        <p:txBody>
          <a:bodyPr spcFirstLastPara="1" wrap="square" lIns="91425" tIns="91425" rIns="91425" bIns="91425" anchor="ctr" anchorCtr="0">
            <a:noAutofit/>
          </a:bodyPr>
          <a:lstStyle/>
          <a:p>
            <a:r>
              <a:rPr lang="en-US" dirty="0">
                <a:effectLst/>
                <a:latin typeface="+mn-lt"/>
                <a:ea typeface="Times New Roman" panose="02020603050405020304" pitchFamily="18" charset="0"/>
              </a:rPr>
              <a:t>The variance of the sample distribution, on the other hand, is the variance of the population divided by n. Therefore, the larger the sample size of the distribution, the smaller the variance of the sample mean.</a:t>
            </a:r>
          </a:p>
        </p:txBody>
      </p:sp>
      <p:sp>
        <p:nvSpPr>
          <p:cNvPr id="9" name="TextBox 8">
            <a:extLst>
              <a:ext uri="{FF2B5EF4-FFF2-40B4-BE49-F238E27FC236}">
                <a16:creationId xmlns:a16="http://schemas.microsoft.com/office/drawing/2014/main" id="{0189F3DD-1953-4566-BAC7-18088F3E9E0D}"/>
              </a:ext>
            </a:extLst>
          </p:cNvPr>
          <p:cNvSpPr txBox="1"/>
          <p:nvPr/>
        </p:nvSpPr>
        <p:spPr>
          <a:xfrm>
            <a:off x="4844727" y="4426916"/>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800" b="0" i="0" u="none" strike="noStrike" kern="0" cap="none" spc="0" normalizeH="0" baseline="0" noProof="0" dirty="0">
                <a:ln>
                  <a:noFill/>
                </a:ln>
                <a:solidFill>
                  <a:srgbClr val="000000">
                    <a:lumMod val="65000"/>
                    <a:lumOff val="35000"/>
                  </a:srgbClr>
                </a:solidFill>
                <a:effectLst/>
                <a:uLnTx/>
                <a:uFillTx/>
                <a:latin typeface="Arial"/>
                <a:cs typeface="Arial"/>
                <a:sym typeface="Arial"/>
              </a:rPr>
              <a:t>Image Source</a:t>
            </a:r>
            <a:r>
              <a:rPr kumimoji="0" lang="en-IN" sz="800" b="0" i="0" u="none" strike="noStrike" kern="0" cap="none" spc="0" normalizeH="0" baseline="0" noProof="0">
                <a:ln>
                  <a:noFill/>
                </a:ln>
                <a:solidFill>
                  <a:srgbClr val="000000">
                    <a:lumMod val="65000"/>
                    <a:lumOff val="35000"/>
                  </a:srgbClr>
                </a:solidFill>
                <a:effectLst/>
                <a:uLnTx/>
                <a:uFillTx/>
                <a:latin typeface="Arial"/>
                <a:cs typeface="Arial"/>
                <a:sym typeface="Arial"/>
              </a:rPr>
              <a:t>: https://cdn.corporatefinanceinstitute.com/assets/Central-Limit-Theorem-CLT-How-it-works-and-how-it-arises.png </a:t>
            </a:r>
            <a:endParaRPr kumimoji="0" lang="en-IN" sz="800" b="0" i="0" u="none" strike="noStrike" kern="0" cap="none" spc="0" normalizeH="0" baseline="0" noProof="0" dirty="0">
              <a:ln>
                <a:noFill/>
              </a:ln>
              <a:solidFill>
                <a:srgbClr val="000000">
                  <a:lumMod val="65000"/>
                  <a:lumOff val="35000"/>
                </a:srgbClr>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800" b="0" i="0" u="none" strike="noStrike" kern="0" cap="none" spc="0" normalizeH="0" baseline="0" noProof="0" dirty="0">
              <a:ln>
                <a:noFill/>
              </a:ln>
              <a:solidFill>
                <a:srgbClr val="000000">
                  <a:lumMod val="65000"/>
                  <a:lumOff val="35000"/>
                </a:srgbClr>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800" b="0" i="0" u="none" strike="noStrike" kern="0" cap="none" spc="0" normalizeH="0" baseline="0" noProof="0" dirty="0">
              <a:ln>
                <a:noFill/>
              </a:ln>
              <a:solidFill>
                <a:srgbClr val="000000">
                  <a:lumMod val="65000"/>
                  <a:lumOff val="35000"/>
                </a:srgbClr>
              </a:solidFill>
              <a:effectLst/>
              <a:uLnTx/>
              <a:uFillTx/>
              <a:latin typeface="Arial"/>
              <a:cs typeface="Arial"/>
              <a:sym typeface="Arial"/>
            </a:endParaRPr>
          </a:p>
        </p:txBody>
      </p:sp>
      <p:pic>
        <p:nvPicPr>
          <p:cNvPr id="8" name="Picture 7">
            <a:extLst>
              <a:ext uri="{FF2B5EF4-FFF2-40B4-BE49-F238E27FC236}">
                <a16:creationId xmlns:a16="http://schemas.microsoft.com/office/drawing/2014/main" id="{A718FF3E-DF26-44B8-8B93-E14DD2FF60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2610" y="1120616"/>
            <a:ext cx="4098187" cy="2937034"/>
          </a:xfrm>
          <a:prstGeom prst="rect">
            <a:avLst/>
          </a:prstGeom>
        </p:spPr>
      </p:pic>
    </p:spTree>
    <p:extLst>
      <p:ext uri="{BB962C8B-B14F-4D97-AF65-F5344CB8AC3E}">
        <p14:creationId xmlns:p14="http://schemas.microsoft.com/office/powerpoint/2010/main" val="33795007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Descriptive analytics </a:t>
            </a:r>
            <a:endParaRPr lang="en-IN" dirty="0">
              <a:effectLst/>
            </a:endParaRPr>
          </a:p>
        </p:txBody>
      </p:sp>
      <p:sp>
        <p:nvSpPr>
          <p:cNvPr id="74" name="Google Shape;74;p15"/>
          <p:cNvSpPr txBox="1">
            <a:spLocks noGrp="1"/>
          </p:cNvSpPr>
          <p:nvPr>
            <p:ph type="subTitle" idx="1"/>
          </p:nvPr>
        </p:nvSpPr>
        <p:spPr>
          <a:xfrm>
            <a:off x="254075" y="1813865"/>
            <a:ext cx="4045200" cy="641400"/>
          </a:xfrm>
          <a:prstGeom prst="rect">
            <a:avLst/>
          </a:prstGeom>
        </p:spPr>
        <p:txBody>
          <a:bodyPr spcFirstLastPara="1" wrap="square" lIns="91425" tIns="91425" rIns="91425" bIns="91425" anchor="ctr" anchorCtr="0">
            <a:noAutofit/>
          </a:bodyPr>
          <a:lstStyle/>
          <a:p>
            <a:r>
              <a:rPr lang="en-IN" dirty="0"/>
              <a:t>What is Descriptive Analytics? </a:t>
            </a:r>
            <a:endParaRPr lang="en-IN" dirty="0">
              <a:effectLst/>
            </a:endParaRP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IN" dirty="0"/>
              <a:t>Descriptive analytics is a statistical method that is used to search and summarize historical data in order to identify patterns or meaning. </a:t>
            </a:r>
          </a:p>
          <a:p>
            <a:r>
              <a:rPr lang="en-IN" dirty="0"/>
              <a:t>Descriptive analytics are based on standard aggregate functions in databases </a:t>
            </a:r>
            <a:endParaRPr lang="en-IN" dirty="0">
              <a:effectLst/>
            </a:endParaRPr>
          </a:p>
        </p:txBody>
      </p:sp>
      <p:sp>
        <p:nvSpPr>
          <p:cNvPr id="77" name="Google Shape;77;p15"/>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a:t>
            </a:r>
            <a:r>
              <a:rPr lang="en-IN" dirty="0"/>
              <a:t>https://</a:t>
            </a:r>
            <a:r>
              <a:rPr lang="en-IN" dirty="0" err="1"/>
              <a:t>www.dezyre.com</a:t>
            </a:r>
            <a:r>
              <a:rPr lang="en-IN" dirty="0"/>
              <a:t>/article/types-of-analytics-descriptive-predictive-</a:t>
            </a:r>
            <a:r>
              <a:rPr lang="en-IN" dirty="0" err="1"/>
              <a:t>prescriptiv</a:t>
            </a:r>
            <a:r>
              <a:rPr lang="en-IN" dirty="0"/>
              <a:t> </a:t>
            </a: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descr="page9image3696432">
            <a:extLst>
              <a:ext uri="{FF2B5EF4-FFF2-40B4-BE49-F238E27FC236}">
                <a16:creationId xmlns:a16="http://schemas.microsoft.com/office/drawing/2014/main" id="{545B3B4C-12D5-5343-B149-576690B753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24968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10image3731792">
            <a:extLst>
              <a:ext uri="{FF2B5EF4-FFF2-40B4-BE49-F238E27FC236}">
                <a16:creationId xmlns:a16="http://schemas.microsoft.com/office/drawing/2014/main" id="{00224E21-C2DB-3845-8376-9049A4512A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974BD21F-9025-6140-B927-680FD3480C8B}"/>
              </a:ext>
            </a:extLst>
          </p:cNvPr>
          <p:cNvSpPr>
            <a:spLocks noChangeArrowheads="1"/>
          </p:cNvSpPr>
          <p:nvPr/>
        </p:nvSpPr>
        <p:spPr bwMode="auto">
          <a:xfrm>
            <a:off x="4152761" y="1730247"/>
            <a:ext cx="74925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 name="Rectangle 2">
            <a:extLst>
              <a:ext uri="{FF2B5EF4-FFF2-40B4-BE49-F238E27FC236}">
                <a16:creationId xmlns:a16="http://schemas.microsoft.com/office/drawing/2014/main" id="{025A492A-CD70-A641-A949-2D640450F024}"/>
              </a:ext>
            </a:extLst>
          </p:cNvPr>
          <p:cNvSpPr>
            <a:spLocks noChangeArrowheads="1"/>
          </p:cNvSpPr>
          <p:nvPr/>
        </p:nvSpPr>
        <p:spPr bwMode="auto">
          <a:xfrm>
            <a:off x="4716815" y="1332737"/>
            <a:ext cx="6542826" cy="48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pic>
        <p:nvPicPr>
          <p:cNvPr id="17410" name="Picture 2" descr="page13image5831024">
            <a:extLst>
              <a:ext uri="{FF2B5EF4-FFF2-40B4-BE49-F238E27FC236}">
                <a16:creationId xmlns:a16="http://schemas.microsoft.com/office/drawing/2014/main" id="{D2A21CB8-1F3A-0544-BF94-967EBAB280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page18image3741568">
            <a:extLst>
              <a:ext uri="{FF2B5EF4-FFF2-40B4-BE49-F238E27FC236}">
                <a16:creationId xmlns:a16="http://schemas.microsoft.com/office/drawing/2014/main" id="{6E534BE7-6535-8945-8A36-6F1F7C29A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3553" name="Picture 1" descr="page19image5028336">
            <a:extLst>
              <a:ext uri="{FF2B5EF4-FFF2-40B4-BE49-F238E27FC236}">
                <a16:creationId xmlns:a16="http://schemas.microsoft.com/office/drawing/2014/main" id="{FB5D1ABF-CCB1-9A46-8A29-5E28EAD9EA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4294" y="1332737"/>
            <a:ext cx="4572000" cy="302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954452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Chi-square test</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What Is a Chi-Square Statistic?</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571750"/>
            <a:ext cx="3837000" cy="2116776"/>
          </a:xfrm>
          <a:prstGeom prst="rect">
            <a:avLst/>
          </a:prstGeom>
        </p:spPr>
        <p:txBody>
          <a:bodyPr spcFirstLastPara="1" wrap="square" lIns="91425" tIns="91425" rIns="91425" bIns="91425" anchor="ctr" anchorCtr="0">
            <a:noAutofit/>
          </a:bodyPr>
          <a:lstStyle/>
          <a:p>
            <a:r>
              <a:rPr lang="en-US" dirty="0">
                <a:effectLst/>
                <a:latin typeface="+mn-lt"/>
                <a:ea typeface="Times New Roman" panose="02020603050405020304" pitchFamily="18" charset="0"/>
              </a:rPr>
              <a:t>A chi-square (χ2) statistic is a test that measures how a model compares to actual observed data. The data used in calculating a chi-square statistic must be random, raw, mutually exclusive, drawn from independent variables, and drawn from a large enough sample. </a:t>
            </a:r>
          </a:p>
        </p:txBody>
      </p:sp>
      <p:sp>
        <p:nvSpPr>
          <p:cNvPr id="9" name="TextBox 8">
            <a:extLst>
              <a:ext uri="{FF2B5EF4-FFF2-40B4-BE49-F238E27FC236}">
                <a16:creationId xmlns:a16="http://schemas.microsoft.com/office/drawing/2014/main" id="{0189F3DD-1953-4566-BAC7-18088F3E9E0D}"/>
              </a:ext>
            </a:extLst>
          </p:cNvPr>
          <p:cNvSpPr txBox="1"/>
          <p:nvPr/>
        </p:nvSpPr>
        <p:spPr>
          <a:xfrm>
            <a:off x="4844727" y="4426916"/>
            <a:ext cx="4572000"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800" b="0" i="0" u="none" strike="noStrike" kern="0" cap="none" spc="0" normalizeH="0" baseline="0" noProof="0" dirty="0">
                <a:ln>
                  <a:noFill/>
                </a:ln>
                <a:solidFill>
                  <a:srgbClr val="000000">
                    <a:lumMod val="65000"/>
                    <a:lumOff val="35000"/>
                  </a:srgbClr>
                </a:solidFill>
                <a:effectLst/>
                <a:uLnTx/>
                <a:uFillTx/>
                <a:latin typeface="Arial"/>
                <a:cs typeface="Arial"/>
                <a:sym typeface="Arial"/>
              </a:rPr>
              <a:t>Image Source: https://i.ytimg.com/vi/HKDqlYSLt68/maxresdefault.jpg</a:t>
            </a:r>
          </a:p>
        </p:txBody>
      </p:sp>
      <p:pic>
        <p:nvPicPr>
          <p:cNvPr id="3" name="Picture 2">
            <a:extLst>
              <a:ext uri="{FF2B5EF4-FFF2-40B4-BE49-F238E27FC236}">
                <a16:creationId xmlns:a16="http://schemas.microsoft.com/office/drawing/2014/main" id="{B86EE367-B68B-43E2-9F1D-A1779A62B88A}"/>
              </a:ext>
            </a:extLst>
          </p:cNvPr>
          <p:cNvPicPr>
            <a:picLocks noChangeAspect="1"/>
          </p:cNvPicPr>
          <p:nvPr/>
        </p:nvPicPr>
        <p:blipFill>
          <a:blip r:embed="rId3"/>
          <a:stretch>
            <a:fillRect/>
          </a:stretch>
        </p:blipFill>
        <p:spPr>
          <a:xfrm>
            <a:off x="4922045" y="1354900"/>
            <a:ext cx="3994268" cy="2259838"/>
          </a:xfrm>
          <a:prstGeom prst="rect">
            <a:avLst/>
          </a:prstGeom>
        </p:spPr>
      </p:pic>
    </p:spTree>
    <p:extLst>
      <p:ext uri="{BB962C8B-B14F-4D97-AF65-F5344CB8AC3E}">
        <p14:creationId xmlns:p14="http://schemas.microsoft.com/office/powerpoint/2010/main" val="529687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Chi-square test</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What Is a Chi-Square Statistic?</a:t>
            </a:r>
            <a:endParaRPr lang="en-IN" sz="1800" b="1" dirty="0">
              <a:effectLst/>
              <a:latin typeface="Times New Roman" panose="02020603050405020304" pitchFamily="18" charset="0"/>
            </a:endParaRPr>
          </a:p>
        </p:txBody>
      </p:sp>
      <p:sp>
        <p:nvSpPr>
          <p:cNvPr id="75" name="Google Shape;75;p15"/>
          <p:cNvSpPr txBox="1">
            <a:spLocks noGrp="1"/>
          </p:cNvSpPr>
          <p:nvPr>
            <p:ph type="body" idx="2"/>
          </p:nvPr>
        </p:nvSpPr>
        <p:spPr>
          <a:xfrm>
            <a:off x="462275" y="2571750"/>
            <a:ext cx="3837000" cy="2116776"/>
          </a:xfrm>
          <a:prstGeom prst="rect">
            <a:avLst/>
          </a:prstGeom>
        </p:spPr>
        <p:txBody>
          <a:bodyPr spcFirstLastPara="1" wrap="square" lIns="91425" tIns="91425" rIns="91425" bIns="91425" anchor="ctr" anchorCtr="0">
            <a:noAutofit/>
          </a:bodyPr>
          <a:lstStyle/>
          <a:p>
            <a:r>
              <a:rPr lang="en-US" dirty="0">
                <a:effectLst/>
                <a:latin typeface="+mn-lt"/>
                <a:ea typeface="Times New Roman" panose="02020603050405020304" pitchFamily="18" charset="0"/>
              </a:rPr>
              <a:t>Chi-square tests are often used in hypothesis testing. </a:t>
            </a:r>
          </a:p>
          <a:p>
            <a:r>
              <a:rPr lang="en-US" dirty="0">
                <a:effectLst/>
                <a:latin typeface="+mn-lt"/>
                <a:ea typeface="Times New Roman" panose="02020603050405020304" pitchFamily="18" charset="0"/>
              </a:rPr>
              <a:t>The chi-square statistic compares the size of any discrepancies between the expected results and the actual results, given the size of the sample and the number of variables in the relationship.</a:t>
            </a:r>
          </a:p>
        </p:txBody>
      </p:sp>
      <p:sp>
        <p:nvSpPr>
          <p:cNvPr id="9" name="TextBox 8">
            <a:extLst>
              <a:ext uri="{FF2B5EF4-FFF2-40B4-BE49-F238E27FC236}">
                <a16:creationId xmlns:a16="http://schemas.microsoft.com/office/drawing/2014/main" id="{0189F3DD-1953-4566-BAC7-18088F3E9E0D}"/>
              </a:ext>
            </a:extLst>
          </p:cNvPr>
          <p:cNvSpPr txBox="1"/>
          <p:nvPr/>
        </p:nvSpPr>
        <p:spPr>
          <a:xfrm>
            <a:off x="4844727" y="4426916"/>
            <a:ext cx="4572000"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800" b="0" i="0" u="none" strike="noStrike" kern="0" cap="none" spc="0" normalizeH="0" baseline="0" noProof="0" dirty="0">
                <a:ln>
                  <a:noFill/>
                </a:ln>
                <a:solidFill>
                  <a:srgbClr val="000000">
                    <a:lumMod val="65000"/>
                    <a:lumOff val="35000"/>
                  </a:srgbClr>
                </a:solidFill>
                <a:effectLst/>
                <a:uLnTx/>
                <a:uFillTx/>
                <a:latin typeface="Arial"/>
                <a:cs typeface="Arial"/>
                <a:sym typeface="Arial"/>
              </a:rPr>
              <a:t>Image Source: https://i.ytimg.com/vi/HKDqlYSLt68/maxresdefault.jpg</a:t>
            </a:r>
          </a:p>
        </p:txBody>
      </p:sp>
      <p:pic>
        <p:nvPicPr>
          <p:cNvPr id="3" name="Picture 2">
            <a:extLst>
              <a:ext uri="{FF2B5EF4-FFF2-40B4-BE49-F238E27FC236}">
                <a16:creationId xmlns:a16="http://schemas.microsoft.com/office/drawing/2014/main" id="{B86EE367-B68B-43E2-9F1D-A1779A62B88A}"/>
              </a:ext>
            </a:extLst>
          </p:cNvPr>
          <p:cNvPicPr>
            <a:picLocks noChangeAspect="1"/>
          </p:cNvPicPr>
          <p:nvPr/>
        </p:nvPicPr>
        <p:blipFill>
          <a:blip r:embed="rId3"/>
          <a:stretch>
            <a:fillRect/>
          </a:stretch>
        </p:blipFill>
        <p:spPr>
          <a:xfrm>
            <a:off x="4922045" y="1354900"/>
            <a:ext cx="3994268" cy="2259838"/>
          </a:xfrm>
          <a:prstGeom prst="rect">
            <a:avLst/>
          </a:prstGeom>
        </p:spPr>
      </p:pic>
    </p:spTree>
    <p:extLst>
      <p:ext uri="{BB962C8B-B14F-4D97-AF65-F5344CB8AC3E}">
        <p14:creationId xmlns:p14="http://schemas.microsoft.com/office/powerpoint/2010/main" val="167873833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Chi-square test</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The Formula for Chi-Square Is</a:t>
            </a:r>
            <a:endParaRPr lang="en-IN" sz="1800" b="1" dirty="0">
              <a:effectLst/>
              <a:latin typeface="Times New Roman" panose="02020603050405020304" pitchFamily="18" charset="0"/>
            </a:endParaRPr>
          </a:p>
        </p:txBody>
      </p:sp>
      <p:sp>
        <p:nvSpPr>
          <p:cNvPr id="9" name="TextBox 8">
            <a:extLst>
              <a:ext uri="{FF2B5EF4-FFF2-40B4-BE49-F238E27FC236}">
                <a16:creationId xmlns:a16="http://schemas.microsoft.com/office/drawing/2014/main" id="{0189F3DD-1953-4566-BAC7-18088F3E9E0D}"/>
              </a:ext>
            </a:extLst>
          </p:cNvPr>
          <p:cNvSpPr txBox="1"/>
          <p:nvPr/>
        </p:nvSpPr>
        <p:spPr>
          <a:xfrm>
            <a:off x="4844727" y="4426916"/>
            <a:ext cx="4572000"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800" b="0" i="0" u="none" strike="noStrike" kern="0" cap="none" spc="0" normalizeH="0" baseline="0" noProof="0" dirty="0">
                <a:ln>
                  <a:noFill/>
                </a:ln>
                <a:solidFill>
                  <a:srgbClr val="000000">
                    <a:lumMod val="65000"/>
                    <a:lumOff val="35000"/>
                  </a:srgbClr>
                </a:solidFill>
                <a:effectLst/>
                <a:uLnTx/>
                <a:uFillTx/>
                <a:latin typeface="Arial"/>
                <a:cs typeface="Arial"/>
                <a:sym typeface="Arial"/>
              </a:rPr>
              <a:t>Image Source: https://i.ytimg.com/vi/HKDqlYSLt68/maxresdefault.jpg</a:t>
            </a:r>
          </a:p>
        </p:txBody>
      </p:sp>
      <p:pic>
        <p:nvPicPr>
          <p:cNvPr id="3" name="Picture 2">
            <a:extLst>
              <a:ext uri="{FF2B5EF4-FFF2-40B4-BE49-F238E27FC236}">
                <a16:creationId xmlns:a16="http://schemas.microsoft.com/office/drawing/2014/main" id="{B86EE367-B68B-43E2-9F1D-A1779A62B88A}"/>
              </a:ext>
            </a:extLst>
          </p:cNvPr>
          <p:cNvPicPr>
            <a:picLocks noChangeAspect="1"/>
          </p:cNvPicPr>
          <p:nvPr/>
        </p:nvPicPr>
        <p:blipFill>
          <a:blip r:embed="rId3"/>
          <a:stretch>
            <a:fillRect/>
          </a:stretch>
        </p:blipFill>
        <p:spPr>
          <a:xfrm>
            <a:off x="4922045" y="1354900"/>
            <a:ext cx="3994268" cy="2259838"/>
          </a:xfrm>
          <a:prstGeom prst="rect">
            <a:avLst/>
          </a:prstGeom>
        </p:spPr>
      </p:pic>
      <p:pic>
        <p:nvPicPr>
          <p:cNvPr id="7" name="Picture 6">
            <a:extLst>
              <a:ext uri="{FF2B5EF4-FFF2-40B4-BE49-F238E27FC236}">
                <a16:creationId xmlns:a16="http://schemas.microsoft.com/office/drawing/2014/main" id="{AA1FF77D-E4D5-4E39-A324-B68109EBE53D}"/>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Lst>
          </a:blip>
          <a:srcRect l="12564" t="42952" r="66282" b="31952"/>
          <a:stretch/>
        </p:blipFill>
        <p:spPr bwMode="auto">
          <a:xfrm>
            <a:off x="625475" y="2571750"/>
            <a:ext cx="2903538" cy="183033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6913371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Chi-square test</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What Does a Chi-Square Statistic Tell You?</a:t>
            </a:r>
            <a:endParaRPr lang="en-IN" sz="1800" b="1" dirty="0">
              <a:effectLst/>
              <a:latin typeface="Times New Roman" panose="02020603050405020304" pitchFamily="18" charset="0"/>
            </a:endParaRPr>
          </a:p>
        </p:txBody>
      </p:sp>
      <p:sp>
        <p:nvSpPr>
          <p:cNvPr id="9" name="TextBox 8">
            <a:extLst>
              <a:ext uri="{FF2B5EF4-FFF2-40B4-BE49-F238E27FC236}">
                <a16:creationId xmlns:a16="http://schemas.microsoft.com/office/drawing/2014/main" id="{0189F3DD-1953-4566-BAC7-18088F3E9E0D}"/>
              </a:ext>
            </a:extLst>
          </p:cNvPr>
          <p:cNvSpPr txBox="1"/>
          <p:nvPr/>
        </p:nvSpPr>
        <p:spPr>
          <a:xfrm>
            <a:off x="4844727" y="4426916"/>
            <a:ext cx="457200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800" b="0" i="0" u="none" strike="noStrike" kern="0" cap="none" spc="0" normalizeH="0" baseline="0" noProof="0" dirty="0">
                <a:ln>
                  <a:noFill/>
                </a:ln>
                <a:solidFill>
                  <a:srgbClr val="000000">
                    <a:lumMod val="65000"/>
                    <a:lumOff val="35000"/>
                  </a:srgbClr>
                </a:solidFill>
                <a:effectLst/>
                <a:uLnTx/>
                <a:uFillTx/>
                <a:latin typeface="Arial"/>
                <a:cs typeface="Arial"/>
                <a:sym typeface="Arial"/>
              </a:rPr>
              <a:t>Image Source: https://www.statstest.com/wp-content/uploads/2020/10/Chi-Square-Test-of-Independence-1.jpg</a:t>
            </a:r>
          </a:p>
        </p:txBody>
      </p:sp>
      <p:sp>
        <p:nvSpPr>
          <p:cNvPr id="8" name="Google Shape;75;p15">
            <a:extLst>
              <a:ext uri="{FF2B5EF4-FFF2-40B4-BE49-F238E27FC236}">
                <a16:creationId xmlns:a16="http://schemas.microsoft.com/office/drawing/2014/main" id="{0961F515-42AF-4920-B9BD-1FA6E3274A06}"/>
              </a:ext>
            </a:extLst>
          </p:cNvPr>
          <p:cNvSpPr txBox="1">
            <a:spLocks noGrp="1"/>
          </p:cNvSpPr>
          <p:nvPr>
            <p:ph type="body" idx="2"/>
          </p:nvPr>
        </p:nvSpPr>
        <p:spPr>
          <a:xfrm>
            <a:off x="357188" y="2571750"/>
            <a:ext cx="3942087" cy="2116776"/>
          </a:xfrm>
          <a:prstGeom prst="rect">
            <a:avLst/>
          </a:prstGeom>
        </p:spPr>
        <p:txBody>
          <a:bodyPr spcFirstLastPara="1" wrap="square" lIns="91425" tIns="91425" rIns="91425" bIns="91425" anchor="ctr" anchorCtr="0">
            <a:noAutofit/>
          </a:bodyPr>
          <a:lstStyle/>
          <a:p>
            <a:pPr marL="139700" indent="0">
              <a:buNone/>
            </a:pPr>
            <a:r>
              <a:rPr lang="en-US" dirty="0">
                <a:effectLst/>
                <a:latin typeface="+mn-lt"/>
                <a:ea typeface="Times New Roman" panose="02020603050405020304" pitchFamily="18" charset="0"/>
              </a:rPr>
              <a:t>There are two main kinds of chi-square tests:</a:t>
            </a:r>
          </a:p>
          <a:p>
            <a:r>
              <a:rPr lang="en-US" dirty="0">
                <a:latin typeface="+mn-lt"/>
                <a:ea typeface="Times New Roman" panose="02020603050405020304" pitchFamily="18" charset="0"/>
              </a:rPr>
              <a:t>T</a:t>
            </a:r>
            <a:r>
              <a:rPr lang="en-US" dirty="0">
                <a:effectLst/>
                <a:latin typeface="+mn-lt"/>
                <a:ea typeface="Times New Roman" panose="02020603050405020304" pitchFamily="18" charset="0"/>
              </a:rPr>
              <a:t>he test of independence, which asks a question of relationship, such as, "Is there a relationship between student sex and course choice?"; </a:t>
            </a:r>
            <a:endParaRPr lang="en-US" dirty="0">
              <a:latin typeface="+mn-lt"/>
              <a:ea typeface="Times New Roman" panose="02020603050405020304" pitchFamily="18" charset="0"/>
            </a:endParaRPr>
          </a:p>
        </p:txBody>
      </p:sp>
      <p:pic>
        <p:nvPicPr>
          <p:cNvPr id="4" name="Picture 3">
            <a:extLst>
              <a:ext uri="{FF2B5EF4-FFF2-40B4-BE49-F238E27FC236}">
                <a16:creationId xmlns:a16="http://schemas.microsoft.com/office/drawing/2014/main" id="{F3FBE478-34BD-4E14-9418-75556197EA8A}"/>
              </a:ext>
            </a:extLst>
          </p:cNvPr>
          <p:cNvPicPr>
            <a:picLocks noChangeAspect="1"/>
          </p:cNvPicPr>
          <p:nvPr/>
        </p:nvPicPr>
        <p:blipFill>
          <a:blip r:embed="rId3"/>
          <a:stretch>
            <a:fillRect/>
          </a:stretch>
        </p:blipFill>
        <p:spPr>
          <a:xfrm>
            <a:off x="4944739" y="1431644"/>
            <a:ext cx="3842073" cy="2384586"/>
          </a:xfrm>
          <a:prstGeom prst="rect">
            <a:avLst/>
          </a:prstGeom>
        </p:spPr>
      </p:pic>
    </p:spTree>
    <p:extLst>
      <p:ext uri="{BB962C8B-B14F-4D97-AF65-F5344CB8AC3E}">
        <p14:creationId xmlns:p14="http://schemas.microsoft.com/office/powerpoint/2010/main" val="68183220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Chi-square test</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What Does a Chi-Square Statistic Tell You?</a:t>
            </a:r>
            <a:endParaRPr lang="en-IN" sz="1800" b="1" dirty="0">
              <a:effectLst/>
              <a:latin typeface="Times New Roman" panose="02020603050405020304" pitchFamily="18" charset="0"/>
            </a:endParaRPr>
          </a:p>
        </p:txBody>
      </p:sp>
      <p:sp>
        <p:nvSpPr>
          <p:cNvPr id="9" name="TextBox 8">
            <a:extLst>
              <a:ext uri="{FF2B5EF4-FFF2-40B4-BE49-F238E27FC236}">
                <a16:creationId xmlns:a16="http://schemas.microsoft.com/office/drawing/2014/main" id="{0189F3DD-1953-4566-BAC7-18088F3E9E0D}"/>
              </a:ext>
            </a:extLst>
          </p:cNvPr>
          <p:cNvSpPr txBox="1"/>
          <p:nvPr/>
        </p:nvSpPr>
        <p:spPr>
          <a:xfrm>
            <a:off x="4844727" y="4426916"/>
            <a:ext cx="4572000"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800" b="0" i="0" u="none" strike="noStrike" kern="0" cap="none" spc="0" normalizeH="0" baseline="0" noProof="0" dirty="0">
                <a:ln>
                  <a:noFill/>
                </a:ln>
                <a:solidFill>
                  <a:srgbClr val="000000">
                    <a:lumMod val="65000"/>
                    <a:lumOff val="35000"/>
                  </a:srgbClr>
                </a:solidFill>
                <a:effectLst/>
                <a:uLnTx/>
                <a:uFillTx/>
                <a:latin typeface="Arial"/>
                <a:cs typeface="Arial"/>
                <a:sym typeface="Arial"/>
              </a:rPr>
              <a:t>Image Source: https://www.statstest.com/wp-content/uploads/2020/09/Chi-Square-Goodness-of-Fit-Test-1024x622.jpg</a:t>
            </a:r>
          </a:p>
        </p:txBody>
      </p:sp>
      <p:sp>
        <p:nvSpPr>
          <p:cNvPr id="8" name="Google Shape;75;p15">
            <a:extLst>
              <a:ext uri="{FF2B5EF4-FFF2-40B4-BE49-F238E27FC236}">
                <a16:creationId xmlns:a16="http://schemas.microsoft.com/office/drawing/2014/main" id="{0961F515-42AF-4920-B9BD-1FA6E3274A06}"/>
              </a:ext>
            </a:extLst>
          </p:cNvPr>
          <p:cNvSpPr txBox="1">
            <a:spLocks noGrp="1"/>
          </p:cNvSpPr>
          <p:nvPr>
            <p:ph type="body" idx="2"/>
          </p:nvPr>
        </p:nvSpPr>
        <p:spPr>
          <a:xfrm>
            <a:off x="357188" y="2571750"/>
            <a:ext cx="3942087" cy="2116776"/>
          </a:xfrm>
          <a:prstGeom prst="rect">
            <a:avLst/>
          </a:prstGeom>
        </p:spPr>
        <p:txBody>
          <a:bodyPr spcFirstLastPara="1" wrap="square" lIns="91425" tIns="91425" rIns="91425" bIns="91425" anchor="ctr" anchorCtr="0">
            <a:noAutofit/>
          </a:bodyPr>
          <a:lstStyle/>
          <a:p>
            <a:r>
              <a:rPr lang="en-US" dirty="0">
                <a:latin typeface="+mn-lt"/>
                <a:ea typeface="Times New Roman" panose="02020603050405020304" pitchFamily="18" charset="0"/>
              </a:rPr>
              <a:t>T</a:t>
            </a:r>
            <a:r>
              <a:rPr lang="en-US" dirty="0">
                <a:effectLst/>
                <a:latin typeface="+mn-lt"/>
                <a:ea typeface="Times New Roman" panose="02020603050405020304" pitchFamily="18" charset="0"/>
              </a:rPr>
              <a:t>he goodness-of-fit test, which asks something like "How well does the coin in my hand match a theoretically fair coin?"</a:t>
            </a:r>
          </a:p>
          <a:p>
            <a:pPr marL="139700" indent="0">
              <a:buNone/>
            </a:pPr>
            <a:r>
              <a:rPr lang="en-US" dirty="0">
                <a:effectLst/>
                <a:latin typeface="+mn-lt"/>
                <a:ea typeface="Times New Roman" panose="02020603050405020304" pitchFamily="18" charset="0"/>
              </a:rPr>
              <a:t>Chi-square analysis is applied to categorical variables and is especially useful when those variables are nominal (where order doesn't matter, like marital status or gender).</a:t>
            </a:r>
          </a:p>
        </p:txBody>
      </p:sp>
      <p:pic>
        <p:nvPicPr>
          <p:cNvPr id="4" name="Picture 3">
            <a:extLst>
              <a:ext uri="{FF2B5EF4-FFF2-40B4-BE49-F238E27FC236}">
                <a16:creationId xmlns:a16="http://schemas.microsoft.com/office/drawing/2014/main" id="{6F8AB87C-E836-41F0-9F37-578B2A7A23FB}"/>
              </a:ext>
            </a:extLst>
          </p:cNvPr>
          <p:cNvPicPr>
            <a:picLocks noChangeAspect="1"/>
          </p:cNvPicPr>
          <p:nvPr/>
        </p:nvPicPr>
        <p:blipFill>
          <a:blip r:embed="rId3"/>
          <a:stretch>
            <a:fillRect/>
          </a:stretch>
        </p:blipFill>
        <p:spPr>
          <a:xfrm>
            <a:off x="4844726" y="1567375"/>
            <a:ext cx="4052703" cy="2461700"/>
          </a:xfrm>
          <a:prstGeom prst="rect">
            <a:avLst/>
          </a:prstGeom>
        </p:spPr>
      </p:pic>
    </p:spTree>
    <p:extLst>
      <p:ext uri="{BB962C8B-B14F-4D97-AF65-F5344CB8AC3E}">
        <p14:creationId xmlns:p14="http://schemas.microsoft.com/office/powerpoint/2010/main" val="8583871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Chi-square test</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What is a chi-square test used for?</a:t>
            </a:r>
            <a:endParaRPr lang="en-IN" sz="1800" b="1" dirty="0">
              <a:effectLst/>
              <a:latin typeface="Times New Roman" panose="02020603050405020304" pitchFamily="18" charset="0"/>
            </a:endParaRPr>
          </a:p>
        </p:txBody>
      </p:sp>
      <p:sp>
        <p:nvSpPr>
          <p:cNvPr id="9" name="TextBox 8">
            <a:extLst>
              <a:ext uri="{FF2B5EF4-FFF2-40B4-BE49-F238E27FC236}">
                <a16:creationId xmlns:a16="http://schemas.microsoft.com/office/drawing/2014/main" id="{0189F3DD-1953-4566-BAC7-18088F3E9E0D}"/>
              </a:ext>
            </a:extLst>
          </p:cNvPr>
          <p:cNvSpPr txBox="1"/>
          <p:nvPr/>
        </p:nvSpPr>
        <p:spPr>
          <a:xfrm>
            <a:off x="4844727" y="4426916"/>
            <a:ext cx="457200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800" b="0" i="0" u="none" strike="noStrike" kern="0" cap="none" spc="0" normalizeH="0" baseline="0" noProof="0" dirty="0">
                <a:ln>
                  <a:noFill/>
                </a:ln>
                <a:solidFill>
                  <a:srgbClr val="000000">
                    <a:lumMod val="65000"/>
                    <a:lumOff val="35000"/>
                  </a:srgbClr>
                </a:solidFill>
                <a:effectLst/>
                <a:uLnTx/>
                <a:uFillTx/>
                <a:latin typeface="Arial"/>
                <a:cs typeface="Arial"/>
                <a:sym typeface="Arial"/>
              </a:rPr>
              <a:t>Image Source: https://encrypted-tbn0.gstatic.com/images?q=tbn:ANd9GcR7Hd2uJDxTmKlfIWnu_U6Hqz4X8J5DRfRewA&amp;usqp=CAU</a:t>
            </a:r>
          </a:p>
        </p:txBody>
      </p:sp>
      <p:sp>
        <p:nvSpPr>
          <p:cNvPr id="8" name="Google Shape;75;p15">
            <a:extLst>
              <a:ext uri="{FF2B5EF4-FFF2-40B4-BE49-F238E27FC236}">
                <a16:creationId xmlns:a16="http://schemas.microsoft.com/office/drawing/2014/main" id="{0961F515-42AF-4920-B9BD-1FA6E3274A06}"/>
              </a:ext>
            </a:extLst>
          </p:cNvPr>
          <p:cNvSpPr txBox="1">
            <a:spLocks noGrp="1"/>
          </p:cNvSpPr>
          <p:nvPr>
            <p:ph type="body" idx="2"/>
          </p:nvPr>
        </p:nvSpPr>
        <p:spPr>
          <a:xfrm>
            <a:off x="357188" y="2571750"/>
            <a:ext cx="3942087" cy="2116776"/>
          </a:xfrm>
          <a:prstGeom prst="rect">
            <a:avLst/>
          </a:prstGeom>
        </p:spPr>
        <p:txBody>
          <a:bodyPr spcFirstLastPara="1" wrap="square" lIns="91425" tIns="91425" rIns="91425" bIns="91425" anchor="ctr" anchorCtr="0">
            <a:noAutofit/>
          </a:bodyPr>
          <a:lstStyle/>
          <a:p>
            <a:r>
              <a:rPr lang="en-US" dirty="0">
                <a:latin typeface="+mn-lt"/>
                <a:ea typeface="Times New Roman" panose="02020603050405020304" pitchFamily="18" charset="0"/>
              </a:rPr>
              <a:t>Chi-square is a statistical test used to examine the differences between categorical variables from a random sample in order to judge goodness of fit between expected and observed results. </a:t>
            </a:r>
            <a:endParaRPr lang="en-US" dirty="0">
              <a:effectLst/>
              <a:latin typeface="+mn-lt"/>
              <a:ea typeface="Times New Roman" panose="02020603050405020304" pitchFamily="18" charset="0"/>
            </a:endParaRPr>
          </a:p>
        </p:txBody>
      </p:sp>
      <p:pic>
        <p:nvPicPr>
          <p:cNvPr id="3" name="Picture 2">
            <a:extLst>
              <a:ext uri="{FF2B5EF4-FFF2-40B4-BE49-F238E27FC236}">
                <a16:creationId xmlns:a16="http://schemas.microsoft.com/office/drawing/2014/main" id="{C54C2B5E-20A1-4358-A336-2A36A6732B86}"/>
              </a:ext>
            </a:extLst>
          </p:cNvPr>
          <p:cNvPicPr>
            <a:picLocks noChangeAspect="1"/>
          </p:cNvPicPr>
          <p:nvPr/>
        </p:nvPicPr>
        <p:blipFill>
          <a:blip r:embed="rId3"/>
          <a:stretch>
            <a:fillRect/>
          </a:stretch>
        </p:blipFill>
        <p:spPr>
          <a:xfrm>
            <a:off x="4877080" y="1247775"/>
            <a:ext cx="4012845" cy="2116776"/>
          </a:xfrm>
          <a:prstGeom prst="rect">
            <a:avLst/>
          </a:prstGeom>
        </p:spPr>
      </p:pic>
    </p:spTree>
    <p:extLst>
      <p:ext uri="{BB962C8B-B14F-4D97-AF65-F5344CB8AC3E}">
        <p14:creationId xmlns:p14="http://schemas.microsoft.com/office/powerpoint/2010/main" val="278663511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Chi-square test</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US" sz="1800" b="1" dirty="0">
                <a:effectLst/>
                <a:latin typeface="Times New Roman" panose="02020603050405020304" pitchFamily="18" charset="0"/>
              </a:rPr>
              <a:t>Who uses chi-square analysis?</a:t>
            </a:r>
            <a:endParaRPr lang="en-IN" sz="1800" b="1" dirty="0">
              <a:effectLst/>
              <a:latin typeface="Times New Roman" panose="02020603050405020304" pitchFamily="18" charset="0"/>
            </a:endParaRPr>
          </a:p>
        </p:txBody>
      </p:sp>
      <p:sp>
        <p:nvSpPr>
          <p:cNvPr id="9" name="TextBox 8">
            <a:extLst>
              <a:ext uri="{FF2B5EF4-FFF2-40B4-BE49-F238E27FC236}">
                <a16:creationId xmlns:a16="http://schemas.microsoft.com/office/drawing/2014/main" id="{0189F3DD-1953-4566-BAC7-18088F3E9E0D}"/>
              </a:ext>
            </a:extLst>
          </p:cNvPr>
          <p:cNvSpPr txBox="1"/>
          <p:nvPr/>
        </p:nvSpPr>
        <p:spPr>
          <a:xfrm>
            <a:off x="4844727" y="4426916"/>
            <a:ext cx="4572000"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800" b="0" i="0" u="none" strike="noStrike" kern="0" cap="none" spc="0" normalizeH="0" baseline="0" noProof="0" dirty="0">
                <a:ln>
                  <a:noFill/>
                </a:ln>
                <a:solidFill>
                  <a:srgbClr val="000000">
                    <a:lumMod val="65000"/>
                    <a:lumOff val="35000"/>
                  </a:srgbClr>
                </a:solidFill>
                <a:effectLst/>
                <a:uLnTx/>
                <a:uFillTx/>
                <a:latin typeface="Arial"/>
                <a:cs typeface="Arial"/>
                <a:sym typeface="Arial"/>
              </a:rPr>
              <a:t>Image Source: https://statswork.com/blog/wp-content/uploads/2019/10/chi-square-infographics.png</a:t>
            </a:r>
          </a:p>
        </p:txBody>
      </p:sp>
      <p:sp>
        <p:nvSpPr>
          <p:cNvPr id="8" name="Google Shape;75;p15">
            <a:extLst>
              <a:ext uri="{FF2B5EF4-FFF2-40B4-BE49-F238E27FC236}">
                <a16:creationId xmlns:a16="http://schemas.microsoft.com/office/drawing/2014/main" id="{0961F515-42AF-4920-B9BD-1FA6E3274A06}"/>
              </a:ext>
            </a:extLst>
          </p:cNvPr>
          <p:cNvSpPr txBox="1">
            <a:spLocks noGrp="1"/>
          </p:cNvSpPr>
          <p:nvPr>
            <p:ph type="body" idx="2"/>
          </p:nvPr>
        </p:nvSpPr>
        <p:spPr>
          <a:xfrm>
            <a:off x="357188" y="2571750"/>
            <a:ext cx="3942087" cy="2116776"/>
          </a:xfrm>
          <a:prstGeom prst="rect">
            <a:avLst/>
          </a:prstGeom>
        </p:spPr>
        <p:txBody>
          <a:bodyPr spcFirstLastPara="1" wrap="square" lIns="91425" tIns="91425" rIns="91425" bIns="91425" anchor="ctr" anchorCtr="0">
            <a:noAutofit/>
          </a:bodyPr>
          <a:lstStyle/>
          <a:p>
            <a:r>
              <a:rPr lang="en-US" dirty="0">
                <a:latin typeface="+mn-lt"/>
                <a:ea typeface="Times New Roman" panose="02020603050405020304" pitchFamily="18" charset="0"/>
              </a:rPr>
              <a:t>Researchers</a:t>
            </a:r>
          </a:p>
          <a:p>
            <a:r>
              <a:rPr lang="en-US" dirty="0">
                <a:latin typeface="+mn-lt"/>
                <a:ea typeface="Times New Roman" panose="02020603050405020304" pitchFamily="18" charset="0"/>
              </a:rPr>
              <a:t>N</a:t>
            </a:r>
            <a:r>
              <a:rPr lang="en-US" dirty="0">
                <a:effectLst/>
                <a:latin typeface="+mn-lt"/>
                <a:ea typeface="Times New Roman" panose="02020603050405020304" pitchFamily="18" charset="0"/>
              </a:rPr>
              <a:t>ominal or Ordinal variable </a:t>
            </a:r>
          </a:p>
        </p:txBody>
      </p:sp>
      <p:pic>
        <p:nvPicPr>
          <p:cNvPr id="3" name="Picture 2">
            <a:extLst>
              <a:ext uri="{FF2B5EF4-FFF2-40B4-BE49-F238E27FC236}">
                <a16:creationId xmlns:a16="http://schemas.microsoft.com/office/drawing/2014/main" id="{7F0ED449-EE41-454A-A14B-AAD7E8CE54A3}"/>
              </a:ext>
            </a:extLst>
          </p:cNvPr>
          <p:cNvPicPr>
            <a:picLocks noChangeAspect="1"/>
          </p:cNvPicPr>
          <p:nvPr/>
        </p:nvPicPr>
        <p:blipFill rotWithShape="1">
          <a:blip r:embed="rId3"/>
          <a:srcRect t="17361" r="416" b="21945"/>
          <a:stretch/>
        </p:blipFill>
        <p:spPr>
          <a:xfrm>
            <a:off x="4844727" y="1628774"/>
            <a:ext cx="4125787" cy="1885951"/>
          </a:xfrm>
          <a:prstGeom prst="rect">
            <a:avLst/>
          </a:prstGeom>
        </p:spPr>
      </p:pic>
    </p:spTree>
    <p:extLst>
      <p:ext uri="{BB962C8B-B14F-4D97-AF65-F5344CB8AC3E}">
        <p14:creationId xmlns:p14="http://schemas.microsoft.com/office/powerpoint/2010/main" val="13921789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IN" dirty="0"/>
            </a:br>
            <a:r>
              <a:rPr lang="en-IN" dirty="0"/>
              <a:t>Data Analytics using Python </a:t>
            </a:r>
            <a:endParaRPr dirty="0"/>
          </a:p>
        </p:txBody>
      </p:sp>
      <p:sp>
        <p:nvSpPr>
          <p:cNvPr id="62" name="Google Shape;62;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(30 Hours)</a:t>
            </a:r>
            <a:endParaRPr dirty="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section, we will discuss:</a:t>
            </a:r>
            <a:endParaRPr/>
          </a:p>
        </p:txBody>
      </p:sp>
      <p:sp>
        <p:nvSpPr>
          <p:cNvPr id="68" name="Google Shape;68;p14"/>
          <p:cNvSpPr txBox="1">
            <a:spLocks noGrp="1"/>
          </p:cNvSpPr>
          <p:nvPr>
            <p:ph type="body" idx="1"/>
          </p:nvPr>
        </p:nvSpPr>
        <p:spPr>
          <a:xfrm>
            <a:off x="143975" y="1186200"/>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IN" dirty="0"/>
              <a:t>Data mining, wrangling, data manipulation techniques</a:t>
            </a:r>
          </a:p>
          <a:p>
            <a:pPr marL="457200" lvl="0" indent="-342900" algn="l" rtl="0">
              <a:spcBef>
                <a:spcPts val="0"/>
              </a:spcBef>
              <a:spcAft>
                <a:spcPts val="0"/>
              </a:spcAft>
              <a:buSzPts val="1800"/>
              <a:buChar char="●"/>
            </a:pPr>
            <a:r>
              <a:rPr lang="en-IN" dirty="0"/>
              <a:t>Data cleaning and pre-processing techniques</a:t>
            </a:r>
          </a:p>
          <a:p>
            <a:pPr marL="457200" lvl="0" indent="-342900" algn="l" rtl="0">
              <a:spcBef>
                <a:spcPts val="0"/>
              </a:spcBef>
              <a:spcAft>
                <a:spcPts val="0"/>
              </a:spcAft>
              <a:buSzPts val="1800"/>
              <a:buChar char="●"/>
            </a:pPr>
            <a:r>
              <a:rPr lang="en-IN" dirty="0"/>
              <a:t>Data analytics project lifecycle</a:t>
            </a:r>
          </a:p>
          <a:p>
            <a:pPr marL="457200" lvl="0" indent="-342900" algn="l" rtl="0">
              <a:spcBef>
                <a:spcPts val="0"/>
              </a:spcBef>
              <a:spcAft>
                <a:spcPts val="0"/>
              </a:spcAft>
              <a:buSzPts val="1800"/>
              <a:buChar char="●"/>
            </a:pPr>
            <a:r>
              <a:rPr lang="en-IN" dirty="0"/>
              <a:t>Numerical Computing using NumPy Library</a:t>
            </a:r>
          </a:p>
          <a:p>
            <a:pPr marL="457200" lvl="0" indent="-342900" algn="l" rtl="0">
              <a:spcBef>
                <a:spcPts val="0"/>
              </a:spcBef>
              <a:spcAft>
                <a:spcPts val="0"/>
              </a:spcAft>
              <a:buSzPts val="1800"/>
              <a:buChar char="●"/>
            </a:pPr>
            <a:r>
              <a:rPr lang="en-IN" dirty="0"/>
              <a:t>Multidimensional data handling using Pandas Library</a:t>
            </a:r>
          </a:p>
          <a:p>
            <a:pPr marL="457200" lvl="0" indent="-342900" algn="l" rtl="0">
              <a:spcBef>
                <a:spcPts val="0"/>
              </a:spcBef>
              <a:spcAft>
                <a:spcPts val="0"/>
              </a:spcAft>
              <a:buSzPts val="1800"/>
              <a:buChar char="●"/>
            </a:pPr>
            <a:r>
              <a:rPr lang="en-IN" dirty="0"/>
              <a:t>Data Visualization using Matplotlib</a:t>
            </a:r>
          </a:p>
          <a:p>
            <a:pPr marL="457200" lvl="0" indent="-342900" algn="l" rtl="0">
              <a:spcBef>
                <a:spcPts val="0"/>
              </a:spcBef>
              <a:spcAft>
                <a:spcPts val="0"/>
              </a:spcAft>
              <a:buSzPts val="1800"/>
              <a:buChar char="●"/>
            </a:pPr>
            <a:r>
              <a:rPr lang="en-IN" dirty="0"/>
              <a:t>Advanced data visualization using seaborn</a:t>
            </a:r>
          </a:p>
          <a:p>
            <a:pPr marL="457200" lvl="0" indent="-342900" algn="l" rtl="0">
              <a:spcBef>
                <a:spcPts val="0"/>
              </a:spcBef>
              <a:spcAft>
                <a:spcPts val="0"/>
              </a:spcAft>
              <a:buSzPts val="1800"/>
              <a:buChar char="●"/>
            </a:pPr>
            <a:r>
              <a:rPr lang="en-IN" dirty="0"/>
              <a:t>Pandas profiling for report generation</a:t>
            </a:r>
          </a:p>
          <a:p>
            <a:pPr marL="457200" lvl="0" indent="-342900" algn="l" rtl="0">
              <a:spcBef>
                <a:spcPts val="0"/>
              </a:spcBef>
              <a:spcAft>
                <a:spcPts val="0"/>
              </a:spcAft>
              <a:buSzPts val="1800"/>
              <a:buChar char="●"/>
            </a:pPr>
            <a:r>
              <a:rPr lang="en-IN" dirty="0"/>
              <a:t>Need for data visualization</a:t>
            </a:r>
          </a:p>
          <a:p>
            <a:pPr marL="114300" lvl="0" indent="0" algn="l" rtl="0">
              <a:spcBef>
                <a:spcPts val="0"/>
              </a:spcBef>
              <a:spcAft>
                <a:spcPts val="0"/>
              </a:spcAft>
              <a:buSzPts val="1800"/>
              <a:buNone/>
            </a:pPr>
            <a:endParaRPr dirty="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32320"/>
            <a:ext cx="4045200" cy="735055"/>
          </a:xfrm>
          <a:prstGeom prst="rect">
            <a:avLst/>
          </a:prstGeom>
        </p:spPr>
        <p:txBody>
          <a:bodyPr spcFirstLastPara="1" wrap="square" lIns="91425" tIns="91425" rIns="91425" bIns="91425" anchor="ctr" anchorCtr="0">
            <a:noAutofit/>
          </a:bodyPr>
          <a:lstStyle/>
          <a:p>
            <a:br>
              <a:rPr lang="en-IN" dirty="0"/>
            </a:br>
            <a:r>
              <a:rPr lang="en-IN" dirty="0"/>
              <a:t>Data mining, wrangling,data manipulation techniques</a:t>
            </a:r>
            <a:br>
              <a:rPr lang="en-IN" dirty="0"/>
            </a:br>
            <a:endParaRPr dirty="0"/>
          </a:p>
        </p:txBody>
      </p:sp>
      <p:sp>
        <p:nvSpPr>
          <p:cNvPr id="74" name="Google Shape;74;p15"/>
          <p:cNvSpPr txBox="1">
            <a:spLocks noGrp="1"/>
          </p:cNvSpPr>
          <p:nvPr>
            <p:ph type="subTitle" idx="1"/>
          </p:nvPr>
        </p:nvSpPr>
        <p:spPr>
          <a:xfrm>
            <a:off x="254075" y="1748862"/>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Mining</a:t>
            </a:r>
            <a:endParaRPr dirty="0"/>
          </a:p>
        </p:txBody>
      </p:sp>
      <p:sp>
        <p:nvSpPr>
          <p:cNvPr id="75" name="Google Shape;75;p15"/>
          <p:cNvSpPr txBox="1">
            <a:spLocks noGrp="1"/>
          </p:cNvSpPr>
          <p:nvPr>
            <p:ph type="body" idx="2"/>
          </p:nvPr>
        </p:nvSpPr>
        <p:spPr>
          <a:xfrm>
            <a:off x="462275" y="2571750"/>
            <a:ext cx="3837000" cy="2091475"/>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IN" dirty="0"/>
              <a:t>Data Mining is defined as extracting information from huge sets of data.</a:t>
            </a:r>
          </a:p>
          <a:p>
            <a:pPr marL="457200" lvl="0" indent="-317500" algn="l" rtl="0">
              <a:spcBef>
                <a:spcPts val="0"/>
              </a:spcBef>
              <a:spcAft>
                <a:spcPts val="0"/>
              </a:spcAft>
              <a:buSzPts val="1400"/>
              <a:buChar char="●"/>
            </a:pPr>
            <a:r>
              <a:rPr lang="en-IN" dirty="0"/>
              <a:t>Data mining is a process of extracting and discovering patterns in large data sets involving methods at the intersection of machine learning, statistics, and database systems.</a:t>
            </a:r>
          </a:p>
        </p:txBody>
      </p:sp>
      <p:sp>
        <p:nvSpPr>
          <p:cNvPr id="77" name="Google Shape;77;p15"/>
          <p:cNvSpPr txBox="1">
            <a:spLocks noGrp="1"/>
          </p:cNvSpPr>
          <p:nvPr>
            <p:ph type="body" idx="3"/>
          </p:nvPr>
        </p:nvSpPr>
        <p:spPr>
          <a:xfrm>
            <a:off x="5122416" y="4663225"/>
            <a:ext cx="3397500" cy="30218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Image Source: </a:t>
            </a:r>
            <a:r>
              <a:rPr lang="en-IN" dirty="0">
                <a:hlinkClick r:id="rId3"/>
              </a:rPr>
              <a:t>https://www.shutterstock.com/search/data+mining</a:t>
            </a:r>
            <a:endParaRPr lang="en-IN" dirty="0"/>
          </a:p>
          <a:p>
            <a:pPr marL="0" lvl="0" indent="0" algn="l" rtl="0">
              <a:spcBef>
                <a:spcPts val="0"/>
              </a:spcBef>
              <a:spcAft>
                <a:spcPts val="0"/>
              </a:spcAft>
              <a:buNone/>
            </a:pPr>
            <a:endParaRPr lang="en-IN" u="sng" dirty="0">
              <a:solidFill>
                <a:schemeClr val="hlink"/>
              </a:solidFill>
            </a:endParaRPr>
          </a:p>
          <a:p>
            <a:pPr marL="0" lvl="0" indent="0" algn="l" rtl="0">
              <a:spcBef>
                <a:spcPts val="0"/>
              </a:spcBef>
              <a:spcAft>
                <a:spcPts val="1600"/>
              </a:spcAft>
              <a:buNone/>
            </a:pPr>
            <a:endParaRPr dirty="0"/>
          </a:p>
        </p:txBody>
      </p:sp>
      <p:pic>
        <p:nvPicPr>
          <p:cNvPr id="1026" name="Picture 2" descr="Data mining Images, Stock Photos &amp; Vectors | Shutterstock">
            <a:extLst>
              <a:ext uri="{FF2B5EF4-FFF2-40B4-BE49-F238E27FC236}">
                <a16:creationId xmlns:a16="http://schemas.microsoft.com/office/drawing/2014/main" id="{915C60FC-F53D-4D44-8BCE-666AE655C46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38" r="1638" b="8353"/>
          <a:stretch/>
        </p:blipFill>
        <p:spPr bwMode="auto">
          <a:xfrm>
            <a:off x="4438650" y="1567375"/>
            <a:ext cx="4631682" cy="28141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Descriptive analytics </a:t>
            </a:r>
            <a:endParaRPr lang="en-IN" dirty="0">
              <a:effectLst/>
            </a:endParaRPr>
          </a:p>
        </p:txBody>
      </p:sp>
      <p:sp>
        <p:nvSpPr>
          <p:cNvPr id="74" name="Google Shape;74;p15"/>
          <p:cNvSpPr txBox="1">
            <a:spLocks noGrp="1"/>
          </p:cNvSpPr>
          <p:nvPr>
            <p:ph type="subTitle" idx="1"/>
          </p:nvPr>
        </p:nvSpPr>
        <p:spPr>
          <a:xfrm>
            <a:off x="254075" y="1813865"/>
            <a:ext cx="4045200" cy="641400"/>
          </a:xfrm>
          <a:prstGeom prst="rect">
            <a:avLst/>
          </a:prstGeom>
        </p:spPr>
        <p:txBody>
          <a:bodyPr spcFirstLastPara="1" wrap="square" lIns="91425" tIns="91425" rIns="91425" bIns="91425" anchor="ctr" anchorCtr="0">
            <a:noAutofit/>
          </a:bodyPr>
          <a:lstStyle/>
          <a:p>
            <a:r>
              <a:rPr lang="en-IN" dirty="0"/>
              <a:t>What is Descriptive Analytics?</a:t>
            </a:r>
          </a:p>
          <a:p>
            <a:r>
              <a:rPr lang="en-IN" dirty="0"/>
              <a:t>(Contd..) </a:t>
            </a:r>
            <a:endParaRPr lang="en-IN" dirty="0">
              <a:effectLst/>
            </a:endParaRP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IN" dirty="0"/>
              <a:t>For example, in an online learning course with a discussion board, descriptive analytics could determine how many students participated in the discussion, or how many times a particular student posted in the discussion forum. </a:t>
            </a:r>
            <a:endParaRPr lang="en-IN" dirty="0">
              <a:effectLst/>
            </a:endParaRPr>
          </a:p>
        </p:txBody>
      </p:sp>
      <p:sp>
        <p:nvSpPr>
          <p:cNvPr id="77" name="Google Shape;77;p15"/>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https://</a:t>
            </a:r>
            <a:r>
              <a:rPr lang="en-US" altLang="en-US" dirty="0" err="1">
                <a:solidFill>
                  <a:srgbClr val="565656"/>
                </a:solidFill>
                <a:latin typeface="ArialMT"/>
              </a:rPr>
              <a:t>www.valamis.com</a:t>
            </a:r>
            <a:r>
              <a:rPr lang="en-US" altLang="en-US" dirty="0">
                <a:solidFill>
                  <a:srgbClr val="565656"/>
                </a:solidFill>
                <a:latin typeface="ArialMT"/>
              </a:rPr>
              <a:t>/hub/descriptive-analytics </a:t>
            </a:r>
            <a:endParaRPr lang="en-US" altLang="en-US" sz="1800" dirty="0">
              <a:solidFill>
                <a:schemeClr val="tx1"/>
              </a:solidFill>
              <a:latin typeface="Arial" panose="020B0604020202020204" pitchFamily="34" charset="0"/>
            </a:endParaRP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descr="page9image3696432">
            <a:extLst>
              <a:ext uri="{FF2B5EF4-FFF2-40B4-BE49-F238E27FC236}">
                <a16:creationId xmlns:a16="http://schemas.microsoft.com/office/drawing/2014/main" id="{545B3B4C-12D5-5343-B149-576690B753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24968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10image3731792">
            <a:extLst>
              <a:ext uri="{FF2B5EF4-FFF2-40B4-BE49-F238E27FC236}">
                <a16:creationId xmlns:a16="http://schemas.microsoft.com/office/drawing/2014/main" id="{00224E21-C2DB-3845-8376-9049A4512A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974BD21F-9025-6140-B927-680FD3480C8B}"/>
              </a:ext>
            </a:extLst>
          </p:cNvPr>
          <p:cNvSpPr>
            <a:spLocks noChangeArrowheads="1"/>
          </p:cNvSpPr>
          <p:nvPr/>
        </p:nvSpPr>
        <p:spPr bwMode="auto">
          <a:xfrm>
            <a:off x="4152761" y="1730247"/>
            <a:ext cx="74925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 name="Rectangle 2">
            <a:extLst>
              <a:ext uri="{FF2B5EF4-FFF2-40B4-BE49-F238E27FC236}">
                <a16:creationId xmlns:a16="http://schemas.microsoft.com/office/drawing/2014/main" id="{025A492A-CD70-A641-A949-2D640450F024}"/>
              </a:ext>
            </a:extLst>
          </p:cNvPr>
          <p:cNvSpPr>
            <a:spLocks noChangeArrowheads="1"/>
          </p:cNvSpPr>
          <p:nvPr/>
        </p:nvSpPr>
        <p:spPr bwMode="auto">
          <a:xfrm>
            <a:off x="4716815" y="1332737"/>
            <a:ext cx="6542826" cy="48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pic>
        <p:nvPicPr>
          <p:cNvPr id="17410" name="Picture 2" descr="page13image5831024">
            <a:extLst>
              <a:ext uri="{FF2B5EF4-FFF2-40B4-BE49-F238E27FC236}">
                <a16:creationId xmlns:a16="http://schemas.microsoft.com/office/drawing/2014/main" id="{D2A21CB8-1F3A-0544-BF94-967EBAB280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page18image3741568">
            <a:extLst>
              <a:ext uri="{FF2B5EF4-FFF2-40B4-BE49-F238E27FC236}">
                <a16:creationId xmlns:a16="http://schemas.microsoft.com/office/drawing/2014/main" id="{6E534BE7-6535-8945-8A36-6F1F7C29A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4577" name="Picture 1" descr="page20image4996192">
            <a:extLst>
              <a:ext uri="{FF2B5EF4-FFF2-40B4-BE49-F238E27FC236}">
                <a16:creationId xmlns:a16="http://schemas.microsoft.com/office/drawing/2014/main" id="{6265C361-DEED-D449-8A7F-04FCB84837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186" y="689775"/>
            <a:ext cx="4848808" cy="334029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descr="page20image3760496">
            <a:extLst>
              <a:ext uri="{FF2B5EF4-FFF2-40B4-BE49-F238E27FC236}">
                <a16:creationId xmlns:a16="http://schemas.microsoft.com/office/drawing/2014/main" id="{9C133DD9-7AEF-E446-B89D-5758211905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355534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32320"/>
            <a:ext cx="4045200" cy="735055"/>
          </a:xfrm>
          <a:prstGeom prst="rect">
            <a:avLst/>
          </a:prstGeom>
        </p:spPr>
        <p:txBody>
          <a:bodyPr spcFirstLastPara="1" wrap="square" lIns="91425" tIns="91425" rIns="91425" bIns="91425" anchor="ctr" anchorCtr="0">
            <a:noAutofit/>
          </a:bodyPr>
          <a:lstStyle/>
          <a:p>
            <a:br>
              <a:rPr lang="en-IN" dirty="0"/>
            </a:br>
            <a:r>
              <a:rPr lang="en-IN" dirty="0"/>
              <a:t>Data mining, wrangling,data manipulation techniques</a:t>
            </a:r>
            <a:br>
              <a:rPr lang="en-IN" dirty="0"/>
            </a:br>
            <a:endParaRPr dirty="0"/>
          </a:p>
        </p:txBody>
      </p:sp>
      <p:sp>
        <p:nvSpPr>
          <p:cNvPr id="74" name="Google Shape;74;p15"/>
          <p:cNvSpPr txBox="1">
            <a:spLocks noGrp="1"/>
          </p:cNvSpPr>
          <p:nvPr>
            <p:ph type="subTitle" idx="1"/>
          </p:nvPr>
        </p:nvSpPr>
        <p:spPr>
          <a:xfrm>
            <a:off x="254075" y="1748862"/>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Why is data mining important?</a:t>
            </a:r>
            <a:endParaRPr dirty="0"/>
          </a:p>
        </p:txBody>
      </p:sp>
      <p:sp>
        <p:nvSpPr>
          <p:cNvPr id="75" name="Google Shape;75;p15"/>
          <p:cNvSpPr txBox="1">
            <a:spLocks noGrp="1"/>
          </p:cNvSpPr>
          <p:nvPr>
            <p:ph type="body" idx="2"/>
          </p:nvPr>
        </p:nvSpPr>
        <p:spPr>
          <a:xfrm>
            <a:off x="462275" y="2571750"/>
            <a:ext cx="3837000" cy="2091475"/>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endParaRPr lang="en-IN" dirty="0"/>
          </a:p>
          <a:p>
            <a:pPr marL="457200" lvl="0" indent="-317500" algn="l" rtl="0">
              <a:spcBef>
                <a:spcPts val="0"/>
              </a:spcBef>
              <a:spcAft>
                <a:spcPts val="0"/>
              </a:spcAft>
              <a:buSzPts val="1400"/>
              <a:buChar char="●"/>
            </a:pPr>
            <a:r>
              <a:rPr lang="en-IN" dirty="0"/>
              <a:t>Data mining tools predict behaviors and future trends, allowing businesses to make proactive, knowledge-driven decisions. Data mining tools can answer business questions that traditionally were too time consuming to resolve.</a:t>
            </a:r>
          </a:p>
          <a:p>
            <a:pPr marL="139700" lvl="0" indent="0" algn="l" rtl="0">
              <a:spcBef>
                <a:spcPts val="0"/>
              </a:spcBef>
              <a:spcAft>
                <a:spcPts val="0"/>
              </a:spcAft>
              <a:buSzPts val="1400"/>
              <a:buNone/>
            </a:pPr>
            <a:endParaRPr lang="en-IN" dirty="0"/>
          </a:p>
        </p:txBody>
      </p:sp>
      <p:sp>
        <p:nvSpPr>
          <p:cNvPr id="77" name="Google Shape;77;p15"/>
          <p:cNvSpPr txBox="1">
            <a:spLocks noGrp="1"/>
          </p:cNvSpPr>
          <p:nvPr>
            <p:ph type="body" idx="3"/>
          </p:nvPr>
        </p:nvSpPr>
        <p:spPr>
          <a:xfrm>
            <a:off x="5074949" y="4663225"/>
            <a:ext cx="3836999" cy="355342"/>
          </a:xfrm>
          <a:prstGeom prst="rect">
            <a:avLst/>
          </a:prstGeom>
        </p:spPr>
        <p:txBody>
          <a:bodyPr spcFirstLastPara="1" wrap="square" lIns="91425" tIns="91425" rIns="91425" bIns="91425" anchor="t" anchorCtr="0">
            <a:noAutofit/>
          </a:bodyPr>
          <a:lstStyle/>
          <a:p>
            <a:pPr marL="0" indent="0">
              <a:spcAft>
                <a:spcPts val="1600"/>
              </a:spcAft>
              <a:buNone/>
            </a:pPr>
            <a:r>
              <a:rPr lang="en" dirty="0"/>
              <a:t>Image Source: </a:t>
            </a:r>
            <a:r>
              <a:rPr lang="en-IN" dirty="0">
                <a:hlinkClick r:id="rId3"/>
              </a:rPr>
              <a:t>https://slideplayer.com/slide/3900027/13/images/14/Why+is+data+mining+important.jpg</a:t>
            </a:r>
            <a:endParaRPr lang="en-IN" dirty="0"/>
          </a:p>
          <a:p>
            <a:pPr marL="0" indent="0">
              <a:spcAft>
                <a:spcPts val="1600"/>
              </a:spcAft>
              <a:buNone/>
            </a:pPr>
            <a:endParaRPr lang="en" u="sng" dirty="0">
              <a:solidFill>
                <a:schemeClr val="hlink"/>
              </a:solidFill>
            </a:endParaRPr>
          </a:p>
          <a:p>
            <a:pPr marL="0" lvl="0" indent="0" algn="l" rtl="0">
              <a:spcBef>
                <a:spcPts val="0"/>
              </a:spcBef>
              <a:spcAft>
                <a:spcPts val="1600"/>
              </a:spcAft>
              <a:buNone/>
            </a:pPr>
            <a:endParaRPr lang="en" dirty="0"/>
          </a:p>
          <a:p>
            <a:pPr marL="0" lvl="0" indent="0" algn="l" rtl="0">
              <a:spcBef>
                <a:spcPts val="0"/>
              </a:spcBef>
              <a:spcAft>
                <a:spcPts val="1600"/>
              </a:spcAft>
              <a:buNone/>
            </a:pPr>
            <a:r>
              <a:rPr lang="en" dirty="0"/>
              <a:t>/</a:t>
            </a:r>
            <a:endParaRPr dirty="0"/>
          </a:p>
        </p:txBody>
      </p:sp>
      <p:pic>
        <p:nvPicPr>
          <p:cNvPr id="1026" name="Picture 2">
            <a:extLst>
              <a:ext uri="{FF2B5EF4-FFF2-40B4-BE49-F238E27FC236}">
                <a16:creationId xmlns:a16="http://schemas.microsoft.com/office/drawing/2014/main" id="{EE557BCA-AEEB-436A-BC47-5FE38659046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760" t="22532" r="7829" b="18553"/>
          <a:stretch/>
        </p:blipFill>
        <p:spPr bwMode="auto">
          <a:xfrm>
            <a:off x="4572000" y="1387910"/>
            <a:ext cx="4572000" cy="3030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27155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32320"/>
            <a:ext cx="4045200" cy="735055"/>
          </a:xfrm>
          <a:prstGeom prst="rect">
            <a:avLst/>
          </a:prstGeom>
        </p:spPr>
        <p:txBody>
          <a:bodyPr spcFirstLastPara="1" wrap="square" lIns="91425" tIns="91425" rIns="91425" bIns="91425" anchor="ctr" anchorCtr="0">
            <a:noAutofit/>
          </a:bodyPr>
          <a:lstStyle/>
          <a:p>
            <a:br>
              <a:rPr lang="en-IN" dirty="0"/>
            </a:br>
            <a:r>
              <a:rPr lang="en-IN" dirty="0"/>
              <a:t>Data mining, wrangling,data manipulation techniques</a:t>
            </a:r>
            <a:br>
              <a:rPr lang="en-IN" dirty="0"/>
            </a:br>
            <a:endParaRPr dirty="0"/>
          </a:p>
        </p:txBody>
      </p:sp>
      <p:sp>
        <p:nvSpPr>
          <p:cNvPr id="74" name="Google Shape;74;p15"/>
          <p:cNvSpPr txBox="1">
            <a:spLocks noGrp="1"/>
          </p:cNvSpPr>
          <p:nvPr>
            <p:ph type="subTitle" idx="1"/>
          </p:nvPr>
        </p:nvSpPr>
        <p:spPr>
          <a:xfrm>
            <a:off x="254075" y="1748862"/>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Data mining Steps</a:t>
            </a:r>
            <a:endParaRPr dirty="0"/>
          </a:p>
        </p:txBody>
      </p:sp>
      <p:sp>
        <p:nvSpPr>
          <p:cNvPr id="75" name="Google Shape;75;p15"/>
          <p:cNvSpPr txBox="1">
            <a:spLocks noGrp="1"/>
          </p:cNvSpPr>
          <p:nvPr>
            <p:ph type="body" idx="2"/>
          </p:nvPr>
        </p:nvSpPr>
        <p:spPr>
          <a:xfrm>
            <a:off x="462275" y="2571750"/>
            <a:ext cx="3837000" cy="2091475"/>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endParaRPr lang="en-IN" dirty="0"/>
          </a:p>
          <a:p>
            <a:pPr marL="457200" lvl="0" indent="-317500" algn="l" rtl="0">
              <a:spcBef>
                <a:spcPts val="0"/>
              </a:spcBef>
              <a:spcAft>
                <a:spcPts val="0"/>
              </a:spcAft>
              <a:buSzPts val="1400"/>
              <a:buChar char="●"/>
            </a:pPr>
            <a:endParaRPr lang="en-IN" dirty="0"/>
          </a:p>
          <a:p>
            <a:pPr marL="457200" lvl="0" indent="-317500" algn="l" rtl="0">
              <a:spcBef>
                <a:spcPts val="0"/>
              </a:spcBef>
              <a:spcAft>
                <a:spcPts val="0"/>
              </a:spcAft>
              <a:buSzPts val="1400"/>
              <a:buChar char="●"/>
            </a:pPr>
            <a:r>
              <a:rPr lang="en-IN" dirty="0"/>
              <a:t>Understand Business </a:t>
            </a:r>
          </a:p>
          <a:p>
            <a:pPr marL="457200" lvl="0" indent="-317500" algn="l" rtl="0">
              <a:spcBef>
                <a:spcPts val="0"/>
              </a:spcBef>
              <a:spcAft>
                <a:spcPts val="0"/>
              </a:spcAft>
              <a:buSzPts val="1400"/>
              <a:buChar char="●"/>
            </a:pPr>
            <a:r>
              <a:rPr lang="en-IN" dirty="0"/>
              <a:t>Understand the Data</a:t>
            </a:r>
          </a:p>
          <a:p>
            <a:pPr marL="457200" lvl="0" indent="-317500" algn="l" rtl="0">
              <a:spcBef>
                <a:spcPts val="0"/>
              </a:spcBef>
              <a:spcAft>
                <a:spcPts val="0"/>
              </a:spcAft>
              <a:buSzPts val="1400"/>
              <a:buChar char="●"/>
            </a:pPr>
            <a:r>
              <a:rPr lang="en-IN" dirty="0"/>
              <a:t>Prepare the Data</a:t>
            </a:r>
          </a:p>
          <a:p>
            <a:pPr marL="457200" lvl="0" indent="-317500" algn="l" rtl="0">
              <a:spcBef>
                <a:spcPts val="0"/>
              </a:spcBef>
              <a:spcAft>
                <a:spcPts val="0"/>
              </a:spcAft>
              <a:buSzPts val="1400"/>
              <a:buChar char="●"/>
            </a:pPr>
            <a:r>
              <a:rPr lang="en-IN" dirty="0"/>
              <a:t>Model the Data</a:t>
            </a:r>
          </a:p>
          <a:p>
            <a:pPr marL="457200" lvl="0" indent="-317500" algn="l" rtl="0">
              <a:spcBef>
                <a:spcPts val="0"/>
              </a:spcBef>
              <a:spcAft>
                <a:spcPts val="0"/>
              </a:spcAft>
              <a:buSzPts val="1400"/>
              <a:buChar char="●"/>
            </a:pPr>
            <a:r>
              <a:rPr lang="en-IN" dirty="0"/>
              <a:t>Evaluate the Data</a:t>
            </a:r>
          </a:p>
          <a:p>
            <a:pPr marL="457200" lvl="0" indent="-317500" algn="l" rtl="0">
              <a:spcBef>
                <a:spcPts val="0"/>
              </a:spcBef>
              <a:spcAft>
                <a:spcPts val="0"/>
              </a:spcAft>
              <a:buSzPts val="1400"/>
              <a:buChar char="●"/>
            </a:pPr>
            <a:r>
              <a:rPr lang="en-IN" dirty="0"/>
              <a:t>Deploy the Solution</a:t>
            </a:r>
          </a:p>
          <a:p>
            <a:pPr marL="457200" lvl="0" indent="-317500" algn="l" rtl="0">
              <a:spcBef>
                <a:spcPts val="0"/>
              </a:spcBef>
              <a:spcAft>
                <a:spcPts val="0"/>
              </a:spcAft>
              <a:buSzPts val="1400"/>
              <a:buChar char="●"/>
            </a:pPr>
            <a:endParaRPr lang="en-IN" dirty="0"/>
          </a:p>
          <a:p>
            <a:pPr marL="139700" lvl="0" indent="0" algn="l" rtl="0">
              <a:spcBef>
                <a:spcPts val="0"/>
              </a:spcBef>
              <a:spcAft>
                <a:spcPts val="0"/>
              </a:spcAft>
              <a:buSzPts val="1400"/>
              <a:buNone/>
            </a:pPr>
            <a:endParaRPr lang="en-IN" dirty="0"/>
          </a:p>
        </p:txBody>
      </p:sp>
      <p:sp>
        <p:nvSpPr>
          <p:cNvPr id="77" name="Google Shape;77;p15"/>
          <p:cNvSpPr txBox="1">
            <a:spLocks noGrp="1"/>
          </p:cNvSpPr>
          <p:nvPr>
            <p:ph type="body" idx="3"/>
          </p:nvPr>
        </p:nvSpPr>
        <p:spPr>
          <a:xfrm>
            <a:off x="4678326" y="4663224"/>
            <a:ext cx="4306186" cy="34471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https://www.researchgate.net/figure/The-steps-for-data-mining-process_fig3_344166043</a:t>
            </a:r>
            <a:endParaRPr lang="en-IN" dirty="0"/>
          </a:p>
        </p:txBody>
      </p:sp>
      <p:pic>
        <p:nvPicPr>
          <p:cNvPr id="2052" name="Picture 4" descr="| The steps for data mining process.">
            <a:extLst>
              <a:ext uri="{FF2B5EF4-FFF2-40B4-BE49-F238E27FC236}">
                <a16:creationId xmlns:a16="http://schemas.microsoft.com/office/drawing/2014/main" id="{3C766A03-3B22-4A06-8241-3BF9B13348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418555"/>
            <a:ext cx="4572000" cy="2813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015427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32320"/>
            <a:ext cx="4045200" cy="735055"/>
          </a:xfrm>
          <a:prstGeom prst="rect">
            <a:avLst/>
          </a:prstGeom>
        </p:spPr>
        <p:txBody>
          <a:bodyPr spcFirstLastPara="1" wrap="square" lIns="91425" tIns="91425" rIns="91425" bIns="91425" anchor="ctr" anchorCtr="0">
            <a:noAutofit/>
          </a:bodyPr>
          <a:lstStyle/>
          <a:p>
            <a:br>
              <a:rPr lang="en-IN" dirty="0"/>
            </a:br>
            <a:r>
              <a:rPr lang="en-IN" dirty="0"/>
              <a:t>Data mining, wrangling,data manipulation techniques</a:t>
            </a:r>
            <a:br>
              <a:rPr lang="en-IN" dirty="0"/>
            </a:br>
            <a:endParaRPr dirty="0"/>
          </a:p>
        </p:txBody>
      </p:sp>
      <p:sp>
        <p:nvSpPr>
          <p:cNvPr id="74" name="Google Shape;74;p15"/>
          <p:cNvSpPr txBox="1">
            <a:spLocks noGrp="1"/>
          </p:cNvSpPr>
          <p:nvPr>
            <p:ph type="subTitle" idx="1"/>
          </p:nvPr>
        </p:nvSpPr>
        <p:spPr>
          <a:xfrm>
            <a:off x="254075" y="1748862"/>
            <a:ext cx="4045200" cy="641400"/>
          </a:xfrm>
          <a:prstGeom prst="rect">
            <a:avLst/>
          </a:prstGeom>
        </p:spPr>
        <p:txBody>
          <a:bodyPr spcFirstLastPara="1" wrap="square" lIns="91425" tIns="91425" rIns="91425" bIns="91425" anchor="ctr" anchorCtr="0">
            <a:noAutofit/>
          </a:bodyPr>
          <a:lstStyle/>
          <a:p>
            <a:pPr marL="0" indent="0"/>
            <a:r>
              <a:rPr lang="en-IN" dirty="0"/>
              <a:t>Benefits of Data Mining</a:t>
            </a:r>
          </a:p>
        </p:txBody>
      </p:sp>
      <p:sp>
        <p:nvSpPr>
          <p:cNvPr id="75" name="Google Shape;75;p15"/>
          <p:cNvSpPr txBox="1">
            <a:spLocks noGrp="1"/>
          </p:cNvSpPr>
          <p:nvPr>
            <p:ph type="body" idx="2"/>
          </p:nvPr>
        </p:nvSpPr>
        <p:spPr>
          <a:xfrm>
            <a:off x="462275" y="2390262"/>
            <a:ext cx="3837000" cy="2557513"/>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endParaRPr lang="en-IN" dirty="0"/>
          </a:p>
          <a:p>
            <a:pPr marL="457200" lvl="0" indent="-317500" algn="l" rtl="0">
              <a:spcBef>
                <a:spcPts val="0"/>
              </a:spcBef>
              <a:spcAft>
                <a:spcPts val="0"/>
              </a:spcAft>
              <a:buSzPts val="1400"/>
              <a:buChar char="●"/>
            </a:pPr>
            <a:r>
              <a:rPr lang="en-IN" dirty="0"/>
              <a:t>It helps companies gather reliable information.</a:t>
            </a:r>
          </a:p>
          <a:p>
            <a:pPr marL="457200" lvl="0" indent="-317500" algn="l" rtl="0">
              <a:spcBef>
                <a:spcPts val="0"/>
              </a:spcBef>
              <a:spcAft>
                <a:spcPts val="0"/>
              </a:spcAft>
              <a:buSzPts val="1400"/>
              <a:buChar char="●"/>
            </a:pPr>
            <a:r>
              <a:rPr lang="en-IN" dirty="0"/>
              <a:t>It's an efficient, cost-effective solution compared to other data applications.</a:t>
            </a:r>
          </a:p>
          <a:p>
            <a:pPr marL="457200" lvl="0" indent="-317500" algn="l" rtl="0">
              <a:spcBef>
                <a:spcPts val="0"/>
              </a:spcBef>
              <a:spcAft>
                <a:spcPts val="0"/>
              </a:spcAft>
              <a:buSzPts val="1400"/>
              <a:buChar char="●"/>
            </a:pPr>
            <a:r>
              <a:rPr lang="en-IN" dirty="0"/>
              <a:t>It helps businesses make profitable production and operational adjustments.</a:t>
            </a:r>
          </a:p>
          <a:p>
            <a:pPr marL="457200" lvl="0" indent="-317500" algn="l" rtl="0">
              <a:spcBef>
                <a:spcPts val="0"/>
              </a:spcBef>
              <a:spcAft>
                <a:spcPts val="0"/>
              </a:spcAft>
              <a:buSzPts val="1400"/>
              <a:buChar char="●"/>
            </a:pPr>
            <a:r>
              <a:rPr lang="en-IN" dirty="0"/>
              <a:t>Data mining uses both new and legacy systems.</a:t>
            </a:r>
          </a:p>
          <a:p>
            <a:pPr marL="457200" lvl="0" indent="-317500" algn="l" rtl="0">
              <a:spcBef>
                <a:spcPts val="0"/>
              </a:spcBef>
              <a:spcAft>
                <a:spcPts val="0"/>
              </a:spcAft>
              <a:buSzPts val="1400"/>
              <a:buChar char="●"/>
            </a:pPr>
            <a:r>
              <a:rPr lang="en-IN" dirty="0"/>
              <a:t>It helps businesses make informed decisions.</a:t>
            </a:r>
          </a:p>
          <a:p>
            <a:pPr marL="139700" lvl="0" indent="0" algn="l" rtl="0">
              <a:spcBef>
                <a:spcPts val="0"/>
              </a:spcBef>
              <a:spcAft>
                <a:spcPts val="0"/>
              </a:spcAft>
              <a:buSzPts val="1400"/>
              <a:buNone/>
            </a:pPr>
            <a:endParaRPr lang="en-IN" dirty="0"/>
          </a:p>
        </p:txBody>
      </p:sp>
      <p:sp>
        <p:nvSpPr>
          <p:cNvPr id="77" name="Google Shape;77;p15"/>
          <p:cNvSpPr txBox="1">
            <a:spLocks noGrp="1"/>
          </p:cNvSpPr>
          <p:nvPr>
            <p:ph type="body" idx="3"/>
          </p:nvPr>
        </p:nvSpPr>
        <p:spPr>
          <a:xfrm>
            <a:off x="4688958" y="4540102"/>
            <a:ext cx="4306186" cy="49973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https://www.includehelp.com/basics/data-mining-introduction-benefits-disadvantages-and-applications.aspx</a:t>
            </a:r>
            <a:endParaRPr lang="en-IN" dirty="0"/>
          </a:p>
          <a:p>
            <a:pPr marL="0" indent="0">
              <a:spcAft>
                <a:spcPts val="1600"/>
              </a:spcAft>
              <a:buNone/>
            </a:pPr>
            <a:endParaRPr lang="en" u="sng" dirty="0">
              <a:solidFill>
                <a:schemeClr val="hlink"/>
              </a:solidFill>
            </a:endParaRPr>
          </a:p>
          <a:p>
            <a:pPr marL="0" lvl="0" indent="0" algn="l" rtl="0">
              <a:spcBef>
                <a:spcPts val="0"/>
              </a:spcBef>
              <a:spcAft>
                <a:spcPts val="1600"/>
              </a:spcAft>
              <a:buNone/>
            </a:pPr>
            <a:endParaRPr dirty="0"/>
          </a:p>
        </p:txBody>
      </p:sp>
      <p:pic>
        <p:nvPicPr>
          <p:cNvPr id="2050" name="Picture 2" descr="benefits of data mining">
            <a:extLst>
              <a:ext uri="{FF2B5EF4-FFF2-40B4-BE49-F238E27FC236}">
                <a16:creationId xmlns:a16="http://schemas.microsoft.com/office/drawing/2014/main" id="{C837DC5D-BF0C-4987-92F7-0CCC693106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476697"/>
            <a:ext cx="4572000" cy="2806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967562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32320"/>
            <a:ext cx="4045200" cy="735055"/>
          </a:xfrm>
          <a:prstGeom prst="rect">
            <a:avLst/>
          </a:prstGeom>
        </p:spPr>
        <p:txBody>
          <a:bodyPr spcFirstLastPara="1" wrap="square" lIns="91425" tIns="91425" rIns="91425" bIns="91425" anchor="ctr" anchorCtr="0">
            <a:noAutofit/>
          </a:bodyPr>
          <a:lstStyle/>
          <a:p>
            <a:br>
              <a:rPr lang="en-IN" dirty="0"/>
            </a:br>
            <a:r>
              <a:rPr lang="en-IN" dirty="0"/>
              <a:t>Data mining, wrangling,data manipulation techniques</a:t>
            </a:r>
            <a:br>
              <a:rPr lang="en-IN" dirty="0"/>
            </a:br>
            <a:endParaRPr dirty="0"/>
          </a:p>
        </p:txBody>
      </p:sp>
      <p:sp>
        <p:nvSpPr>
          <p:cNvPr id="74" name="Google Shape;74;p15"/>
          <p:cNvSpPr txBox="1">
            <a:spLocks noGrp="1"/>
          </p:cNvSpPr>
          <p:nvPr>
            <p:ph type="subTitle" idx="1"/>
          </p:nvPr>
        </p:nvSpPr>
        <p:spPr>
          <a:xfrm>
            <a:off x="254075" y="1748862"/>
            <a:ext cx="4045200" cy="641400"/>
          </a:xfrm>
          <a:prstGeom prst="rect">
            <a:avLst/>
          </a:prstGeom>
        </p:spPr>
        <p:txBody>
          <a:bodyPr spcFirstLastPara="1" wrap="square" lIns="91425" tIns="91425" rIns="91425" bIns="91425" anchor="ctr" anchorCtr="0">
            <a:noAutofit/>
          </a:bodyPr>
          <a:lstStyle/>
          <a:p>
            <a:pPr marL="0" indent="0"/>
            <a:r>
              <a:rPr lang="en-IN" dirty="0"/>
              <a:t>Data Mining Tools</a:t>
            </a:r>
          </a:p>
        </p:txBody>
      </p:sp>
      <p:sp>
        <p:nvSpPr>
          <p:cNvPr id="75" name="Google Shape;75;p15"/>
          <p:cNvSpPr txBox="1">
            <a:spLocks noGrp="1"/>
          </p:cNvSpPr>
          <p:nvPr>
            <p:ph type="body" idx="2"/>
          </p:nvPr>
        </p:nvSpPr>
        <p:spPr>
          <a:xfrm>
            <a:off x="462275" y="2390262"/>
            <a:ext cx="3837000" cy="2557513"/>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endParaRPr lang="en-IN" dirty="0"/>
          </a:p>
          <a:p>
            <a:pPr marL="457200" lvl="0" indent="-317500" algn="l" rtl="0">
              <a:spcBef>
                <a:spcPts val="0"/>
              </a:spcBef>
              <a:spcAft>
                <a:spcPts val="0"/>
              </a:spcAft>
              <a:buSzPts val="1400"/>
              <a:buChar char="●"/>
            </a:pPr>
            <a:r>
              <a:rPr lang="en-IN" dirty="0"/>
              <a:t>Artificial Intelligence</a:t>
            </a:r>
          </a:p>
          <a:p>
            <a:pPr marL="457200" lvl="0" indent="-317500" algn="l" rtl="0">
              <a:spcBef>
                <a:spcPts val="0"/>
              </a:spcBef>
              <a:spcAft>
                <a:spcPts val="0"/>
              </a:spcAft>
              <a:buSzPts val="1400"/>
              <a:buChar char="●"/>
            </a:pPr>
            <a:r>
              <a:rPr lang="en-IN" dirty="0"/>
              <a:t>Association Rule Learning</a:t>
            </a:r>
          </a:p>
          <a:p>
            <a:pPr marL="457200" lvl="0" indent="-317500" algn="l" rtl="0">
              <a:spcBef>
                <a:spcPts val="0"/>
              </a:spcBef>
              <a:spcAft>
                <a:spcPts val="0"/>
              </a:spcAft>
              <a:buSzPts val="1400"/>
              <a:buChar char="●"/>
            </a:pPr>
            <a:r>
              <a:rPr lang="en-IN" dirty="0"/>
              <a:t>Clustering</a:t>
            </a:r>
          </a:p>
          <a:p>
            <a:pPr marL="457200" lvl="0" indent="-317500" algn="l" rtl="0">
              <a:spcBef>
                <a:spcPts val="0"/>
              </a:spcBef>
              <a:spcAft>
                <a:spcPts val="0"/>
              </a:spcAft>
              <a:buSzPts val="1400"/>
              <a:buChar char="●"/>
            </a:pPr>
            <a:r>
              <a:rPr lang="en-IN" dirty="0"/>
              <a:t>Classification</a:t>
            </a:r>
          </a:p>
          <a:p>
            <a:pPr marL="457200" lvl="0" indent="-317500" algn="l" rtl="0">
              <a:spcBef>
                <a:spcPts val="0"/>
              </a:spcBef>
              <a:spcAft>
                <a:spcPts val="0"/>
              </a:spcAft>
              <a:buSzPts val="1400"/>
              <a:buChar char="●"/>
            </a:pPr>
            <a:r>
              <a:rPr lang="en-IN" dirty="0"/>
              <a:t>Data Analytics</a:t>
            </a:r>
          </a:p>
          <a:p>
            <a:pPr marL="457200" lvl="0" indent="-317500" algn="l" rtl="0">
              <a:spcBef>
                <a:spcPts val="0"/>
              </a:spcBef>
              <a:spcAft>
                <a:spcPts val="0"/>
              </a:spcAft>
              <a:buSzPts val="1400"/>
              <a:buChar char="●"/>
            </a:pPr>
            <a:r>
              <a:rPr lang="en-IN" dirty="0"/>
              <a:t>Data Cleansing and Preparation</a:t>
            </a:r>
          </a:p>
          <a:p>
            <a:pPr marL="457200" lvl="0" indent="-317500" algn="l" rtl="0">
              <a:spcBef>
                <a:spcPts val="0"/>
              </a:spcBef>
              <a:spcAft>
                <a:spcPts val="0"/>
              </a:spcAft>
              <a:buSzPts val="1400"/>
              <a:buChar char="●"/>
            </a:pPr>
            <a:r>
              <a:rPr lang="en-IN" dirty="0"/>
              <a:t>Data Warehousing</a:t>
            </a:r>
          </a:p>
          <a:p>
            <a:pPr marL="457200" lvl="0" indent="-317500" algn="l" rtl="0">
              <a:spcBef>
                <a:spcPts val="0"/>
              </a:spcBef>
              <a:spcAft>
                <a:spcPts val="0"/>
              </a:spcAft>
              <a:buSzPts val="1400"/>
              <a:buChar char="●"/>
            </a:pPr>
            <a:r>
              <a:rPr lang="en-IN" dirty="0"/>
              <a:t>Machine Learning</a:t>
            </a:r>
          </a:p>
          <a:p>
            <a:pPr marL="457200" lvl="0" indent="-317500" algn="l" rtl="0">
              <a:spcBef>
                <a:spcPts val="0"/>
              </a:spcBef>
              <a:spcAft>
                <a:spcPts val="0"/>
              </a:spcAft>
              <a:buSzPts val="1400"/>
              <a:buChar char="●"/>
            </a:pPr>
            <a:r>
              <a:rPr lang="en-IN" dirty="0"/>
              <a:t>Regression</a:t>
            </a:r>
          </a:p>
          <a:p>
            <a:pPr marL="139700" lvl="0" indent="0" algn="l" rtl="0">
              <a:spcBef>
                <a:spcPts val="0"/>
              </a:spcBef>
              <a:spcAft>
                <a:spcPts val="0"/>
              </a:spcAft>
              <a:buSzPts val="1400"/>
              <a:buNone/>
            </a:pPr>
            <a:endParaRPr lang="en-IN" dirty="0"/>
          </a:p>
        </p:txBody>
      </p:sp>
      <p:sp>
        <p:nvSpPr>
          <p:cNvPr id="77" name="Google Shape;77;p15"/>
          <p:cNvSpPr txBox="1">
            <a:spLocks noGrp="1"/>
          </p:cNvSpPr>
          <p:nvPr>
            <p:ph type="body" idx="3"/>
          </p:nvPr>
        </p:nvSpPr>
        <p:spPr>
          <a:xfrm>
            <a:off x="4695871" y="4818366"/>
            <a:ext cx="4067221" cy="258817"/>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r>
              <a:rPr lang="en-IN" dirty="0"/>
              <a:t> </a:t>
            </a:r>
            <a:r>
              <a:rPr lang="en-IN" dirty="0">
                <a:hlinkClick r:id="rId3"/>
              </a:rPr>
              <a:t>https://medium.com/@springboard_ind/top-10-data-mining-tools-b06171d476d0</a:t>
            </a:r>
            <a:endParaRPr lang="en-IN" dirty="0"/>
          </a:p>
          <a:p>
            <a:pPr marL="0" lvl="0" indent="0" algn="l" rtl="0">
              <a:spcBef>
                <a:spcPts val="0"/>
              </a:spcBef>
              <a:spcAft>
                <a:spcPts val="1600"/>
              </a:spcAft>
              <a:buNone/>
            </a:pPr>
            <a:endParaRPr lang="en-IN" dirty="0"/>
          </a:p>
          <a:p>
            <a:pPr marL="0" lvl="0" indent="0" algn="l" rtl="0">
              <a:spcBef>
                <a:spcPts val="0"/>
              </a:spcBef>
              <a:spcAft>
                <a:spcPts val="1600"/>
              </a:spcAft>
              <a:buNone/>
            </a:pPr>
            <a:endParaRPr dirty="0"/>
          </a:p>
        </p:txBody>
      </p:sp>
      <p:pic>
        <p:nvPicPr>
          <p:cNvPr id="3074" name="Picture 2" descr="Top 10 Data Mining Tools. Every organization today depends on the… | by  Springboard India | Medium">
            <a:extLst>
              <a:ext uri="{FF2B5EF4-FFF2-40B4-BE49-F238E27FC236}">
                <a16:creationId xmlns:a16="http://schemas.microsoft.com/office/drawing/2014/main" id="{A700344D-2540-4B5F-AF69-D164AEAAFB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567375"/>
            <a:ext cx="4572000" cy="2698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82516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32320"/>
            <a:ext cx="4045200" cy="735055"/>
          </a:xfrm>
          <a:prstGeom prst="rect">
            <a:avLst/>
          </a:prstGeom>
        </p:spPr>
        <p:txBody>
          <a:bodyPr spcFirstLastPara="1" wrap="square" lIns="91425" tIns="91425" rIns="91425" bIns="91425" anchor="ctr" anchorCtr="0">
            <a:noAutofit/>
          </a:bodyPr>
          <a:lstStyle/>
          <a:p>
            <a:br>
              <a:rPr lang="en-IN" dirty="0"/>
            </a:br>
            <a:r>
              <a:rPr lang="en-IN" dirty="0"/>
              <a:t>Data mining, wrangling,data manipulation techniques</a:t>
            </a:r>
            <a:br>
              <a:rPr lang="en-IN" dirty="0"/>
            </a:br>
            <a:endParaRPr dirty="0"/>
          </a:p>
        </p:txBody>
      </p:sp>
      <p:sp>
        <p:nvSpPr>
          <p:cNvPr id="74" name="Google Shape;74;p15"/>
          <p:cNvSpPr txBox="1">
            <a:spLocks noGrp="1"/>
          </p:cNvSpPr>
          <p:nvPr>
            <p:ph type="subTitle" idx="1"/>
          </p:nvPr>
        </p:nvSpPr>
        <p:spPr>
          <a:xfrm>
            <a:off x="254075" y="1748862"/>
            <a:ext cx="4045200" cy="641400"/>
          </a:xfrm>
          <a:prstGeom prst="rect">
            <a:avLst/>
          </a:prstGeom>
        </p:spPr>
        <p:txBody>
          <a:bodyPr spcFirstLastPara="1" wrap="square" lIns="91425" tIns="91425" rIns="91425" bIns="91425" anchor="ctr" anchorCtr="0">
            <a:noAutofit/>
          </a:bodyPr>
          <a:lstStyle/>
          <a:p>
            <a:pPr marL="0" indent="0"/>
            <a:r>
              <a:rPr lang="en-IN" dirty="0"/>
              <a:t>Data Mining Applications</a:t>
            </a:r>
          </a:p>
        </p:txBody>
      </p:sp>
      <p:sp>
        <p:nvSpPr>
          <p:cNvPr id="75" name="Google Shape;75;p15"/>
          <p:cNvSpPr txBox="1">
            <a:spLocks noGrp="1"/>
          </p:cNvSpPr>
          <p:nvPr>
            <p:ph type="body" idx="2"/>
          </p:nvPr>
        </p:nvSpPr>
        <p:spPr>
          <a:xfrm>
            <a:off x="462275" y="2571750"/>
            <a:ext cx="3837000" cy="2091475"/>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endParaRPr lang="en-IN" dirty="0"/>
          </a:p>
          <a:p>
            <a:pPr marL="457200" lvl="0" indent="-317500" algn="l" rtl="0">
              <a:spcBef>
                <a:spcPts val="0"/>
              </a:spcBef>
              <a:spcAft>
                <a:spcPts val="0"/>
              </a:spcAft>
              <a:buSzPts val="1400"/>
              <a:buChar char="●"/>
            </a:pPr>
            <a:r>
              <a:rPr lang="en-IN" dirty="0"/>
              <a:t>Retail</a:t>
            </a:r>
          </a:p>
          <a:p>
            <a:pPr marL="457200" lvl="0" indent="-317500" algn="l" rtl="0">
              <a:spcBef>
                <a:spcPts val="0"/>
              </a:spcBef>
              <a:spcAft>
                <a:spcPts val="0"/>
              </a:spcAft>
              <a:buSzPts val="1400"/>
              <a:buChar char="●"/>
            </a:pPr>
            <a:r>
              <a:rPr lang="en-IN" dirty="0"/>
              <a:t>Financial services</a:t>
            </a:r>
          </a:p>
          <a:p>
            <a:pPr marL="457200" lvl="0" indent="-317500" algn="l" rtl="0">
              <a:spcBef>
                <a:spcPts val="0"/>
              </a:spcBef>
              <a:spcAft>
                <a:spcPts val="0"/>
              </a:spcAft>
              <a:buSzPts val="1400"/>
              <a:buChar char="●"/>
            </a:pPr>
            <a:r>
              <a:rPr lang="en-IN" dirty="0"/>
              <a:t>Insurance</a:t>
            </a:r>
          </a:p>
          <a:p>
            <a:pPr marL="457200" lvl="0" indent="-317500" algn="l" rtl="0">
              <a:spcBef>
                <a:spcPts val="0"/>
              </a:spcBef>
              <a:spcAft>
                <a:spcPts val="0"/>
              </a:spcAft>
              <a:buSzPts val="1400"/>
              <a:buChar char="●"/>
            </a:pPr>
            <a:r>
              <a:rPr lang="en-IN" dirty="0"/>
              <a:t>Manufacturing</a:t>
            </a:r>
          </a:p>
          <a:p>
            <a:pPr marL="457200" lvl="0" indent="-317500" algn="l" rtl="0">
              <a:spcBef>
                <a:spcPts val="0"/>
              </a:spcBef>
              <a:spcAft>
                <a:spcPts val="0"/>
              </a:spcAft>
              <a:buSzPts val="1400"/>
              <a:buChar char="●"/>
            </a:pPr>
            <a:r>
              <a:rPr lang="en-IN" dirty="0"/>
              <a:t>Entertainment</a:t>
            </a:r>
          </a:p>
          <a:p>
            <a:pPr marL="457200" lvl="0" indent="-317500" algn="l" rtl="0">
              <a:spcBef>
                <a:spcPts val="0"/>
              </a:spcBef>
              <a:spcAft>
                <a:spcPts val="0"/>
              </a:spcAft>
              <a:buSzPts val="1400"/>
              <a:buChar char="●"/>
            </a:pPr>
            <a:r>
              <a:rPr lang="en-IN" dirty="0"/>
              <a:t>Healthcare</a:t>
            </a:r>
          </a:p>
        </p:txBody>
      </p:sp>
      <p:sp>
        <p:nvSpPr>
          <p:cNvPr id="77" name="Google Shape;77;p15"/>
          <p:cNvSpPr txBox="1">
            <a:spLocks noGrp="1"/>
          </p:cNvSpPr>
          <p:nvPr>
            <p:ph type="body" idx="3"/>
          </p:nvPr>
        </p:nvSpPr>
        <p:spPr>
          <a:xfrm>
            <a:off x="5074950" y="4663225"/>
            <a:ext cx="3397500" cy="37660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http://higssoftware.com/blog/data-mining-process-steps.php</a:t>
            </a:r>
            <a:r>
              <a:rPr lang="en" dirty="0">
                <a:hlinkClick r:id="rId3"/>
              </a:rPr>
              <a:t>/</a:t>
            </a:r>
            <a:endParaRPr lang="en" dirty="0"/>
          </a:p>
          <a:p>
            <a:pPr marL="0" lvl="0" indent="0" algn="l" rtl="0">
              <a:spcBef>
                <a:spcPts val="0"/>
              </a:spcBef>
              <a:spcAft>
                <a:spcPts val="1600"/>
              </a:spcAft>
              <a:buNone/>
            </a:pPr>
            <a:endParaRPr dirty="0"/>
          </a:p>
        </p:txBody>
      </p:sp>
      <p:pic>
        <p:nvPicPr>
          <p:cNvPr id="4098" name="Picture 2" descr="technoogies used in data mining">
            <a:extLst>
              <a:ext uri="{FF2B5EF4-FFF2-40B4-BE49-F238E27FC236}">
                <a16:creationId xmlns:a16="http://schemas.microsoft.com/office/drawing/2014/main" id="{A8DDF185-0EA5-4898-B1F7-B9FBD9E5DA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7572" y="1385772"/>
            <a:ext cx="4646428" cy="2882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08442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32320"/>
            <a:ext cx="4045200" cy="735055"/>
          </a:xfrm>
          <a:prstGeom prst="rect">
            <a:avLst/>
          </a:prstGeom>
        </p:spPr>
        <p:txBody>
          <a:bodyPr spcFirstLastPara="1" wrap="square" lIns="91425" tIns="91425" rIns="91425" bIns="91425" anchor="ctr" anchorCtr="0">
            <a:noAutofit/>
          </a:bodyPr>
          <a:lstStyle/>
          <a:p>
            <a:br>
              <a:rPr lang="en-IN" dirty="0"/>
            </a:br>
            <a:r>
              <a:rPr lang="en-IN" dirty="0"/>
              <a:t>Data mining, wrangling,data manipulation techniques</a:t>
            </a:r>
            <a:br>
              <a:rPr lang="en-IN" dirty="0"/>
            </a:br>
            <a:endParaRPr dirty="0"/>
          </a:p>
        </p:txBody>
      </p:sp>
      <p:sp>
        <p:nvSpPr>
          <p:cNvPr id="74" name="Google Shape;74;p15"/>
          <p:cNvSpPr txBox="1">
            <a:spLocks noGrp="1"/>
          </p:cNvSpPr>
          <p:nvPr>
            <p:ph type="subTitle" idx="1"/>
          </p:nvPr>
        </p:nvSpPr>
        <p:spPr>
          <a:xfrm>
            <a:off x="254075" y="1748862"/>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Wrangling</a:t>
            </a:r>
            <a:endParaRPr dirty="0"/>
          </a:p>
        </p:txBody>
      </p:sp>
      <p:sp>
        <p:nvSpPr>
          <p:cNvPr id="75" name="Google Shape;75;p15"/>
          <p:cNvSpPr txBox="1">
            <a:spLocks noGrp="1"/>
          </p:cNvSpPr>
          <p:nvPr>
            <p:ph type="body" idx="2"/>
          </p:nvPr>
        </p:nvSpPr>
        <p:spPr>
          <a:xfrm>
            <a:off x="462275" y="2571750"/>
            <a:ext cx="3837000" cy="2091475"/>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IN" dirty="0"/>
              <a:t>Data wrangling is the process of cleaning and unifying messy and complex data sets for easy access and analysis.</a:t>
            </a:r>
          </a:p>
          <a:p>
            <a:pPr marL="457200" lvl="0" indent="-317500" algn="l" rtl="0">
              <a:spcBef>
                <a:spcPts val="0"/>
              </a:spcBef>
              <a:spcAft>
                <a:spcPts val="0"/>
              </a:spcAft>
              <a:buSzPts val="1400"/>
              <a:buChar char="●"/>
            </a:pPr>
            <a:r>
              <a:rPr lang="en-IN" dirty="0"/>
              <a:t>Data Wrangling is also known as Data Munging.</a:t>
            </a:r>
          </a:p>
        </p:txBody>
      </p:sp>
      <p:sp>
        <p:nvSpPr>
          <p:cNvPr id="77" name="Google Shape;77;p15"/>
          <p:cNvSpPr txBox="1">
            <a:spLocks noGrp="1"/>
          </p:cNvSpPr>
          <p:nvPr>
            <p:ph type="body" idx="3"/>
          </p:nvPr>
        </p:nvSpPr>
        <p:spPr>
          <a:xfrm>
            <a:off x="4720856" y="4663224"/>
            <a:ext cx="4051004" cy="48027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https://towardsdatascience.com/data-wrangling-raw-to-clean-transformation-b30a27bf4b3b</a:t>
            </a:r>
            <a:endParaRPr lang="en-IN" dirty="0"/>
          </a:p>
          <a:p>
            <a:pPr marL="0" lvl="0" indent="0" algn="l" rtl="0">
              <a:spcBef>
                <a:spcPts val="0"/>
              </a:spcBef>
              <a:spcAft>
                <a:spcPts val="1600"/>
              </a:spcAft>
              <a:buNone/>
            </a:pPr>
            <a:endParaRPr dirty="0"/>
          </a:p>
        </p:txBody>
      </p:sp>
      <p:pic>
        <p:nvPicPr>
          <p:cNvPr id="5122" name="Picture 2" descr="Data Wrangling — Raw to Clean Transformation | by Suraj Gurav | Towards Data  Science">
            <a:extLst>
              <a:ext uri="{FF2B5EF4-FFF2-40B4-BE49-F238E27FC236}">
                <a16:creationId xmlns:a16="http://schemas.microsoft.com/office/drawing/2014/main" id="{D072F005-E4F3-4EC8-9A79-31334C6163F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319" t="2189" r="25925"/>
          <a:stretch/>
        </p:blipFill>
        <p:spPr bwMode="auto">
          <a:xfrm>
            <a:off x="4486940" y="1490584"/>
            <a:ext cx="4657060" cy="2553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478744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32320"/>
            <a:ext cx="4045200" cy="735055"/>
          </a:xfrm>
          <a:prstGeom prst="rect">
            <a:avLst/>
          </a:prstGeom>
        </p:spPr>
        <p:txBody>
          <a:bodyPr spcFirstLastPara="1" wrap="square" lIns="91425" tIns="91425" rIns="91425" bIns="91425" anchor="ctr" anchorCtr="0">
            <a:noAutofit/>
          </a:bodyPr>
          <a:lstStyle/>
          <a:p>
            <a:br>
              <a:rPr lang="en-IN" dirty="0"/>
            </a:br>
            <a:r>
              <a:rPr lang="en-IN" dirty="0"/>
              <a:t>Data mining, wrangling,data manipulation techniques</a:t>
            </a:r>
            <a:br>
              <a:rPr lang="en-IN" dirty="0"/>
            </a:br>
            <a:endParaRPr dirty="0"/>
          </a:p>
        </p:txBody>
      </p:sp>
      <p:sp>
        <p:nvSpPr>
          <p:cNvPr id="74" name="Google Shape;74;p15"/>
          <p:cNvSpPr txBox="1">
            <a:spLocks noGrp="1"/>
          </p:cNvSpPr>
          <p:nvPr>
            <p:ph type="subTitle" idx="1"/>
          </p:nvPr>
        </p:nvSpPr>
        <p:spPr>
          <a:xfrm>
            <a:off x="254075" y="1748862"/>
            <a:ext cx="4045200" cy="641400"/>
          </a:xfrm>
          <a:prstGeom prst="rect">
            <a:avLst/>
          </a:prstGeom>
        </p:spPr>
        <p:txBody>
          <a:bodyPr spcFirstLastPara="1" wrap="square" lIns="91425" tIns="91425" rIns="91425" bIns="91425" anchor="ctr" anchorCtr="0">
            <a:noAutofit/>
          </a:bodyPr>
          <a:lstStyle/>
          <a:p>
            <a:pPr marL="0" indent="0"/>
            <a:r>
              <a:rPr lang="en-IN" dirty="0"/>
              <a:t>What is the Purpose of Data Wrangling?</a:t>
            </a:r>
          </a:p>
        </p:txBody>
      </p:sp>
      <p:sp>
        <p:nvSpPr>
          <p:cNvPr id="75" name="Google Shape;75;p15"/>
          <p:cNvSpPr txBox="1">
            <a:spLocks noGrp="1"/>
          </p:cNvSpPr>
          <p:nvPr>
            <p:ph type="body" idx="2"/>
          </p:nvPr>
        </p:nvSpPr>
        <p:spPr>
          <a:xfrm>
            <a:off x="462275" y="2571750"/>
            <a:ext cx="3837000" cy="2091475"/>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IN" dirty="0"/>
              <a:t>The primary purpose of data wrangling can be described as getting data in coherent shape</a:t>
            </a:r>
          </a:p>
          <a:p>
            <a:pPr marL="139700" lvl="0" indent="0" algn="l" rtl="0">
              <a:spcBef>
                <a:spcPts val="0"/>
              </a:spcBef>
              <a:spcAft>
                <a:spcPts val="0"/>
              </a:spcAft>
              <a:buSzPts val="1400"/>
              <a:buNone/>
            </a:pPr>
            <a:endParaRPr lang="en-IN" dirty="0"/>
          </a:p>
        </p:txBody>
      </p:sp>
      <p:sp>
        <p:nvSpPr>
          <p:cNvPr id="77" name="Google Shape;77;p15"/>
          <p:cNvSpPr txBox="1">
            <a:spLocks noGrp="1"/>
          </p:cNvSpPr>
          <p:nvPr>
            <p:ph type="body" idx="3"/>
          </p:nvPr>
        </p:nvSpPr>
        <p:spPr>
          <a:xfrm>
            <a:off x="5074950" y="4663225"/>
            <a:ext cx="3837000" cy="28455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https://pediaa.com/what-is-the-difference-between-data-wrangling-and-data-cleaning/</a:t>
            </a:r>
            <a:endParaRPr lang="en-IN" dirty="0"/>
          </a:p>
          <a:p>
            <a:pPr marL="0" lvl="0" indent="0" algn="l" rtl="0">
              <a:spcBef>
                <a:spcPts val="0"/>
              </a:spcBef>
              <a:spcAft>
                <a:spcPts val="1600"/>
              </a:spcAft>
              <a:buNone/>
            </a:pPr>
            <a:endParaRPr dirty="0"/>
          </a:p>
        </p:txBody>
      </p:sp>
      <p:pic>
        <p:nvPicPr>
          <p:cNvPr id="6146" name="Picture 2">
            <a:extLst>
              <a:ext uri="{FF2B5EF4-FFF2-40B4-BE49-F238E27FC236}">
                <a16:creationId xmlns:a16="http://schemas.microsoft.com/office/drawing/2014/main" id="{6338EB70-7884-4503-9277-6D7287DED60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5839" r="51486" b="24548"/>
          <a:stretch/>
        </p:blipFill>
        <p:spPr bwMode="auto">
          <a:xfrm>
            <a:off x="4572000" y="1748862"/>
            <a:ext cx="4572000" cy="2254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01579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32320"/>
            <a:ext cx="4045200" cy="735055"/>
          </a:xfrm>
          <a:prstGeom prst="rect">
            <a:avLst/>
          </a:prstGeom>
        </p:spPr>
        <p:txBody>
          <a:bodyPr spcFirstLastPara="1" wrap="square" lIns="91425" tIns="91425" rIns="91425" bIns="91425" anchor="ctr" anchorCtr="0">
            <a:noAutofit/>
          </a:bodyPr>
          <a:lstStyle/>
          <a:p>
            <a:br>
              <a:rPr lang="en-IN" dirty="0"/>
            </a:br>
            <a:r>
              <a:rPr lang="en-IN" dirty="0"/>
              <a:t>Data mining, wrangling,data manipulation techniques</a:t>
            </a:r>
            <a:br>
              <a:rPr lang="en-IN" dirty="0"/>
            </a:br>
            <a:endParaRPr dirty="0"/>
          </a:p>
        </p:txBody>
      </p:sp>
      <p:sp>
        <p:nvSpPr>
          <p:cNvPr id="74" name="Google Shape;74;p15"/>
          <p:cNvSpPr txBox="1">
            <a:spLocks noGrp="1"/>
          </p:cNvSpPr>
          <p:nvPr>
            <p:ph type="subTitle" idx="1"/>
          </p:nvPr>
        </p:nvSpPr>
        <p:spPr>
          <a:xfrm>
            <a:off x="254075" y="1748862"/>
            <a:ext cx="4045200" cy="641400"/>
          </a:xfrm>
          <a:prstGeom prst="rect">
            <a:avLst/>
          </a:prstGeom>
        </p:spPr>
        <p:txBody>
          <a:bodyPr spcFirstLastPara="1" wrap="square" lIns="91425" tIns="91425" rIns="91425" bIns="91425" anchor="ctr" anchorCtr="0">
            <a:noAutofit/>
          </a:bodyPr>
          <a:lstStyle/>
          <a:p>
            <a:pPr marL="0" indent="0"/>
            <a:r>
              <a:rPr lang="en-IN" dirty="0"/>
              <a:t>Data Wrangling Steps</a:t>
            </a:r>
          </a:p>
        </p:txBody>
      </p:sp>
      <p:sp>
        <p:nvSpPr>
          <p:cNvPr id="75" name="Google Shape;75;p15"/>
          <p:cNvSpPr txBox="1">
            <a:spLocks noGrp="1"/>
          </p:cNvSpPr>
          <p:nvPr>
            <p:ph type="body" idx="2"/>
          </p:nvPr>
        </p:nvSpPr>
        <p:spPr>
          <a:xfrm>
            <a:off x="462275" y="2571750"/>
            <a:ext cx="3837000" cy="2091475"/>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IN" dirty="0"/>
              <a:t>Data Discovery</a:t>
            </a:r>
          </a:p>
          <a:p>
            <a:pPr marL="457200" lvl="0" indent="-317500" algn="l" rtl="0">
              <a:spcBef>
                <a:spcPts val="0"/>
              </a:spcBef>
              <a:spcAft>
                <a:spcPts val="0"/>
              </a:spcAft>
              <a:buSzPts val="1400"/>
              <a:buChar char="●"/>
            </a:pPr>
            <a:r>
              <a:rPr lang="en-IN" dirty="0"/>
              <a:t>Data Structuring</a:t>
            </a:r>
          </a:p>
          <a:p>
            <a:pPr marL="457200" lvl="0" indent="-317500" algn="l" rtl="0">
              <a:spcBef>
                <a:spcPts val="0"/>
              </a:spcBef>
              <a:spcAft>
                <a:spcPts val="0"/>
              </a:spcAft>
              <a:buSzPts val="1400"/>
              <a:buChar char="●"/>
            </a:pPr>
            <a:r>
              <a:rPr lang="en-IN" dirty="0"/>
              <a:t>Data Cleaning</a:t>
            </a:r>
          </a:p>
          <a:p>
            <a:pPr marL="457200" lvl="0" indent="-317500" algn="l" rtl="0">
              <a:spcBef>
                <a:spcPts val="0"/>
              </a:spcBef>
              <a:spcAft>
                <a:spcPts val="0"/>
              </a:spcAft>
              <a:buSzPts val="1400"/>
              <a:buChar char="●"/>
            </a:pPr>
            <a:r>
              <a:rPr lang="en-IN" dirty="0"/>
              <a:t>Data Enriching</a:t>
            </a:r>
          </a:p>
          <a:p>
            <a:pPr marL="457200" lvl="0" indent="-317500" algn="l" rtl="0">
              <a:spcBef>
                <a:spcPts val="0"/>
              </a:spcBef>
              <a:spcAft>
                <a:spcPts val="0"/>
              </a:spcAft>
              <a:buSzPts val="1400"/>
              <a:buChar char="●"/>
            </a:pPr>
            <a:r>
              <a:rPr lang="en-IN" dirty="0"/>
              <a:t>Data Validating</a:t>
            </a:r>
          </a:p>
          <a:p>
            <a:pPr marL="457200" lvl="0" indent="-317500" algn="l" rtl="0">
              <a:spcBef>
                <a:spcPts val="0"/>
              </a:spcBef>
              <a:spcAft>
                <a:spcPts val="0"/>
              </a:spcAft>
              <a:buSzPts val="1400"/>
              <a:buChar char="●"/>
            </a:pPr>
            <a:r>
              <a:rPr lang="en-IN" dirty="0"/>
              <a:t>Data Publishing</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https://favtutor.com/blogs/data-wrangling</a:t>
            </a:r>
            <a:endParaRPr lang="en-IN" dirty="0"/>
          </a:p>
          <a:p>
            <a:pPr marL="0" lvl="0" indent="0" algn="l" rtl="0">
              <a:spcBef>
                <a:spcPts val="0"/>
              </a:spcBef>
              <a:spcAft>
                <a:spcPts val="1600"/>
              </a:spcAft>
              <a:buNone/>
            </a:pPr>
            <a:endParaRPr dirty="0"/>
          </a:p>
        </p:txBody>
      </p:sp>
      <p:pic>
        <p:nvPicPr>
          <p:cNvPr id="6" name="Picture 5">
            <a:extLst>
              <a:ext uri="{FF2B5EF4-FFF2-40B4-BE49-F238E27FC236}">
                <a16:creationId xmlns:a16="http://schemas.microsoft.com/office/drawing/2014/main" id="{7DEDC245-A902-4896-A982-1B4737C8249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1525"/>
          <a:stretch/>
        </p:blipFill>
        <p:spPr bwMode="auto">
          <a:xfrm>
            <a:off x="4572000" y="1581593"/>
            <a:ext cx="4572000" cy="266811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7446525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32320"/>
            <a:ext cx="4045200" cy="735055"/>
          </a:xfrm>
          <a:prstGeom prst="rect">
            <a:avLst/>
          </a:prstGeom>
        </p:spPr>
        <p:txBody>
          <a:bodyPr spcFirstLastPara="1" wrap="square" lIns="91425" tIns="91425" rIns="91425" bIns="91425" anchor="ctr" anchorCtr="0">
            <a:noAutofit/>
          </a:bodyPr>
          <a:lstStyle/>
          <a:p>
            <a:br>
              <a:rPr lang="en-IN" dirty="0"/>
            </a:br>
            <a:r>
              <a:rPr lang="en-IN" dirty="0"/>
              <a:t>Data mining, wrangling,data manipulation techniques</a:t>
            </a:r>
            <a:br>
              <a:rPr lang="en-IN" dirty="0"/>
            </a:br>
            <a:endParaRPr dirty="0"/>
          </a:p>
        </p:txBody>
      </p:sp>
      <p:sp>
        <p:nvSpPr>
          <p:cNvPr id="74" name="Google Shape;74;p15"/>
          <p:cNvSpPr txBox="1">
            <a:spLocks noGrp="1"/>
          </p:cNvSpPr>
          <p:nvPr>
            <p:ph type="subTitle" idx="1"/>
          </p:nvPr>
        </p:nvSpPr>
        <p:spPr>
          <a:xfrm>
            <a:off x="254075" y="1748862"/>
            <a:ext cx="4045200" cy="641400"/>
          </a:xfrm>
          <a:prstGeom prst="rect">
            <a:avLst/>
          </a:prstGeom>
        </p:spPr>
        <p:txBody>
          <a:bodyPr spcFirstLastPara="1" wrap="square" lIns="91425" tIns="91425" rIns="91425" bIns="91425" anchor="ctr" anchorCtr="0">
            <a:noAutofit/>
          </a:bodyPr>
          <a:lstStyle/>
          <a:p>
            <a:pPr marL="0" indent="0"/>
            <a:r>
              <a:rPr lang="en-IN" dirty="0"/>
              <a:t>Data Wrangling Tools</a:t>
            </a:r>
          </a:p>
        </p:txBody>
      </p:sp>
      <p:sp>
        <p:nvSpPr>
          <p:cNvPr id="75" name="Google Shape;75;p15"/>
          <p:cNvSpPr txBox="1">
            <a:spLocks noGrp="1"/>
          </p:cNvSpPr>
          <p:nvPr>
            <p:ph type="body" idx="2"/>
          </p:nvPr>
        </p:nvSpPr>
        <p:spPr>
          <a:xfrm>
            <a:off x="462275" y="2571750"/>
            <a:ext cx="3837000" cy="2091475"/>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IN" dirty="0"/>
              <a:t>Excel Power Query / Spreadsheets</a:t>
            </a:r>
          </a:p>
          <a:p>
            <a:pPr marL="457200" lvl="0" indent="-317500" algn="l" rtl="0">
              <a:spcBef>
                <a:spcPts val="0"/>
              </a:spcBef>
              <a:spcAft>
                <a:spcPts val="0"/>
              </a:spcAft>
              <a:buSzPts val="1400"/>
              <a:buChar char="●"/>
            </a:pPr>
            <a:r>
              <a:rPr lang="en-IN" dirty="0" err="1"/>
              <a:t>OpenRefine</a:t>
            </a:r>
            <a:endParaRPr lang="en-IN" dirty="0"/>
          </a:p>
          <a:p>
            <a:pPr marL="457200" lvl="0" indent="-317500" algn="l" rtl="0">
              <a:spcBef>
                <a:spcPts val="0"/>
              </a:spcBef>
              <a:spcAft>
                <a:spcPts val="0"/>
              </a:spcAft>
              <a:buSzPts val="1400"/>
              <a:buChar char="●"/>
            </a:pPr>
            <a:r>
              <a:rPr lang="en-IN" dirty="0"/>
              <a:t>Google </a:t>
            </a:r>
            <a:r>
              <a:rPr lang="en-IN" dirty="0" err="1"/>
              <a:t>DataPrep</a:t>
            </a:r>
            <a:endParaRPr lang="en-IN" dirty="0"/>
          </a:p>
          <a:p>
            <a:pPr marL="457200" lvl="0" indent="-317500" algn="l" rtl="0">
              <a:spcBef>
                <a:spcPts val="0"/>
              </a:spcBef>
              <a:spcAft>
                <a:spcPts val="0"/>
              </a:spcAft>
              <a:buSzPts val="1400"/>
              <a:buChar char="●"/>
            </a:pPr>
            <a:r>
              <a:rPr lang="en-IN" dirty="0"/>
              <a:t>Tabula</a:t>
            </a:r>
          </a:p>
          <a:p>
            <a:pPr marL="457200" lvl="0" indent="-317500" algn="l" rtl="0">
              <a:spcBef>
                <a:spcPts val="0"/>
              </a:spcBef>
              <a:spcAft>
                <a:spcPts val="0"/>
              </a:spcAft>
              <a:buSzPts val="1400"/>
              <a:buChar char="●"/>
            </a:pPr>
            <a:r>
              <a:rPr lang="en-IN" dirty="0" err="1"/>
              <a:t>DataWrangler</a:t>
            </a:r>
            <a:endParaRPr lang="en-IN" dirty="0"/>
          </a:p>
          <a:p>
            <a:pPr marL="457200" lvl="0" indent="-317500" algn="l" rtl="0">
              <a:spcBef>
                <a:spcPts val="0"/>
              </a:spcBef>
              <a:spcAft>
                <a:spcPts val="0"/>
              </a:spcAft>
              <a:buSzPts val="1400"/>
              <a:buChar char="●"/>
            </a:pPr>
            <a:r>
              <a:rPr lang="en-IN" dirty="0"/>
              <a:t>CSVKit</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https://www.zohowebstatic.com/sites/default/files/dataprep/import-sources.png</a:t>
            </a:r>
            <a:endParaRPr lang="en-IN" dirty="0"/>
          </a:p>
          <a:p>
            <a:pPr marL="0" lvl="0" indent="0" algn="l" rtl="0">
              <a:spcBef>
                <a:spcPts val="0"/>
              </a:spcBef>
              <a:spcAft>
                <a:spcPts val="1600"/>
              </a:spcAft>
              <a:buNone/>
            </a:pPr>
            <a:r>
              <a:rPr lang="en" dirty="0"/>
              <a:t>/</a:t>
            </a:r>
            <a:endParaRPr dirty="0"/>
          </a:p>
        </p:txBody>
      </p:sp>
      <p:pic>
        <p:nvPicPr>
          <p:cNvPr id="7170" name="Picture 2">
            <a:extLst>
              <a:ext uri="{FF2B5EF4-FFF2-40B4-BE49-F238E27FC236}">
                <a16:creationId xmlns:a16="http://schemas.microsoft.com/office/drawing/2014/main" id="{ADE9A6A4-2D7F-4E0B-BCBB-CDC5780A1D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353068"/>
            <a:ext cx="4572000" cy="3096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962167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32320"/>
            <a:ext cx="4045200" cy="735055"/>
          </a:xfrm>
          <a:prstGeom prst="rect">
            <a:avLst/>
          </a:prstGeom>
        </p:spPr>
        <p:txBody>
          <a:bodyPr spcFirstLastPara="1" wrap="square" lIns="91425" tIns="91425" rIns="91425" bIns="91425" anchor="ctr" anchorCtr="0">
            <a:noAutofit/>
          </a:bodyPr>
          <a:lstStyle/>
          <a:p>
            <a:br>
              <a:rPr lang="en-IN" dirty="0"/>
            </a:br>
            <a:r>
              <a:rPr lang="en-IN" dirty="0"/>
              <a:t>Data mining, wrangling,data manipulation techniques</a:t>
            </a:r>
            <a:br>
              <a:rPr lang="en-IN" dirty="0"/>
            </a:br>
            <a:endParaRPr dirty="0"/>
          </a:p>
        </p:txBody>
      </p:sp>
      <p:sp>
        <p:nvSpPr>
          <p:cNvPr id="74" name="Google Shape;74;p15"/>
          <p:cNvSpPr txBox="1">
            <a:spLocks noGrp="1"/>
          </p:cNvSpPr>
          <p:nvPr>
            <p:ph type="subTitle" idx="1"/>
          </p:nvPr>
        </p:nvSpPr>
        <p:spPr>
          <a:xfrm>
            <a:off x="254075" y="1748862"/>
            <a:ext cx="4045200" cy="641400"/>
          </a:xfrm>
          <a:prstGeom prst="rect">
            <a:avLst/>
          </a:prstGeom>
        </p:spPr>
        <p:txBody>
          <a:bodyPr spcFirstLastPara="1" wrap="square" lIns="91425" tIns="91425" rIns="91425" bIns="91425" anchor="ctr" anchorCtr="0">
            <a:noAutofit/>
          </a:bodyPr>
          <a:lstStyle/>
          <a:p>
            <a:pPr marL="0" indent="0"/>
            <a:endParaRPr lang="en-IN" dirty="0"/>
          </a:p>
          <a:p>
            <a:pPr marL="0" indent="0"/>
            <a:r>
              <a:rPr lang="en-IN" dirty="0"/>
              <a:t>Data Wrangling in Python</a:t>
            </a:r>
          </a:p>
          <a:p>
            <a:pPr marL="0" lvl="0" indent="0" algn="ctr" rtl="0">
              <a:spcBef>
                <a:spcPts val="0"/>
              </a:spcBef>
              <a:spcAft>
                <a:spcPts val="0"/>
              </a:spcAft>
              <a:buNone/>
            </a:pPr>
            <a:endParaRPr dirty="0"/>
          </a:p>
        </p:txBody>
      </p:sp>
      <p:sp>
        <p:nvSpPr>
          <p:cNvPr id="75" name="Google Shape;75;p15"/>
          <p:cNvSpPr txBox="1">
            <a:spLocks noGrp="1"/>
          </p:cNvSpPr>
          <p:nvPr>
            <p:ph type="body" idx="2"/>
          </p:nvPr>
        </p:nvSpPr>
        <p:spPr>
          <a:xfrm>
            <a:off x="462275" y="2571750"/>
            <a:ext cx="3837000" cy="2091475"/>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IN" dirty="0" err="1"/>
              <a:t>Numpy</a:t>
            </a:r>
            <a:r>
              <a:rPr lang="en-IN" dirty="0"/>
              <a:t> </a:t>
            </a:r>
          </a:p>
          <a:p>
            <a:pPr marL="457200" lvl="0" indent="-317500" algn="l" rtl="0">
              <a:spcBef>
                <a:spcPts val="0"/>
              </a:spcBef>
              <a:spcAft>
                <a:spcPts val="0"/>
              </a:spcAft>
              <a:buSzPts val="1400"/>
              <a:buChar char="●"/>
            </a:pPr>
            <a:r>
              <a:rPr lang="en-IN" dirty="0"/>
              <a:t>Pandas</a:t>
            </a:r>
          </a:p>
          <a:p>
            <a:pPr marL="457200" lvl="0" indent="-317500" algn="l" rtl="0">
              <a:spcBef>
                <a:spcPts val="0"/>
              </a:spcBef>
              <a:spcAft>
                <a:spcPts val="0"/>
              </a:spcAft>
              <a:buSzPts val="1400"/>
              <a:buChar char="●"/>
            </a:pPr>
            <a:r>
              <a:rPr lang="en-IN" dirty="0"/>
              <a:t>Matplotlib</a:t>
            </a:r>
          </a:p>
          <a:p>
            <a:pPr marL="457200" lvl="0" indent="-317500" algn="l" rtl="0">
              <a:spcBef>
                <a:spcPts val="0"/>
              </a:spcBef>
              <a:spcAft>
                <a:spcPts val="0"/>
              </a:spcAft>
              <a:buSzPts val="1400"/>
              <a:buChar char="●"/>
            </a:pPr>
            <a:r>
              <a:rPr lang="en-IN" dirty="0" err="1"/>
              <a:t>Plotly</a:t>
            </a:r>
            <a:endParaRPr lang="en-IN" dirty="0"/>
          </a:p>
          <a:p>
            <a:pPr marL="457200" lvl="0" indent="-317500" algn="l" rtl="0">
              <a:spcBef>
                <a:spcPts val="0"/>
              </a:spcBef>
              <a:spcAft>
                <a:spcPts val="0"/>
              </a:spcAft>
              <a:buSzPts val="1400"/>
              <a:buChar char="●"/>
            </a:pPr>
            <a:r>
              <a:rPr lang="en-IN" dirty="0"/>
              <a:t>Theano</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https://pythongeeks.org/data-wrangling-in-python-with-examples/</a:t>
            </a:r>
            <a:endParaRPr lang="en-IN" dirty="0"/>
          </a:p>
          <a:p>
            <a:pPr marL="0" lvl="0" indent="0" algn="l" rtl="0">
              <a:spcBef>
                <a:spcPts val="0"/>
              </a:spcBef>
              <a:spcAft>
                <a:spcPts val="1600"/>
              </a:spcAft>
              <a:buNone/>
            </a:pPr>
            <a:r>
              <a:rPr lang="en" dirty="0"/>
              <a:t>/</a:t>
            </a:r>
            <a:endParaRPr dirty="0"/>
          </a:p>
        </p:txBody>
      </p:sp>
      <p:pic>
        <p:nvPicPr>
          <p:cNvPr id="8196" name="Picture 4" descr="Data Wrangling in Python with Examples - Python Geeks">
            <a:extLst>
              <a:ext uri="{FF2B5EF4-FFF2-40B4-BE49-F238E27FC236}">
                <a16:creationId xmlns:a16="http://schemas.microsoft.com/office/drawing/2014/main" id="{7232579F-0E7A-4A44-AA44-FDF6F82102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269" t="17302" r="10081" b="4709"/>
          <a:stretch/>
        </p:blipFill>
        <p:spPr bwMode="auto">
          <a:xfrm>
            <a:off x="4572000" y="1892594"/>
            <a:ext cx="4572000" cy="2450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902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Descriptive analytics </a:t>
            </a:r>
            <a:endParaRPr lang="en-IN" dirty="0">
              <a:effectLst/>
            </a:endParaRPr>
          </a:p>
        </p:txBody>
      </p:sp>
      <p:sp>
        <p:nvSpPr>
          <p:cNvPr id="74" name="Google Shape;74;p15"/>
          <p:cNvSpPr txBox="1">
            <a:spLocks noGrp="1"/>
          </p:cNvSpPr>
          <p:nvPr>
            <p:ph type="subTitle" idx="1"/>
          </p:nvPr>
        </p:nvSpPr>
        <p:spPr>
          <a:xfrm>
            <a:off x="254075" y="1813865"/>
            <a:ext cx="4045200" cy="641400"/>
          </a:xfrm>
          <a:prstGeom prst="rect">
            <a:avLst/>
          </a:prstGeom>
        </p:spPr>
        <p:txBody>
          <a:bodyPr spcFirstLastPara="1" wrap="square" lIns="91425" tIns="91425" rIns="91425" bIns="91425" anchor="ctr" anchorCtr="0">
            <a:noAutofit/>
          </a:bodyPr>
          <a:lstStyle/>
          <a:p>
            <a:r>
              <a:rPr lang="en-IN" dirty="0"/>
              <a:t>How does descriptive analytics work? </a:t>
            </a:r>
            <a:endParaRPr lang="en-IN" dirty="0">
              <a:effectLst/>
            </a:endParaRP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IN" dirty="0"/>
              <a:t>Data aggregation and data mining are two techniques used in descriptive analytics to discover historical data. </a:t>
            </a:r>
          </a:p>
          <a:p>
            <a:r>
              <a:rPr lang="en-IN" dirty="0"/>
              <a:t>Data is first gathered and sorted by data aggregation in order to make the datasets more manageable by analysts. </a:t>
            </a:r>
            <a:endParaRPr lang="en-IN" dirty="0">
              <a:effectLst/>
            </a:endParaRPr>
          </a:p>
        </p:txBody>
      </p:sp>
      <p:sp>
        <p:nvSpPr>
          <p:cNvPr id="77" name="Google Shape;77;p15"/>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https://</a:t>
            </a:r>
            <a:r>
              <a:rPr lang="en-US" altLang="en-US" dirty="0" err="1">
                <a:solidFill>
                  <a:srgbClr val="565656"/>
                </a:solidFill>
                <a:latin typeface="ArialMT"/>
              </a:rPr>
              <a:t>www.dataversity.net</a:t>
            </a:r>
            <a:r>
              <a:rPr lang="en-US" altLang="en-US" dirty="0">
                <a:solidFill>
                  <a:srgbClr val="565656"/>
                </a:solidFill>
                <a:latin typeface="ArialMT"/>
              </a:rPr>
              <a:t>/fundamentals-descriptive-analytics/ </a:t>
            </a:r>
            <a:endParaRPr lang="en-US" altLang="en-US" sz="1800" dirty="0">
              <a:solidFill>
                <a:schemeClr val="tx1"/>
              </a:solidFill>
              <a:latin typeface="Arial" panose="020B0604020202020204" pitchFamily="34" charset="0"/>
            </a:endParaRP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descr="page9image3696432">
            <a:extLst>
              <a:ext uri="{FF2B5EF4-FFF2-40B4-BE49-F238E27FC236}">
                <a16:creationId xmlns:a16="http://schemas.microsoft.com/office/drawing/2014/main" id="{545B3B4C-12D5-5343-B149-576690B753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24968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10image3731792">
            <a:extLst>
              <a:ext uri="{FF2B5EF4-FFF2-40B4-BE49-F238E27FC236}">
                <a16:creationId xmlns:a16="http://schemas.microsoft.com/office/drawing/2014/main" id="{00224E21-C2DB-3845-8376-9049A4512A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974BD21F-9025-6140-B927-680FD3480C8B}"/>
              </a:ext>
            </a:extLst>
          </p:cNvPr>
          <p:cNvSpPr>
            <a:spLocks noChangeArrowheads="1"/>
          </p:cNvSpPr>
          <p:nvPr/>
        </p:nvSpPr>
        <p:spPr bwMode="auto">
          <a:xfrm>
            <a:off x="4152761" y="1730247"/>
            <a:ext cx="74925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 name="Rectangle 2">
            <a:extLst>
              <a:ext uri="{FF2B5EF4-FFF2-40B4-BE49-F238E27FC236}">
                <a16:creationId xmlns:a16="http://schemas.microsoft.com/office/drawing/2014/main" id="{025A492A-CD70-A641-A949-2D640450F024}"/>
              </a:ext>
            </a:extLst>
          </p:cNvPr>
          <p:cNvSpPr>
            <a:spLocks noChangeArrowheads="1"/>
          </p:cNvSpPr>
          <p:nvPr/>
        </p:nvSpPr>
        <p:spPr bwMode="auto">
          <a:xfrm>
            <a:off x="4716815" y="1332737"/>
            <a:ext cx="6542826" cy="48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pic>
        <p:nvPicPr>
          <p:cNvPr id="17410" name="Picture 2" descr="page13image5831024">
            <a:extLst>
              <a:ext uri="{FF2B5EF4-FFF2-40B4-BE49-F238E27FC236}">
                <a16:creationId xmlns:a16="http://schemas.microsoft.com/office/drawing/2014/main" id="{D2A21CB8-1F3A-0544-BF94-967EBAB280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page18image3741568">
            <a:extLst>
              <a:ext uri="{FF2B5EF4-FFF2-40B4-BE49-F238E27FC236}">
                <a16:creationId xmlns:a16="http://schemas.microsoft.com/office/drawing/2014/main" id="{6E534BE7-6535-8945-8A36-6F1F7C29A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descr="page20image3760496">
            <a:extLst>
              <a:ext uri="{FF2B5EF4-FFF2-40B4-BE49-F238E27FC236}">
                <a16:creationId xmlns:a16="http://schemas.microsoft.com/office/drawing/2014/main" id="{9C133DD9-7AEF-E446-B89D-5758211905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5601" name="Picture 1" descr="page21image5022512">
            <a:extLst>
              <a:ext uri="{FF2B5EF4-FFF2-40B4-BE49-F238E27FC236}">
                <a16:creationId xmlns:a16="http://schemas.microsoft.com/office/drawing/2014/main" id="{82D45089-B6F6-F447-8A3A-A161309D5A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332737"/>
            <a:ext cx="4572000" cy="2654300"/>
          </a:xfrm>
          <a:prstGeom prst="rect">
            <a:avLst/>
          </a:prstGeom>
          <a:noFill/>
          <a:extLst>
            <a:ext uri="{909E8E84-426E-40DD-AFC4-6F175D3DCCD1}">
              <a14:hiddenFill xmlns:a14="http://schemas.microsoft.com/office/drawing/2010/main">
                <a:solidFill>
                  <a:srgbClr val="FFFFFF"/>
                </a:solidFill>
              </a14:hiddenFill>
            </a:ext>
          </a:extLst>
        </p:spPr>
      </p:pic>
      <p:pic>
        <p:nvPicPr>
          <p:cNvPr id="25603" name="Picture 3" descr="page21image5854112">
            <a:extLst>
              <a:ext uri="{FF2B5EF4-FFF2-40B4-BE49-F238E27FC236}">
                <a16:creationId xmlns:a16="http://schemas.microsoft.com/office/drawing/2014/main" id="{28C604F6-AD43-2E4D-929D-979EBB1325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descr="page21image5854112">
            <a:extLst>
              <a:ext uri="{FF2B5EF4-FFF2-40B4-BE49-F238E27FC236}">
                <a16:creationId xmlns:a16="http://schemas.microsoft.com/office/drawing/2014/main" id="{CA3A88C9-5A63-FF42-02B3-83FDAF7A9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471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32320"/>
            <a:ext cx="4045200" cy="735055"/>
          </a:xfrm>
          <a:prstGeom prst="rect">
            <a:avLst/>
          </a:prstGeom>
        </p:spPr>
        <p:txBody>
          <a:bodyPr spcFirstLastPara="1" wrap="square" lIns="91425" tIns="91425" rIns="91425" bIns="91425" anchor="ctr" anchorCtr="0">
            <a:noAutofit/>
          </a:bodyPr>
          <a:lstStyle/>
          <a:p>
            <a:br>
              <a:rPr lang="en-IN" dirty="0"/>
            </a:br>
            <a:r>
              <a:rPr lang="en-IN" dirty="0"/>
              <a:t>Data mining, wrangling,data manipulation techniques</a:t>
            </a:r>
            <a:br>
              <a:rPr lang="en-IN" dirty="0"/>
            </a:br>
            <a:endParaRPr dirty="0"/>
          </a:p>
        </p:txBody>
      </p:sp>
      <p:sp>
        <p:nvSpPr>
          <p:cNvPr id="74" name="Google Shape;74;p15"/>
          <p:cNvSpPr txBox="1">
            <a:spLocks noGrp="1"/>
          </p:cNvSpPr>
          <p:nvPr>
            <p:ph type="subTitle" idx="1"/>
          </p:nvPr>
        </p:nvSpPr>
        <p:spPr>
          <a:xfrm>
            <a:off x="254075" y="1748862"/>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 Manipulation </a:t>
            </a:r>
            <a:endParaRPr dirty="0"/>
          </a:p>
        </p:txBody>
      </p:sp>
      <p:sp>
        <p:nvSpPr>
          <p:cNvPr id="75" name="Google Shape;75;p15"/>
          <p:cNvSpPr txBox="1">
            <a:spLocks noGrp="1"/>
          </p:cNvSpPr>
          <p:nvPr>
            <p:ph type="body" idx="2"/>
          </p:nvPr>
        </p:nvSpPr>
        <p:spPr>
          <a:xfrm>
            <a:off x="462275" y="2571750"/>
            <a:ext cx="3837000" cy="2091475"/>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IN" dirty="0"/>
              <a:t>Pandas is an open-source python library that is used for data manipulation and analysis. </a:t>
            </a:r>
          </a:p>
          <a:p>
            <a:pPr marL="457200" lvl="0" indent="-317500" algn="l" rtl="0">
              <a:spcBef>
                <a:spcPts val="0"/>
              </a:spcBef>
              <a:spcAft>
                <a:spcPts val="0"/>
              </a:spcAft>
              <a:buSzPts val="1400"/>
              <a:buChar char="●"/>
            </a:pPr>
            <a:r>
              <a:rPr lang="en-IN" dirty="0"/>
              <a:t>It provides many functions and methods to speed up the data analysis process.</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https://www.astera.com/type/blog/data-manipulation-tools/</a:t>
            </a:r>
            <a:endParaRPr lang="en-IN" dirty="0"/>
          </a:p>
          <a:p>
            <a:pPr marL="0" lvl="0" indent="0" algn="l" rtl="0">
              <a:spcBef>
                <a:spcPts val="0"/>
              </a:spcBef>
              <a:spcAft>
                <a:spcPts val="1600"/>
              </a:spcAft>
              <a:buNone/>
            </a:pPr>
            <a:endParaRPr dirty="0"/>
          </a:p>
        </p:txBody>
      </p:sp>
      <p:pic>
        <p:nvPicPr>
          <p:cNvPr id="10242" name="Picture 2" descr="Data Manipulation Tools - Understanding the Basics | Astera">
            <a:extLst>
              <a:ext uri="{FF2B5EF4-FFF2-40B4-BE49-F238E27FC236}">
                <a16:creationId xmlns:a16="http://schemas.microsoft.com/office/drawing/2014/main" id="{2EDBE60E-1C61-430D-B8FC-4BEF65758CC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077" t="9432" r="14688" b="7600"/>
          <a:stretch/>
        </p:blipFill>
        <p:spPr bwMode="auto">
          <a:xfrm>
            <a:off x="4572000" y="1567375"/>
            <a:ext cx="4572000" cy="2855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87258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32320"/>
            <a:ext cx="4045200" cy="735055"/>
          </a:xfrm>
          <a:prstGeom prst="rect">
            <a:avLst/>
          </a:prstGeom>
        </p:spPr>
        <p:txBody>
          <a:bodyPr spcFirstLastPara="1" wrap="square" lIns="91425" tIns="91425" rIns="91425" bIns="91425" anchor="ctr" anchorCtr="0">
            <a:noAutofit/>
          </a:bodyPr>
          <a:lstStyle/>
          <a:p>
            <a:br>
              <a:rPr lang="en-IN" dirty="0"/>
            </a:br>
            <a:r>
              <a:rPr lang="en-IN" dirty="0"/>
              <a:t>Data mining, wrangling,data manipulation techniques</a:t>
            </a:r>
            <a:br>
              <a:rPr lang="en-IN" dirty="0"/>
            </a:br>
            <a:endParaRPr dirty="0"/>
          </a:p>
        </p:txBody>
      </p:sp>
      <p:sp>
        <p:nvSpPr>
          <p:cNvPr id="74" name="Google Shape;74;p15"/>
          <p:cNvSpPr txBox="1">
            <a:spLocks noGrp="1"/>
          </p:cNvSpPr>
          <p:nvPr>
            <p:ph type="subTitle" idx="1"/>
          </p:nvPr>
        </p:nvSpPr>
        <p:spPr>
          <a:xfrm>
            <a:off x="254075" y="1748862"/>
            <a:ext cx="4045200" cy="641400"/>
          </a:xfrm>
          <a:prstGeom prst="rect">
            <a:avLst/>
          </a:prstGeom>
        </p:spPr>
        <p:txBody>
          <a:bodyPr spcFirstLastPara="1" wrap="square" lIns="91425" tIns="91425" rIns="91425" bIns="91425" anchor="ctr" anchorCtr="0">
            <a:noAutofit/>
          </a:bodyPr>
          <a:lstStyle/>
          <a:p>
            <a:pPr marL="0" indent="0"/>
            <a:r>
              <a:rPr lang="en-IN" dirty="0"/>
              <a:t>What are Data Manipulations?</a:t>
            </a:r>
          </a:p>
        </p:txBody>
      </p:sp>
      <p:sp>
        <p:nvSpPr>
          <p:cNvPr id="75" name="Google Shape;75;p15"/>
          <p:cNvSpPr txBox="1">
            <a:spLocks noGrp="1"/>
          </p:cNvSpPr>
          <p:nvPr>
            <p:ph type="body" idx="2"/>
          </p:nvPr>
        </p:nvSpPr>
        <p:spPr>
          <a:xfrm>
            <a:off x="462275" y="2571750"/>
            <a:ext cx="3837000" cy="2091475"/>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IN" dirty="0"/>
              <a:t>Data manipulation with python is defined as a process in the python programming language that enables users in data organization in order to make reading or interpreting the insights from the data more structured and comprises of having better design.</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https://etipsguruji.com/data-manipulation-benefits-advantage/</a:t>
            </a:r>
            <a:endParaRPr lang="en-IN" dirty="0"/>
          </a:p>
          <a:p>
            <a:pPr marL="0" lvl="0" indent="0" algn="l" rtl="0">
              <a:spcBef>
                <a:spcPts val="0"/>
              </a:spcBef>
              <a:spcAft>
                <a:spcPts val="1600"/>
              </a:spcAft>
              <a:buNone/>
            </a:pPr>
            <a:r>
              <a:rPr lang="en" dirty="0"/>
              <a:t>/</a:t>
            </a:r>
            <a:endParaRPr dirty="0"/>
          </a:p>
        </p:txBody>
      </p:sp>
      <p:pic>
        <p:nvPicPr>
          <p:cNvPr id="3" name="Picture 2">
            <a:extLst>
              <a:ext uri="{FF2B5EF4-FFF2-40B4-BE49-F238E27FC236}">
                <a16:creationId xmlns:a16="http://schemas.microsoft.com/office/drawing/2014/main" id="{DC9066EC-54B3-4F0F-99FE-3BC02FD03CE0}"/>
              </a:ext>
            </a:extLst>
          </p:cNvPr>
          <p:cNvPicPr>
            <a:picLocks noChangeAspect="1"/>
          </p:cNvPicPr>
          <p:nvPr/>
        </p:nvPicPr>
        <p:blipFill>
          <a:blip r:embed="rId4"/>
          <a:stretch>
            <a:fillRect/>
          </a:stretch>
        </p:blipFill>
        <p:spPr>
          <a:xfrm>
            <a:off x="4572000" y="1302931"/>
            <a:ext cx="4572000" cy="3048000"/>
          </a:xfrm>
          <a:prstGeom prst="rect">
            <a:avLst/>
          </a:prstGeom>
        </p:spPr>
      </p:pic>
    </p:spTree>
    <p:extLst>
      <p:ext uri="{BB962C8B-B14F-4D97-AF65-F5344CB8AC3E}">
        <p14:creationId xmlns:p14="http://schemas.microsoft.com/office/powerpoint/2010/main" val="237266165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32320"/>
            <a:ext cx="4045200" cy="735055"/>
          </a:xfrm>
          <a:prstGeom prst="rect">
            <a:avLst/>
          </a:prstGeom>
        </p:spPr>
        <p:txBody>
          <a:bodyPr spcFirstLastPara="1" wrap="square" lIns="91425" tIns="91425" rIns="91425" bIns="91425" anchor="ctr" anchorCtr="0">
            <a:noAutofit/>
          </a:bodyPr>
          <a:lstStyle/>
          <a:p>
            <a:br>
              <a:rPr lang="en-IN" dirty="0"/>
            </a:br>
            <a:r>
              <a:rPr lang="en-IN" dirty="0"/>
              <a:t>Data mining, wrangling,data manipulation techniques</a:t>
            </a:r>
            <a:br>
              <a:rPr lang="en-IN" dirty="0"/>
            </a:br>
            <a:endParaRPr dirty="0"/>
          </a:p>
        </p:txBody>
      </p:sp>
      <p:sp>
        <p:nvSpPr>
          <p:cNvPr id="74" name="Google Shape;74;p15"/>
          <p:cNvSpPr txBox="1">
            <a:spLocks noGrp="1"/>
          </p:cNvSpPr>
          <p:nvPr>
            <p:ph type="subTitle" idx="1"/>
          </p:nvPr>
        </p:nvSpPr>
        <p:spPr>
          <a:xfrm>
            <a:off x="254075" y="1748862"/>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Pandas</a:t>
            </a:r>
            <a:endParaRPr dirty="0"/>
          </a:p>
        </p:txBody>
      </p:sp>
      <p:sp>
        <p:nvSpPr>
          <p:cNvPr id="75" name="Google Shape;75;p15"/>
          <p:cNvSpPr txBox="1">
            <a:spLocks noGrp="1"/>
          </p:cNvSpPr>
          <p:nvPr>
            <p:ph type="body" idx="2"/>
          </p:nvPr>
        </p:nvSpPr>
        <p:spPr>
          <a:xfrm>
            <a:off x="462275" y="2571750"/>
            <a:ext cx="3837000" cy="2091475"/>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IN" dirty="0"/>
              <a:t>Pandas is an open source Python package that is most widely used for data science/data analysis and machine learning tasks. </a:t>
            </a:r>
          </a:p>
          <a:p>
            <a:pPr marL="457200" lvl="0" indent="-317500" algn="l" rtl="0">
              <a:spcBef>
                <a:spcPts val="0"/>
              </a:spcBef>
              <a:spcAft>
                <a:spcPts val="0"/>
              </a:spcAft>
              <a:buSzPts val="1400"/>
              <a:buChar char="●"/>
            </a:pPr>
            <a:r>
              <a:rPr lang="en-IN" dirty="0"/>
              <a:t>It is built on top of another package named </a:t>
            </a:r>
            <a:r>
              <a:rPr lang="en-IN" dirty="0" err="1"/>
              <a:t>Numpy</a:t>
            </a:r>
            <a:r>
              <a:rPr lang="en-IN" dirty="0"/>
              <a:t>, which provides support for multi-dimensional arrays.</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https://towardsdatascience.com/manipulating-the-data-with-pandas-using-python-be6c5dfabd47</a:t>
            </a:r>
            <a:endParaRPr lang="en-IN" dirty="0"/>
          </a:p>
          <a:p>
            <a:pPr marL="0" lvl="0" indent="0" algn="l" rtl="0">
              <a:spcBef>
                <a:spcPts val="0"/>
              </a:spcBef>
              <a:spcAft>
                <a:spcPts val="1600"/>
              </a:spcAft>
              <a:buNone/>
            </a:pPr>
            <a:endParaRPr dirty="0"/>
          </a:p>
        </p:txBody>
      </p:sp>
      <p:pic>
        <p:nvPicPr>
          <p:cNvPr id="9218" name="Picture 2">
            <a:extLst>
              <a:ext uri="{FF2B5EF4-FFF2-40B4-BE49-F238E27FC236}">
                <a16:creationId xmlns:a16="http://schemas.microsoft.com/office/drawing/2014/main" id="{C63D28C3-1948-4FC4-A810-B588105A821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966" t="19702" r="5557" b="19501"/>
          <a:stretch/>
        </p:blipFill>
        <p:spPr bwMode="auto">
          <a:xfrm>
            <a:off x="4572000" y="1926910"/>
            <a:ext cx="4572000" cy="2492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23247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32320"/>
            <a:ext cx="4045200" cy="735055"/>
          </a:xfrm>
          <a:prstGeom prst="rect">
            <a:avLst/>
          </a:prstGeom>
        </p:spPr>
        <p:txBody>
          <a:bodyPr spcFirstLastPara="1" wrap="square" lIns="91425" tIns="91425" rIns="91425" bIns="91425" anchor="ctr" anchorCtr="0">
            <a:noAutofit/>
          </a:bodyPr>
          <a:lstStyle/>
          <a:p>
            <a:br>
              <a:rPr lang="en-IN" dirty="0"/>
            </a:br>
            <a:r>
              <a:rPr lang="en-IN" dirty="0"/>
              <a:t>Data mining, wrangling,data manipulation techniques</a:t>
            </a:r>
            <a:br>
              <a:rPr lang="en-IN" dirty="0"/>
            </a:br>
            <a:endParaRPr dirty="0"/>
          </a:p>
        </p:txBody>
      </p:sp>
      <p:sp>
        <p:nvSpPr>
          <p:cNvPr id="74" name="Google Shape;74;p15"/>
          <p:cNvSpPr txBox="1">
            <a:spLocks noGrp="1"/>
          </p:cNvSpPr>
          <p:nvPr>
            <p:ph type="subTitle" idx="1"/>
          </p:nvPr>
        </p:nvSpPr>
        <p:spPr>
          <a:xfrm>
            <a:off x="138223" y="1748862"/>
            <a:ext cx="4161051" cy="641400"/>
          </a:xfrm>
          <a:prstGeom prst="rect">
            <a:avLst/>
          </a:prstGeom>
        </p:spPr>
        <p:txBody>
          <a:bodyPr spcFirstLastPara="1" wrap="square" lIns="91425" tIns="91425" rIns="91425" bIns="91425" anchor="ctr" anchorCtr="0">
            <a:noAutofit/>
          </a:bodyPr>
          <a:lstStyle/>
          <a:p>
            <a:pPr marL="0" indent="0"/>
            <a:r>
              <a:rPr lang="en-IN" dirty="0"/>
              <a:t>9 Effective Pandas Techniques in Python for Data Manipulation</a:t>
            </a:r>
            <a:endParaRPr dirty="0"/>
          </a:p>
        </p:txBody>
      </p:sp>
      <p:sp>
        <p:nvSpPr>
          <p:cNvPr id="75" name="Google Shape;75;p15"/>
          <p:cNvSpPr txBox="1">
            <a:spLocks noGrp="1"/>
          </p:cNvSpPr>
          <p:nvPr>
            <p:ph type="body" idx="2"/>
          </p:nvPr>
        </p:nvSpPr>
        <p:spPr>
          <a:xfrm>
            <a:off x="462275" y="2571750"/>
            <a:ext cx="3837000" cy="2323408"/>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endParaRPr lang="en-IN" dirty="0"/>
          </a:p>
          <a:p>
            <a:pPr marL="457200" lvl="0" indent="-317500" algn="l" rtl="0">
              <a:spcBef>
                <a:spcPts val="0"/>
              </a:spcBef>
              <a:spcAft>
                <a:spcPts val="0"/>
              </a:spcAft>
              <a:buSzPts val="1400"/>
              <a:buChar char="●"/>
            </a:pPr>
            <a:r>
              <a:rPr lang="en-IN" dirty="0"/>
              <a:t>Pivot Table</a:t>
            </a:r>
          </a:p>
          <a:p>
            <a:pPr marL="457200" lvl="0" indent="-317500" algn="l" rtl="0">
              <a:spcBef>
                <a:spcPts val="0"/>
              </a:spcBef>
              <a:spcAft>
                <a:spcPts val="0"/>
              </a:spcAft>
              <a:buSzPts val="1400"/>
              <a:buChar char="●"/>
            </a:pPr>
            <a:r>
              <a:rPr lang="en-IN" dirty="0"/>
              <a:t>Boolean Indexing</a:t>
            </a:r>
          </a:p>
          <a:p>
            <a:pPr marL="457200" lvl="0" indent="-317500" algn="l" rtl="0">
              <a:spcBef>
                <a:spcPts val="0"/>
              </a:spcBef>
              <a:spcAft>
                <a:spcPts val="0"/>
              </a:spcAft>
              <a:buSzPts val="1400"/>
              <a:buChar char="●"/>
            </a:pPr>
            <a:r>
              <a:rPr lang="en-IN" dirty="0"/>
              <a:t>Apply Function</a:t>
            </a:r>
          </a:p>
          <a:p>
            <a:pPr marL="457200" lvl="0" indent="-317500" algn="l" rtl="0">
              <a:spcBef>
                <a:spcPts val="0"/>
              </a:spcBef>
              <a:spcAft>
                <a:spcPts val="0"/>
              </a:spcAft>
              <a:buSzPts val="1400"/>
              <a:buChar char="●"/>
            </a:pPr>
            <a:r>
              <a:rPr lang="en-IN" dirty="0"/>
              <a:t>Crosstab</a:t>
            </a:r>
          </a:p>
          <a:p>
            <a:pPr marL="457200" lvl="0" indent="-317500" algn="l" rtl="0">
              <a:spcBef>
                <a:spcPts val="0"/>
              </a:spcBef>
              <a:spcAft>
                <a:spcPts val="0"/>
              </a:spcAft>
              <a:buSzPts val="1400"/>
              <a:buChar char="●"/>
            </a:pPr>
            <a:r>
              <a:rPr lang="en-IN" dirty="0"/>
              <a:t>Merge </a:t>
            </a:r>
            <a:r>
              <a:rPr lang="en-IN" dirty="0" err="1"/>
              <a:t>DataFrames</a:t>
            </a:r>
            <a:endParaRPr lang="en-IN" dirty="0"/>
          </a:p>
          <a:p>
            <a:pPr marL="457200" lvl="0" indent="-317500" algn="l" rtl="0">
              <a:spcBef>
                <a:spcPts val="0"/>
              </a:spcBef>
              <a:spcAft>
                <a:spcPts val="0"/>
              </a:spcAft>
              <a:buSzPts val="1400"/>
              <a:buChar char="●"/>
            </a:pPr>
            <a:r>
              <a:rPr lang="en-IN" dirty="0"/>
              <a:t>Sorting </a:t>
            </a:r>
            <a:r>
              <a:rPr lang="en-IN" dirty="0" err="1"/>
              <a:t>DataFrames</a:t>
            </a:r>
            <a:endParaRPr lang="en-IN" dirty="0"/>
          </a:p>
          <a:p>
            <a:pPr marL="457200" lvl="0" indent="-317500" algn="l" rtl="0">
              <a:spcBef>
                <a:spcPts val="0"/>
              </a:spcBef>
              <a:spcAft>
                <a:spcPts val="0"/>
              </a:spcAft>
              <a:buSzPts val="1400"/>
              <a:buChar char="●"/>
            </a:pPr>
            <a:r>
              <a:rPr lang="en-IN" dirty="0"/>
              <a:t>Plotting</a:t>
            </a:r>
          </a:p>
          <a:p>
            <a:pPr marL="457200" lvl="0" indent="-317500" algn="l" rtl="0">
              <a:spcBef>
                <a:spcPts val="0"/>
              </a:spcBef>
              <a:spcAft>
                <a:spcPts val="0"/>
              </a:spcAft>
              <a:buSzPts val="1400"/>
              <a:buChar char="●"/>
            </a:pPr>
            <a:r>
              <a:rPr lang="en-IN" dirty="0"/>
              <a:t>Cut function</a:t>
            </a:r>
          </a:p>
          <a:p>
            <a:pPr marL="457200" lvl="0" indent="-317500" algn="l" rtl="0">
              <a:spcBef>
                <a:spcPts val="0"/>
              </a:spcBef>
              <a:spcAft>
                <a:spcPts val="0"/>
              </a:spcAft>
              <a:buSzPts val="1400"/>
              <a:buChar char="●"/>
            </a:pPr>
            <a:r>
              <a:rPr lang="en-IN" dirty="0"/>
              <a:t>Impute Missing Values</a:t>
            </a:r>
          </a:p>
          <a:p>
            <a:pPr marL="457200" lvl="0" indent="-317500" algn="l" rtl="0">
              <a:spcBef>
                <a:spcPts val="0"/>
              </a:spcBef>
              <a:spcAft>
                <a:spcPts val="0"/>
              </a:spcAft>
              <a:buSzPts val="1400"/>
              <a:buChar char="●"/>
            </a:pPr>
            <a:endParaRPr lang="en-IN" dirty="0"/>
          </a:p>
        </p:txBody>
      </p:sp>
      <p:sp>
        <p:nvSpPr>
          <p:cNvPr id="77" name="Google Shape;77;p15"/>
          <p:cNvSpPr txBox="1">
            <a:spLocks noGrp="1"/>
          </p:cNvSpPr>
          <p:nvPr>
            <p:ph type="body" idx="3"/>
          </p:nvPr>
        </p:nvSpPr>
        <p:spPr>
          <a:xfrm>
            <a:off x="5074949" y="4720856"/>
            <a:ext cx="3941459" cy="22691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https://media.geeksforgeeks.org/wp-content/uploads/20210109131825/Annotation20210109131527-660x225.png</a:t>
            </a:r>
            <a:endParaRPr lang="en-IN" dirty="0"/>
          </a:p>
          <a:p>
            <a:pPr marL="0" lvl="0" indent="0" algn="l" rtl="0">
              <a:spcBef>
                <a:spcPts val="0"/>
              </a:spcBef>
              <a:spcAft>
                <a:spcPts val="1600"/>
              </a:spcAft>
              <a:buNone/>
            </a:pPr>
            <a:endParaRPr dirty="0"/>
          </a:p>
        </p:txBody>
      </p:sp>
      <p:pic>
        <p:nvPicPr>
          <p:cNvPr id="12290" name="Picture 2">
            <a:extLst>
              <a:ext uri="{FF2B5EF4-FFF2-40B4-BE49-F238E27FC236}">
                <a16:creationId xmlns:a16="http://schemas.microsoft.com/office/drawing/2014/main" id="{984ED1DA-ACFA-4712-B6B8-B94EDFFBB6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957388"/>
            <a:ext cx="4572000" cy="2323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45191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32320"/>
            <a:ext cx="4045200" cy="735055"/>
          </a:xfrm>
          <a:prstGeom prst="rect">
            <a:avLst/>
          </a:prstGeom>
        </p:spPr>
        <p:txBody>
          <a:bodyPr spcFirstLastPara="1" wrap="square" lIns="91425" tIns="91425" rIns="91425" bIns="91425" anchor="ctr" anchorCtr="0">
            <a:noAutofit/>
          </a:bodyPr>
          <a:lstStyle/>
          <a:p>
            <a:br>
              <a:rPr lang="en-IN" dirty="0"/>
            </a:br>
            <a:r>
              <a:rPr lang="en-IN" dirty="0"/>
              <a:t>Data cleaning and pre-processing techniques</a:t>
            </a:r>
            <a:br>
              <a:rPr lang="en-IN" dirty="0"/>
            </a:br>
            <a:endParaRPr dirty="0"/>
          </a:p>
        </p:txBody>
      </p:sp>
      <p:sp>
        <p:nvSpPr>
          <p:cNvPr id="74" name="Google Shape;74;p15"/>
          <p:cNvSpPr txBox="1">
            <a:spLocks noGrp="1"/>
          </p:cNvSpPr>
          <p:nvPr>
            <p:ph type="subTitle" idx="1"/>
          </p:nvPr>
        </p:nvSpPr>
        <p:spPr>
          <a:xfrm>
            <a:off x="254075" y="1748862"/>
            <a:ext cx="4045200" cy="641400"/>
          </a:xfrm>
          <a:prstGeom prst="rect">
            <a:avLst/>
          </a:prstGeom>
        </p:spPr>
        <p:txBody>
          <a:bodyPr spcFirstLastPara="1" wrap="square" lIns="91425" tIns="91425" rIns="91425" bIns="91425" anchor="ctr" anchorCtr="0">
            <a:noAutofit/>
          </a:bodyPr>
          <a:lstStyle/>
          <a:p>
            <a:pPr marL="0" indent="0"/>
            <a:r>
              <a:rPr lang="en-IN" dirty="0"/>
              <a:t>Data Cleaning</a:t>
            </a:r>
          </a:p>
        </p:txBody>
      </p:sp>
      <p:sp>
        <p:nvSpPr>
          <p:cNvPr id="75" name="Google Shape;75;p15"/>
          <p:cNvSpPr txBox="1">
            <a:spLocks noGrp="1"/>
          </p:cNvSpPr>
          <p:nvPr>
            <p:ph type="body" idx="2"/>
          </p:nvPr>
        </p:nvSpPr>
        <p:spPr>
          <a:xfrm>
            <a:off x="462275" y="2571750"/>
            <a:ext cx="3837000" cy="2323408"/>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endParaRPr lang="en-IN" dirty="0"/>
          </a:p>
          <a:p>
            <a:pPr marL="457200" lvl="0" indent="-317500" algn="l" rtl="0">
              <a:spcBef>
                <a:spcPts val="0"/>
              </a:spcBef>
              <a:spcAft>
                <a:spcPts val="0"/>
              </a:spcAft>
              <a:buSzPts val="1400"/>
              <a:buChar char="●"/>
            </a:pPr>
            <a:r>
              <a:rPr lang="en-IN" dirty="0"/>
              <a:t>Data cleaning is the process of fixing or removing incorrect, corrupted, incorrectly formatted, duplicate, or incomplete data within a dataset. </a:t>
            </a:r>
          </a:p>
          <a:p>
            <a:pPr marL="139700" lvl="0" indent="0" algn="l" rtl="0">
              <a:spcBef>
                <a:spcPts val="0"/>
              </a:spcBef>
              <a:spcAft>
                <a:spcPts val="0"/>
              </a:spcAft>
              <a:buSzPts val="1400"/>
              <a:buNone/>
            </a:pPr>
            <a:endParaRPr lang="en-IN" dirty="0"/>
          </a:p>
          <a:p>
            <a:pPr marL="139700" lvl="0" indent="0" algn="l" rtl="0">
              <a:spcBef>
                <a:spcPts val="0"/>
              </a:spcBef>
              <a:spcAft>
                <a:spcPts val="0"/>
              </a:spcAft>
              <a:buSzPts val="1400"/>
              <a:buNone/>
            </a:pPr>
            <a:endParaRPr lang="en-IN" dirty="0"/>
          </a:p>
          <a:p>
            <a:pPr marL="457200" lvl="0" indent="-317500" algn="l" rtl="0">
              <a:spcBef>
                <a:spcPts val="0"/>
              </a:spcBef>
              <a:spcAft>
                <a:spcPts val="0"/>
              </a:spcAft>
              <a:buSzPts val="1400"/>
              <a:buChar char="●"/>
            </a:pPr>
            <a:endParaRPr lang="en-IN" dirty="0"/>
          </a:p>
          <a:p>
            <a:pPr marL="139700" lvl="0" indent="0" algn="l" rtl="0">
              <a:spcBef>
                <a:spcPts val="0"/>
              </a:spcBef>
              <a:spcAft>
                <a:spcPts val="0"/>
              </a:spcAft>
              <a:buSzPts val="1400"/>
              <a:buNone/>
            </a:pPr>
            <a:endParaRPr lang="en-IN" dirty="0"/>
          </a:p>
        </p:txBody>
      </p:sp>
      <p:sp>
        <p:nvSpPr>
          <p:cNvPr id="77" name="Google Shape;77;p15"/>
          <p:cNvSpPr txBox="1">
            <a:spLocks noGrp="1"/>
          </p:cNvSpPr>
          <p:nvPr>
            <p:ph type="body" idx="3"/>
          </p:nvPr>
        </p:nvSpPr>
        <p:spPr>
          <a:xfrm>
            <a:off x="5021787" y="4574438"/>
            <a:ext cx="3397500" cy="37122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https://www.dataversity.net/what-is-data-cleansing/</a:t>
            </a:r>
            <a:endParaRPr lang="en-IN" dirty="0"/>
          </a:p>
          <a:p>
            <a:pPr marL="0" lvl="0" indent="0" algn="l" rtl="0">
              <a:spcBef>
                <a:spcPts val="0"/>
              </a:spcBef>
              <a:spcAft>
                <a:spcPts val="1600"/>
              </a:spcAft>
              <a:buNone/>
            </a:pPr>
            <a:endParaRPr dirty="0"/>
          </a:p>
        </p:txBody>
      </p:sp>
      <p:pic>
        <p:nvPicPr>
          <p:cNvPr id="13314" name="Picture 2">
            <a:extLst>
              <a:ext uri="{FF2B5EF4-FFF2-40B4-BE49-F238E27FC236}">
                <a16:creationId xmlns:a16="http://schemas.microsoft.com/office/drawing/2014/main" id="{D2A94DBF-0E4B-44B0-9649-90F996F734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414130"/>
            <a:ext cx="4572000" cy="2740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76427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32320"/>
            <a:ext cx="4045200" cy="735055"/>
          </a:xfrm>
          <a:prstGeom prst="rect">
            <a:avLst/>
          </a:prstGeom>
        </p:spPr>
        <p:txBody>
          <a:bodyPr spcFirstLastPara="1" wrap="square" lIns="91425" tIns="91425" rIns="91425" bIns="91425" anchor="ctr" anchorCtr="0">
            <a:noAutofit/>
          </a:bodyPr>
          <a:lstStyle/>
          <a:p>
            <a:br>
              <a:rPr lang="en-IN" dirty="0"/>
            </a:br>
            <a:r>
              <a:rPr lang="en-IN" dirty="0"/>
              <a:t>Data cleaning and pre-processing techniques</a:t>
            </a:r>
            <a:br>
              <a:rPr lang="en-IN" dirty="0"/>
            </a:br>
            <a:endParaRPr dirty="0"/>
          </a:p>
        </p:txBody>
      </p:sp>
      <p:sp>
        <p:nvSpPr>
          <p:cNvPr id="74" name="Google Shape;74;p15"/>
          <p:cNvSpPr txBox="1">
            <a:spLocks noGrp="1"/>
          </p:cNvSpPr>
          <p:nvPr>
            <p:ph type="subTitle" idx="1"/>
          </p:nvPr>
        </p:nvSpPr>
        <p:spPr>
          <a:xfrm>
            <a:off x="934987" y="1944315"/>
            <a:ext cx="2683376" cy="250494"/>
          </a:xfrm>
          <a:prstGeom prst="rect">
            <a:avLst/>
          </a:prstGeom>
        </p:spPr>
        <p:txBody>
          <a:bodyPr spcFirstLastPara="1" wrap="square" lIns="91425" tIns="91425" rIns="91425" bIns="91425" anchor="ctr" anchorCtr="0">
            <a:noAutofit/>
          </a:bodyPr>
          <a:lstStyle/>
          <a:p>
            <a:pPr marL="0" indent="0"/>
            <a:r>
              <a:rPr lang="en-IN" dirty="0"/>
              <a:t>Why data cleaning is essential?</a:t>
            </a:r>
          </a:p>
        </p:txBody>
      </p:sp>
      <p:sp>
        <p:nvSpPr>
          <p:cNvPr id="75" name="Google Shape;75;p15"/>
          <p:cNvSpPr txBox="1">
            <a:spLocks noGrp="1"/>
          </p:cNvSpPr>
          <p:nvPr>
            <p:ph type="body" idx="2"/>
          </p:nvPr>
        </p:nvSpPr>
        <p:spPr>
          <a:xfrm>
            <a:off x="462275" y="2571750"/>
            <a:ext cx="3837000" cy="2323408"/>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endParaRPr lang="en-IN" dirty="0"/>
          </a:p>
          <a:p>
            <a:pPr marL="457200" lvl="0" indent="-317500" algn="l" rtl="0">
              <a:spcBef>
                <a:spcPts val="0"/>
              </a:spcBef>
              <a:spcAft>
                <a:spcPts val="0"/>
              </a:spcAft>
              <a:buSzPts val="1400"/>
              <a:buChar char="●"/>
            </a:pPr>
            <a:r>
              <a:rPr lang="en-IN" dirty="0"/>
              <a:t>Error-Free Data</a:t>
            </a:r>
          </a:p>
          <a:p>
            <a:pPr marL="457200" lvl="0" indent="-317500" algn="l" rtl="0">
              <a:spcBef>
                <a:spcPts val="0"/>
              </a:spcBef>
              <a:spcAft>
                <a:spcPts val="0"/>
              </a:spcAft>
              <a:buSzPts val="1400"/>
              <a:buChar char="●"/>
            </a:pPr>
            <a:r>
              <a:rPr lang="en-IN" dirty="0"/>
              <a:t>Data Quality</a:t>
            </a:r>
          </a:p>
          <a:p>
            <a:pPr marL="457200" lvl="0" indent="-317500" algn="l" rtl="0">
              <a:spcBef>
                <a:spcPts val="0"/>
              </a:spcBef>
              <a:spcAft>
                <a:spcPts val="0"/>
              </a:spcAft>
              <a:buSzPts val="1400"/>
              <a:buChar char="●"/>
            </a:pPr>
            <a:r>
              <a:rPr lang="en-IN" dirty="0"/>
              <a:t>Accurate and Efficient</a:t>
            </a:r>
          </a:p>
          <a:p>
            <a:pPr marL="457200" lvl="0" indent="-317500" algn="l" rtl="0">
              <a:spcBef>
                <a:spcPts val="0"/>
              </a:spcBef>
              <a:spcAft>
                <a:spcPts val="0"/>
              </a:spcAft>
              <a:buSzPts val="1400"/>
              <a:buChar char="●"/>
            </a:pPr>
            <a:r>
              <a:rPr lang="en-IN" dirty="0"/>
              <a:t>Complete Data</a:t>
            </a:r>
          </a:p>
          <a:p>
            <a:pPr marL="457200" lvl="0" indent="-317500" algn="l" rtl="0">
              <a:spcBef>
                <a:spcPts val="0"/>
              </a:spcBef>
              <a:spcAft>
                <a:spcPts val="0"/>
              </a:spcAft>
              <a:buSzPts val="1400"/>
              <a:buChar char="●"/>
            </a:pPr>
            <a:r>
              <a:rPr lang="en-IN" dirty="0"/>
              <a:t>Maintains Data Consistency</a:t>
            </a:r>
          </a:p>
          <a:p>
            <a:pPr marL="457200" lvl="0" indent="-317500" algn="l" rtl="0">
              <a:spcBef>
                <a:spcPts val="0"/>
              </a:spcBef>
              <a:spcAft>
                <a:spcPts val="0"/>
              </a:spcAft>
              <a:buSzPts val="1400"/>
              <a:buChar char="●"/>
            </a:pPr>
            <a:endParaRPr lang="en-IN" dirty="0"/>
          </a:p>
          <a:p>
            <a:pPr marL="139700" lvl="0" indent="0" algn="l" rtl="0">
              <a:spcBef>
                <a:spcPts val="0"/>
              </a:spcBef>
              <a:spcAft>
                <a:spcPts val="0"/>
              </a:spcAft>
              <a:buSzPts val="1400"/>
              <a:buNone/>
            </a:pPr>
            <a:endParaRPr lang="en-IN"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https://medium.com/@nicklauswinters/data-cleaning-22b790eea834</a:t>
            </a:r>
            <a:endParaRPr lang="en-IN" dirty="0"/>
          </a:p>
          <a:p>
            <a:pPr marL="0" lvl="0" indent="0" algn="l" rtl="0">
              <a:spcBef>
                <a:spcPts val="0"/>
              </a:spcBef>
              <a:spcAft>
                <a:spcPts val="1600"/>
              </a:spcAft>
              <a:buNone/>
            </a:pPr>
            <a:endParaRPr dirty="0"/>
          </a:p>
        </p:txBody>
      </p:sp>
      <p:pic>
        <p:nvPicPr>
          <p:cNvPr id="14338" name="Picture 2">
            <a:extLst>
              <a:ext uri="{FF2B5EF4-FFF2-40B4-BE49-F238E27FC236}">
                <a16:creationId xmlns:a16="http://schemas.microsoft.com/office/drawing/2014/main" id="{0F4E9785-E300-4161-ADBF-ACF922E68B6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966" t="10114" r="7708" b="8352"/>
          <a:stretch/>
        </p:blipFill>
        <p:spPr bwMode="auto">
          <a:xfrm>
            <a:off x="4505324" y="1333500"/>
            <a:ext cx="4638675" cy="290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32778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32320"/>
            <a:ext cx="4045200" cy="735055"/>
          </a:xfrm>
          <a:prstGeom prst="rect">
            <a:avLst/>
          </a:prstGeom>
        </p:spPr>
        <p:txBody>
          <a:bodyPr spcFirstLastPara="1" wrap="square" lIns="91425" tIns="91425" rIns="91425" bIns="91425" anchor="ctr" anchorCtr="0">
            <a:noAutofit/>
          </a:bodyPr>
          <a:lstStyle/>
          <a:p>
            <a:br>
              <a:rPr lang="en-IN" dirty="0"/>
            </a:br>
            <a:r>
              <a:rPr lang="en-IN" dirty="0"/>
              <a:t>Data cleaning and pre-processing techniques</a:t>
            </a:r>
            <a:br>
              <a:rPr lang="en-IN" dirty="0"/>
            </a:br>
            <a:endParaRPr dirty="0"/>
          </a:p>
        </p:txBody>
      </p:sp>
      <p:sp>
        <p:nvSpPr>
          <p:cNvPr id="74" name="Google Shape;74;p15"/>
          <p:cNvSpPr txBox="1">
            <a:spLocks noGrp="1"/>
          </p:cNvSpPr>
          <p:nvPr>
            <p:ph type="subTitle" idx="1"/>
          </p:nvPr>
        </p:nvSpPr>
        <p:spPr>
          <a:xfrm>
            <a:off x="254075" y="1748862"/>
            <a:ext cx="4045200" cy="641400"/>
          </a:xfrm>
          <a:prstGeom prst="rect">
            <a:avLst/>
          </a:prstGeom>
        </p:spPr>
        <p:txBody>
          <a:bodyPr spcFirstLastPara="1" wrap="square" lIns="91425" tIns="91425" rIns="91425" bIns="91425" anchor="ctr" anchorCtr="0">
            <a:noAutofit/>
          </a:bodyPr>
          <a:lstStyle/>
          <a:p>
            <a:pPr marL="0" indent="0"/>
            <a:r>
              <a:rPr lang="en-IN" dirty="0"/>
              <a:t>8 effective data cleaning techniques</a:t>
            </a:r>
          </a:p>
        </p:txBody>
      </p:sp>
      <p:sp>
        <p:nvSpPr>
          <p:cNvPr id="75" name="Google Shape;75;p15"/>
          <p:cNvSpPr txBox="1">
            <a:spLocks noGrp="1"/>
          </p:cNvSpPr>
          <p:nvPr>
            <p:ph type="body" idx="2"/>
          </p:nvPr>
        </p:nvSpPr>
        <p:spPr>
          <a:xfrm>
            <a:off x="462275" y="2571750"/>
            <a:ext cx="3837000" cy="2323408"/>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endParaRPr lang="en-IN" dirty="0"/>
          </a:p>
          <a:p>
            <a:pPr marL="457200" lvl="0" indent="-317500" algn="l" rtl="0">
              <a:spcBef>
                <a:spcPts val="0"/>
              </a:spcBef>
              <a:spcAft>
                <a:spcPts val="0"/>
              </a:spcAft>
              <a:buSzPts val="1400"/>
              <a:buChar char="●"/>
            </a:pPr>
            <a:endParaRPr lang="en-IN" dirty="0"/>
          </a:p>
          <a:p>
            <a:pPr marL="457200" lvl="0" indent="-317500" algn="l" rtl="0">
              <a:spcBef>
                <a:spcPts val="0"/>
              </a:spcBef>
              <a:spcAft>
                <a:spcPts val="0"/>
              </a:spcAft>
              <a:buSzPts val="1400"/>
              <a:buChar char="●"/>
            </a:pPr>
            <a:r>
              <a:rPr lang="en-IN" dirty="0"/>
              <a:t>Remove duplicates</a:t>
            </a:r>
          </a:p>
          <a:p>
            <a:pPr marL="457200" lvl="0" indent="-317500" algn="l" rtl="0">
              <a:spcBef>
                <a:spcPts val="0"/>
              </a:spcBef>
              <a:spcAft>
                <a:spcPts val="0"/>
              </a:spcAft>
              <a:buSzPts val="1400"/>
              <a:buChar char="●"/>
            </a:pPr>
            <a:r>
              <a:rPr lang="en-IN" dirty="0"/>
              <a:t>Remove irrelevant data</a:t>
            </a:r>
          </a:p>
          <a:p>
            <a:pPr marL="457200" lvl="0" indent="-317500" algn="l" rtl="0">
              <a:spcBef>
                <a:spcPts val="0"/>
              </a:spcBef>
              <a:spcAft>
                <a:spcPts val="0"/>
              </a:spcAft>
              <a:buSzPts val="1400"/>
              <a:buChar char="●"/>
            </a:pPr>
            <a:r>
              <a:rPr lang="en-IN" dirty="0"/>
              <a:t>Standardize capitalization</a:t>
            </a:r>
          </a:p>
          <a:p>
            <a:pPr marL="457200" lvl="0" indent="-317500" algn="l" rtl="0">
              <a:spcBef>
                <a:spcPts val="0"/>
              </a:spcBef>
              <a:spcAft>
                <a:spcPts val="0"/>
              </a:spcAft>
              <a:buSzPts val="1400"/>
              <a:buChar char="●"/>
            </a:pPr>
            <a:r>
              <a:rPr lang="en-IN" dirty="0"/>
              <a:t>Convert data type</a:t>
            </a:r>
          </a:p>
          <a:p>
            <a:pPr marL="457200" lvl="0" indent="-317500" algn="l" rtl="0">
              <a:spcBef>
                <a:spcPts val="0"/>
              </a:spcBef>
              <a:spcAft>
                <a:spcPts val="0"/>
              </a:spcAft>
              <a:buSzPts val="1400"/>
              <a:buChar char="●"/>
            </a:pPr>
            <a:r>
              <a:rPr lang="en-IN" dirty="0"/>
              <a:t>Clear formatting</a:t>
            </a:r>
          </a:p>
          <a:p>
            <a:pPr marL="457200" lvl="0" indent="-317500" algn="l" rtl="0">
              <a:spcBef>
                <a:spcPts val="0"/>
              </a:spcBef>
              <a:spcAft>
                <a:spcPts val="0"/>
              </a:spcAft>
              <a:buSzPts val="1400"/>
              <a:buChar char="●"/>
            </a:pPr>
            <a:r>
              <a:rPr lang="en-IN" dirty="0"/>
              <a:t>Fix errors</a:t>
            </a:r>
          </a:p>
          <a:p>
            <a:pPr marL="457200" lvl="0" indent="-317500" algn="l" rtl="0">
              <a:spcBef>
                <a:spcPts val="0"/>
              </a:spcBef>
              <a:spcAft>
                <a:spcPts val="0"/>
              </a:spcAft>
              <a:buSzPts val="1400"/>
              <a:buChar char="●"/>
            </a:pPr>
            <a:r>
              <a:rPr lang="en-IN" dirty="0"/>
              <a:t>Language translation</a:t>
            </a:r>
          </a:p>
          <a:p>
            <a:pPr marL="457200" lvl="0" indent="-317500" algn="l" rtl="0">
              <a:spcBef>
                <a:spcPts val="0"/>
              </a:spcBef>
              <a:spcAft>
                <a:spcPts val="0"/>
              </a:spcAft>
              <a:buSzPts val="1400"/>
              <a:buChar char="●"/>
            </a:pPr>
            <a:r>
              <a:rPr lang="en-IN" dirty="0"/>
              <a:t>Handle missing values</a:t>
            </a:r>
          </a:p>
          <a:p>
            <a:pPr marL="139700" lvl="0" indent="0" algn="l" rtl="0">
              <a:spcBef>
                <a:spcPts val="0"/>
              </a:spcBef>
              <a:spcAft>
                <a:spcPts val="0"/>
              </a:spcAft>
              <a:buSzPts val="1400"/>
              <a:buNone/>
            </a:pPr>
            <a:endParaRPr lang="en-IN" dirty="0"/>
          </a:p>
          <a:p>
            <a:pPr marL="139700" lvl="0" indent="0" algn="l" rtl="0">
              <a:spcBef>
                <a:spcPts val="0"/>
              </a:spcBef>
              <a:spcAft>
                <a:spcPts val="0"/>
              </a:spcAft>
              <a:buSzPts val="1400"/>
              <a:buNone/>
            </a:pPr>
            <a:endParaRPr lang="en-IN"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https://prwatech.in/blog/machine-learning/data-cleaning-in-machine-learning/</a:t>
            </a:r>
            <a:endParaRPr lang="en-IN" dirty="0"/>
          </a:p>
          <a:p>
            <a:pPr marL="0" lvl="0" indent="0" algn="l" rtl="0">
              <a:spcBef>
                <a:spcPts val="0"/>
              </a:spcBef>
              <a:spcAft>
                <a:spcPts val="1600"/>
              </a:spcAft>
              <a:buNone/>
            </a:pPr>
            <a:endParaRPr dirty="0"/>
          </a:p>
        </p:txBody>
      </p:sp>
      <p:pic>
        <p:nvPicPr>
          <p:cNvPr id="15362" name="Picture 2" descr="machine learning approach to data cleaning">
            <a:extLst>
              <a:ext uri="{FF2B5EF4-FFF2-40B4-BE49-F238E27FC236}">
                <a16:creationId xmlns:a16="http://schemas.microsoft.com/office/drawing/2014/main" id="{E575C813-44CE-4EBA-93CA-D1E8E2D82F6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746" t="16978" r="5570" b="7832"/>
          <a:stretch/>
        </p:blipFill>
        <p:spPr bwMode="auto">
          <a:xfrm>
            <a:off x="4572000" y="1748862"/>
            <a:ext cx="4572000" cy="2727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33509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32320"/>
            <a:ext cx="4045200" cy="735055"/>
          </a:xfrm>
          <a:prstGeom prst="rect">
            <a:avLst/>
          </a:prstGeom>
        </p:spPr>
        <p:txBody>
          <a:bodyPr spcFirstLastPara="1" wrap="square" lIns="91425" tIns="91425" rIns="91425" bIns="91425" anchor="ctr" anchorCtr="0">
            <a:noAutofit/>
          </a:bodyPr>
          <a:lstStyle/>
          <a:p>
            <a:br>
              <a:rPr lang="en-IN" dirty="0"/>
            </a:br>
            <a:r>
              <a:rPr lang="en-IN" dirty="0"/>
              <a:t>Data cleaning and pre-processing techniques</a:t>
            </a:r>
            <a:br>
              <a:rPr lang="en-IN" dirty="0"/>
            </a:br>
            <a:endParaRPr dirty="0"/>
          </a:p>
        </p:txBody>
      </p:sp>
      <p:sp>
        <p:nvSpPr>
          <p:cNvPr id="74" name="Google Shape;74;p15"/>
          <p:cNvSpPr txBox="1">
            <a:spLocks noGrp="1"/>
          </p:cNvSpPr>
          <p:nvPr>
            <p:ph type="subTitle" idx="1"/>
          </p:nvPr>
        </p:nvSpPr>
        <p:spPr>
          <a:xfrm>
            <a:off x="254075" y="1748862"/>
            <a:ext cx="4045200" cy="641400"/>
          </a:xfrm>
          <a:prstGeom prst="rect">
            <a:avLst/>
          </a:prstGeom>
        </p:spPr>
        <p:txBody>
          <a:bodyPr spcFirstLastPara="1" wrap="square" lIns="91425" tIns="91425" rIns="91425" bIns="91425" anchor="ctr" anchorCtr="0">
            <a:noAutofit/>
          </a:bodyPr>
          <a:lstStyle/>
          <a:p>
            <a:pPr marL="0" indent="0"/>
            <a:r>
              <a:rPr lang="en-IN" dirty="0"/>
              <a:t>6 Steps to Manipulate and Cleanse Data with Python</a:t>
            </a:r>
          </a:p>
        </p:txBody>
      </p:sp>
      <p:sp>
        <p:nvSpPr>
          <p:cNvPr id="75" name="Google Shape;75;p15"/>
          <p:cNvSpPr txBox="1">
            <a:spLocks noGrp="1"/>
          </p:cNvSpPr>
          <p:nvPr>
            <p:ph type="body" idx="2"/>
          </p:nvPr>
        </p:nvSpPr>
        <p:spPr>
          <a:xfrm>
            <a:off x="462275" y="2571750"/>
            <a:ext cx="3837000" cy="2323408"/>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endParaRPr lang="en-IN" dirty="0"/>
          </a:p>
          <a:p>
            <a:pPr marL="457200" lvl="0" indent="-317500" algn="l" rtl="0">
              <a:spcBef>
                <a:spcPts val="0"/>
              </a:spcBef>
              <a:spcAft>
                <a:spcPts val="0"/>
              </a:spcAft>
              <a:buSzPts val="1400"/>
              <a:buChar char="●"/>
            </a:pPr>
            <a:r>
              <a:rPr lang="en-IN" dirty="0"/>
              <a:t>Imputing Missing Values</a:t>
            </a:r>
          </a:p>
          <a:p>
            <a:pPr marL="457200" lvl="0" indent="-317500" algn="l" rtl="0">
              <a:spcBef>
                <a:spcPts val="0"/>
              </a:spcBef>
              <a:spcAft>
                <a:spcPts val="0"/>
              </a:spcAft>
              <a:buSzPts val="1400"/>
              <a:buChar char="●"/>
            </a:pPr>
            <a:r>
              <a:rPr lang="en-IN" dirty="0"/>
              <a:t>Outlier and Anomaly Detection</a:t>
            </a:r>
          </a:p>
          <a:p>
            <a:pPr marL="457200" lvl="0" indent="-317500" algn="l" rtl="0">
              <a:spcBef>
                <a:spcPts val="0"/>
              </a:spcBef>
              <a:spcAft>
                <a:spcPts val="0"/>
              </a:spcAft>
              <a:buSzPts val="1400"/>
              <a:buChar char="●"/>
            </a:pPr>
            <a:r>
              <a:rPr lang="en-IN" dirty="0"/>
              <a:t>X-Variable Cleaning Methods</a:t>
            </a:r>
          </a:p>
          <a:p>
            <a:pPr marL="457200" lvl="0" indent="-317500" algn="l" rtl="0">
              <a:spcBef>
                <a:spcPts val="0"/>
              </a:spcBef>
              <a:spcAft>
                <a:spcPts val="0"/>
              </a:spcAft>
              <a:buSzPts val="1400"/>
              <a:buChar char="●"/>
            </a:pPr>
            <a:r>
              <a:rPr lang="en-IN" dirty="0"/>
              <a:t>Y-Variable Cleaning Methods</a:t>
            </a:r>
          </a:p>
          <a:p>
            <a:pPr marL="457200" lvl="0" indent="-317500" algn="l" rtl="0">
              <a:spcBef>
                <a:spcPts val="0"/>
              </a:spcBef>
              <a:spcAft>
                <a:spcPts val="0"/>
              </a:spcAft>
              <a:buSzPts val="1400"/>
              <a:buChar char="●"/>
            </a:pPr>
            <a:r>
              <a:rPr lang="en-IN" dirty="0"/>
              <a:t>Merging </a:t>
            </a:r>
            <a:r>
              <a:rPr lang="en-IN" dirty="0" err="1"/>
              <a:t>DataFrames</a:t>
            </a:r>
            <a:endParaRPr lang="en-IN" dirty="0"/>
          </a:p>
          <a:p>
            <a:pPr marL="457200" lvl="0" indent="-317500" algn="l" rtl="0">
              <a:spcBef>
                <a:spcPts val="0"/>
              </a:spcBef>
              <a:spcAft>
                <a:spcPts val="0"/>
              </a:spcAft>
              <a:buSzPts val="1400"/>
              <a:buChar char="●"/>
            </a:pPr>
            <a:r>
              <a:rPr lang="en-IN" dirty="0"/>
              <a:t>Parsing Dates</a:t>
            </a:r>
          </a:p>
          <a:p>
            <a:pPr marL="457200" lvl="0" indent="-317500" algn="l" rtl="0">
              <a:spcBef>
                <a:spcPts val="0"/>
              </a:spcBef>
              <a:spcAft>
                <a:spcPts val="0"/>
              </a:spcAft>
              <a:buSzPts val="1400"/>
              <a:buChar char="●"/>
            </a:pPr>
            <a:endParaRPr lang="en-IN" dirty="0"/>
          </a:p>
          <a:p>
            <a:pPr marL="139700" lvl="0" indent="0" algn="l" rtl="0">
              <a:spcBef>
                <a:spcPts val="0"/>
              </a:spcBef>
              <a:spcAft>
                <a:spcPts val="0"/>
              </a:spcAft>
              <a:buSzPts val="1400"/>
              <a:buNone/>
            </a:pPr>
            <a:endParaRPr lang="en-IN" dirty="0"/>
          </a:p>
        </p:txBody>
      </p:sp>
      <p:sp>
        <p:nvSpPr>
          <p:cNvPr id="77" name="Google Shape;77;p15"/>
          <p:cNvSpPr txBox="1">
            <a:spLocks noGrp="1"/>
          </p:cNvSpPr>
          <p:nvPr>
            <p:ph type="body" idx="3"/>
          </p:nvPr>
        </p:nvSpPr>
        <p:spPr>
          <a:xfrm>
            <a:off x="5074949" y="4772275"/>
            <a:ext cx="3836999" cy="24629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https://brightdata.com/blog/how-tos/data-manipulation-cleaning-python</a:t>
            </a:r>
            <a:endParaRPr lang="en-IN" dirty="0"/>
          </a:p>
          <a:p>
            <a:pPr marL="0" lvl="0" indent="0" algn="l" rtl="0">
              <a:spcBef>
                <a:spcPts val="0"/>
              </a:spcBef>
              <a:spcAft>
                <a:spcPts val="1600"/>
              </a:spcAft>
              <a:buNone/>
            </a:pPr>
            <a:endParaRPr dirty="0"/>
          </a:p>
        </p:txBody>
      </p:sp>
      <p:pic>
        <p:nvPicPr>
          <p:cNvPr id="3" name="Picture 2">
            <a:extLst>
              <a:ext uri="{FF2B5EF4-FFF2-40B4-BE49-F238E27FC236}">
                <a16:creationId xmlns:a16="http://schemas.microsoft.com/office/drawing/2014/main" id="{67F76702-54BA-46BE-A68A-D05E46A7ED2D}"/>
              </a:ext>
            </a:extLst>
          </p:cNvPr>
          <p:cNvPicPr>
            <a:picLocks noChangeAspect="1"/>
          </p:cNvPicPr>
          <p:nvPr/>
        </p:nvPicPr>
        <p:blipFill>
          <a:blip r:embed="rId4"/>
          <a:stretch>
            <a:fillRect/>
          </a:stretch>
        </p:blipFill>
        <p:spPr>
          <a:xfrm>
            <a:off x="4572000" y="1643962"/>
            <a:ext cx="4588463" cy="2323408"/>
          </a:xfrm>
          <a:prstGeom prst="rect">
            <a:avLst/>
          </a:prstGeom>
        </p:spPr>
      </p:pic>
    </p:spTree>
    <p:extLst>
      <p:ext uri="{BB962C8B-B14F-4D97-AF65-F5344CB8AC3E}">
        <p14:creationId xmlns:p14="http://schemas.microsoft.com/office/powerpoint/2010/main" val="299989958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32320"/>
            <a:ext cx="4045200" cy="735055"/>
          </a:xfrm>
          <a:prstGeom prst="rect">
            <a:avLst/>
          </a:prstGeom>
        </p:spPr>
        <p:txBody>
          <a:bodyPr spcFirstLastPara="1" wrap="square" lIns="91425" tIns="91425" rIns="91425" bIns="91425" anchor="ctr" anchorCtr="0">
            <a:noAutofit/>
          </a:bodyPr>
          <a:lstStyle/>
          <a:p>
            <a:br>
              <a:rPr lang="en-IN" dirty="0"/>
            </a:br>
            <a:r>
              <a:rPr lang="en-IN" dirty="0"/>
              <a:t>Data cleaning and pre-processing techniques</a:t>
            </a:r>
            <a:br>
              <a:rPr lang="en-IN" dirty="0"/>
            </a:br>
            <a:endParaRPr dirty="0"/>
          </a:p>
        </p:txBody>
      </p:sp>
      <p:sp>
        <p:nvSpPr>
          <p:cNvPr id="74" name="Google Shape;74;p15"/>
          <p:cNvSpPr txBox="1">
            <a:spLocks noGrp="1"/>
          </p:cNvSpPr>
          <p:nvPr>
            <p:ph type="subTitle" idx="1"/>
          </p:nvPr>
        </p:nvSpPr>
        <p:spPr>
          <a:xfrm>
            <a:off x="254075" y="1748862"/>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IN" dirty="0"/>
              <a:t>Data Pre-processing</a:t>
            </a:r>
          </a:p>
        </p:txBody>
      </p:sp>
      <p:sp>
        <p:nvSpPr>
          <p:cNvPr id="75" name="Google Shape;75;p15"/>
          <p:cNvSpPr txBox="1">
            <a:spLocks noGrp="1"/>
          </p:cNvSpPr>
          <p:nvPr>
            <p:ph type="body" idx="2"/>
          </p:nvPr>
        </p:nvSpPr>
        <p:spPr>
          <a:xfrm>
            <a:off x="462275" y="2571750"/>
            <a:ext cx="3837000" cy="2323408"/>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endParaRPr lang="en-IN" dirty="0"/>
          </a:p>
          <a:p>
            <a:pPr marL="457200" lvl="0" indent="-317500" algn="l" rtl="0">
              <a:spcBef>
                <a:spcPts val="0"/>
              </a:spcBef>
              <a:spcAft>
                <a:spcPts val="0"/>
              </a:spcAft>
              <a:buSzPts val="1400"/>
              <a:buChar char="●"/>
            </a:pPr>
            <a:r>
              <a:rPr lang="en-IN" dirty="0"/>
              <a:t>Data pre-processing is a data mining technique which is used to transform the raw data in a useful and efficient format. </a:t>
            </a:r>
          </a:p>
          <a:p>
            <a:pPr marL="139700" lvl="0" indent="0" algn="l" rtl="0">
              <a:spcBef>
                <a:spcPts val="0"/>
              </a:spcBef>
              <a:spcAft>
                <a:spcPts val="0"/>
              </a:spcAft>
              <a:buSzPts val="1400"/>
              <a:buNone/>
            </a:pPr>
            <a:endParaRPr lang="en-IN" dirty="0"/>
          </a:p>
          <a:p>
            <a:pPr marL="139700" lvl="0" indent="0" algn="l" rtl="0">
              <a:spcBef>
                <a:spcPts val="0"/>
              </a:spcBef>
              <a:spcAft>
                <a:spcPts val="0"/>
              </a:spcAft>
              <a:buSzPts val="1400"/>
              <a:buNone/>
            </a:pPr>
            <a:endParaRPr lang="en-IN" dirty="0"/>
          </a:p>
          <a:p>
            <a:pPr marL="139700" lvl="0" indent="0" algn="l" rtl="0">
              <a:spcBef>
                <a:spcPts val="0"/>
              </a:spcBef>
              <a:spcAft>
                <a:spcPts val="0"/>
              </a:spcAft>
              <a:buSzPts val="1400"/>
              <a:buNone/>
            </a:pPr>
            <a:endParaRPr lang="en-IN" dirty="0"/>
          </a:p>
          <a:p>
            <a:pPr marL="139700" lvl="0" indent="0" algn="l" rtl="0">
              <a:spcBef>
                <a:spcPts val="0"/>
              </a:spcBef>
              <a:spcAft>
                <a:spcPts val="0"/>
              </a:spcAft>
              <a:buSzPts val="1400"/>
              <a:buNone/>
            </a:pPr>
            <a:endParaRPr lang="en-IN" dirty="0"/>
          </a:p>
        </p:txBody>
      </p:sp>
      <p:sp>
        <p:nvSpPr>
          <p:cNvPr id="77" name="Google Shape;77;p15"/>
          <p:cNvSpPr txBox="1">
            <a:spLocks noGrp="1"/>
          </p:cNvSpPr>
          <p:nvPr>
            <p:ph type="body" idx="3"/>
          </p:nvPr>
        </p:nvSpPr>
        <p:spPr>
          <a:xfrm>
            <a:off x="5074949" y="4772274"/>
            <a:ext cx="3836999" cy="37122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https://medium.datadriveninvestor.com/data-preprocessing-3cd01eefd438</a:t>
            </a:r>
            <a:endParaRPr lang="en-IN" dirty="0"/>
          </a:p>
          <a:p>
            <a:pPr marL="0" lvl="0" indent="0" algn="l" rtl="0">
              <a:spcBef>
                <a:spcPts val="0"/>
              </a:spcBef>
              <a:spcAft>
                <a:spcPts val="1600"/>
              </a:spcAft>
              <a:buNone/>
            </a:pPr>
            <a:endParaRPr dirty="0"/>
          </a:p>
        </p:txBody>
      </p:sp>
      <p:pic>
        <p:nvPicPr>
          <p:cNvPr id="18434" name="Picture 2" descr="Data Preprocessing in Python. At the heart of Machine Learning is to… | by  Afroz Chakure | DataDrivenInvestor">
            <a:extLst>
              <a:ext uri="{FF2B5EF4-FFF2-40B4-BE49-F238E27FC236}">
                <a16:creationId xmlns:a16="http://schemas.microsoft.com/office/drawing/2014/main" id="{614F5C5D-465B-4221-9034-14E42C8117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629041"/>
            <a:ext cx="4572000" cy="2623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459051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32320"/>
            <a:ext cx="4045200" cy="735055"/>
          </a:xfrm>
          <a:prstGeom prst="rect">
            <a:avLst/>
          </a:prstGeom>
        </p:spPr>
        <p:txBody>
          <a:bodyPr spcFirstLastPara="1" wrap="square" lIns="91425" tIns="91425" rIns="91425" bIns="91425" anchor="ctr" anchorCtr="0">
            <a:noAutofit/>
          </a:bodyPr>
          <a:lstStyle/>
          <a:p>
            <a:br>
              <a:rPr lang="en-IN" dirty="0"/>
            </a:br>
            <a:r>
              <a:rPr lang="en-IN" dirty="0"/>
              <a:t>Data cleaning and pre-processing techniques</a:t>
            </a:r>
            <a:br>
              <a:rPr lang="en-IN" dirty="0"/>
            </a:br>
            <a:endParaRPr dirty="0"/>
          </a:p>
        </p:txBody>
      </p:sp>
      <p:sp>
        <p:nvSpPr>
          <p:cNvPr id="74" name="Google Shape;74;p15"/>
          <p:cNvSpPr txBox="1">
            <a:spLocks noGrp="1"/>
          </p:cNvSpPr>
          <p:nvPr>
            <p:ph type="subTitle" idx="1"/>
          </p:nvPr>
        </p:nvSpPr>
        <p:spPr>
          <a:xfrm>
            <a:off x="254075" y="1748862"/>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IN" dirty="0"/>
              <a:t>Data Pre-processing Steps</a:t>
            </a:r>
          </a:p>
        </p:txBody>
      </p:sp>
      <p:sp>
        <p:nvSpPr>
          <p:cNvPr id="75" name="Google Shape;75;p15"/>
          <p:cNvSpPr txBox="1">
            <a:spLocks noGrp="1"/>
          </p:cNvSpPr>
          <p:nvPr>
            <p:ph type="body" idx="2"/>
          </p:nvPr>
        </p:nvSpPr>
        <p:spPr>
          <a:xfrm>
            <a:off x="462275" y="2571750"/>
            <a:ext cx="3837000" cy="2323408"/>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endParaRPr lang="en-IN" dirty="0"/>
          </a:p>
          <a:p>
            <a:pPr marL="457200" lvl="0" indent="-317500" algn="l" rtl="0">
              <a:spcBef>
                <a:spcPts val="0"/>
              </a:spcBef>
              <a:spcAft>
                <a:spcPts val="0"/>
              </a:spcAft>
              <a:buSzPts val="1400"/>
              <a:buChar char="●"/>
            </a:pPr>
            <a:r>
              <a:rPr lang="en-IN" dirty="0"/>
              <a:t>Data quality assessment</a:t>
            </a:r>
          </a:p>
          <a:p>
            <a:pPr marL="457200" lvl="0" indent="-317500" algn="l" rtl="0">
              <a:spcBef>
                <a:spcPts val="0"/>
              </a:spcBef>
              <a:spcAft>
                <a:spcPts val="0"/>
              </a:spcAft>
              <a:buSzPts val="1400"/>
              <a:buChar char="●"/>
            </a:pPr>
            <a:r>
              <a:rPr lang="en-IN" dirty="0"/>
              <a:t>Data cleaning</a:t>
            </a:r>
          </a:p>
          <a:p>
            <a:pPr marL="457200" lvl="0" indent="-317500" algn="l" rtl="0">
              <a:spcBef>
                <a:spcPts val="0"/>
              </a:spcBef>
              <a:spcAft>
                <a:spcPts val="0"/>
              </a:spcAft>
              <a:buSzPts val="1400"/>
              <a:buChar char="●"/>
            </a:pPr>
            <a:r>
              <a:rPr lang="en-IN" dirty="0"/>
              <a:t>Data transformation</a:t>
            </a:r>
          </a:p>
          <a:p>
            <a:pPr marL="457200" lvl="0" indent="-317500" algn="l" rtl="0">
              <a:spcBef>
                <a:spcPts val="0"/>
              </a:spcBef>
              <a:spcAft>
                <a:spcPts val="0"/>
              </a:spcAft>
              <a:buSzPts val="1400"/>
              <a:buChar char="●"/>
            </a:pPr>
            <a:r>
              <a:rPr lang="en-IN" dirty="0"/>
              <a:t>Data reduction</a:t>
            </a:r>
          </a:p>
          <a:p>
            <a:pPr marL="457200" lvl="0" indent="-317500" algn="l" rtl="0">
              <a:spcBef>
                <a:spcPts val="0"/>
              </a:spcBef>
              <a:spcAft>
                <a:spcPts val="0"/>
              </a:spcAft>
              <a:buSzPts val="1400"/>
              <a:buChar char="●"/>
            </a:pPr>
            <a:endParaRPr lang="en-IN" dirty="0"/>
          </a:p>
          <a:p>
            <a:pPr marL="139700" lvl="0" indent="0" algn="l" rtl="0">
              <a:spcBef>
                <a:spcPts val="0"/>
              </a:spcBef>
              <a:spcAft>
                <a:spcPts val="0"/>
              </a:spcAft>
              <a:buSzPts val="1400"/>
              <a:buNone/>
            </a:pPr>
            <a:endParaRPr lang="en-IN" dirty="0"/>
          </a:p>
          <a:p>
            <a:pPr marL="139700" lvl="0" indent="0" algn="l" rtl="0">
              <a:spcBef>
                <a:spcPts val="0"/>
              </a:spcBef>
              <a:spcAft>
                <a:spcPts val="0"/>
              </a:spcAft>
              <a:buSzPts val="1400"/>
              <a:buNone/>
            </a:pPr>
            <a:endParaRPr lang="en-IN" dirty="0"/>
          </a:p>
        </p:txBody>
      </p:sp>
      <p:sp>
        <p:nvSpPr>
          <p:cNvPr id="77" name="Google Shape;77;p15"/>
          <p:cNvSpPr txBox="1">
            <a:spLocks noGrp="1"/>
          </p:cNvSpPr>
          <p:nvPr>
            <p:ph type="body" idx="3"/>
          </p:nvPr>
        </p:nvSpPr>
        <p:spPr>
          <a:xfrm>
            <a:off x="4635450" y="4772275"/>
            <a:ext cx="4285266" cy="27819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https://www.techtarget.com/searchdatamanagement/definition/data-preprocessing</a:t>
            </a:r>
            <a:endParaRPr lang="en-IN" dirty="0"/>
          </a:p>
          <a:p>
            <a:pPr marL="0" lvl="0" indent="0" algn="l" rtl="0">
              <a:spcBef>
                <a:spcPts val="0"/>
              </a:spcBef>
              <a:spcAft>
                <a:spcPts val="1600"/>
              </a:spcAft>
              <a:buNone/>
            </a:pPr>
            <a:endParaRPr dirty="0"/>
          </a:p>
        </p:txBody>
      </p:sp>
      <p:pic>
        <p:nvPicPr>
          <p:cNvPr id="17412" name="Picture 4">
            <a:extLst>
              <a:ext uri="{FF2B5EF4-FFF2-40B4-BE49-F238E27FC236}">
                <a16:creationId xmlns:a16="http://schemas.microsoft.com/office/drawing/2014/main" id="{73DAC3D9-2B0E-48AB-B635-6F31D139F3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865" t="22661" r="7465" b="12157"/>
          <a:stretch/>
        </p:blipFill>
        <p:spPr bwMode="auto">
          <a:xfrm>
            <a:off x="4476308" y="1748862"/>
            <a:ext cx="4667692" cy="2566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5888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3"/>
          <p:cNvSpPr txBox="1">
            <a:spLocks noGrp="1"/>
          </p:cNvSpPr>
          <p:nvPr>
            <p:ph type="ctrTitle"/>
          </p:nvPr>
        </p:nvSpPr>
        <p:spPr>
          <a:xfrm>
            <a:off x="311700" y="1052949"/>
            <a:ext cx="8520600" cy="2052600"/>
          </a:xfrm>
          <a:prstGeom prst="rect">
            <a:avLst/>
          </a:prstGeom>
        </p:spPr>
        <p:txBody>
          <a:bodyPr spcFirstLastPara="1" wrap="square" lIns="91425" tIns="91425" rIns="91425" bIns="91425" anchor="b" anchorCtr="0">
            <a:noAutofit/>
          </a:bodyPr>
          <a:lstStyle/>
          <a:p>
            <a:pPr lvl="0"/>
            <a:r>
              <a:rPr lang="en-IN" dirty="0"/>
              <a:t>Understand business analytics and develop business intelligence.</a:t>
            </a:r>
            <a:endParaRPr dirty="0"/>
          </a:p>
        </p:txBody>
      </p:sp>
      <p:sp>
        <p:nvSpPr>
          <p:cNvPr id="2" name="Subtitle 1">
            <a:extLst>
              <a:ext uri="{FF2B5EF4-FFF2-40B4-BE49-F238E27FC236}">
                <a16:creationId xmlns:a16="http://schemas.microsoft.com/office/drawing/2014/main" id="{EAB5F39F-8E01-527E-EF44-E9AADD28AEBC}"/>
              </a:ext>
            </a:extLst>
          </p:cNvPr>
          <p:cNvSpPr>
            <a:spLocks noGrp="1"/>
          </p:cNvSpPr>
          <p:nvPr>
            <p:ph type="subTitle" idx="1"/>
          </p:nvPr>
        </p:nvSpPr>
        <p:spPr>
          <a:xfrm>
            <a:off x="311700" y="3297951"/>
            <a:ext cx="8520600" cy="792600"/>
          </a:xfrm>
        </p:spPr>
        <p:txBody>
          <a:bodyPr/>
          <a:lstStyle/>
          <a:p>
            <a:r>
              <a:rPr lang="en-US" dirty="0"/>
              <a:t>(17 hours)</a:t>
            </a:r>
          </a:p>
          <a:p>
            <a:endParaRPr lang="en-US" dirty="0"/>
          </a:p>
        </p:txBody>
      </p:sp>
    </p:spTree>
    <p:extLst>
      <p:ext uri="{BB962C8B-B14F-4D97-AF65-F5344CB8AC3E}">
        <p14:creationId xmlns:p14="http://schemas.microsoft.com/office/powerpoint/2010/main" val="36113653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Descriptive analytics </a:t>
            </a:r>
            <a:endParaRPr lang="en-IN" dirty="0">
              <a:effectLst/>
            </a:endParaRPr>
          </a:p>
        </p:txBody>
      </p:sp>
      <p:sp>
        <p:nvSpPr>
          <p:cNvPr id="74" name="Google Shape;74;p15"/>
          <p:cNvSpPr txBox="1">
            <a:spLocks noGrp="1"/>
          </p:cNvSpPr>
          <p:nvPr>
            <p:ph type="subTitle" idx="1"/>
          </p:nvPr>
        </p:nvSpPr>
        <p:spPr>
          <a:xfrm>
            <a:off x="254075" y="1580122"/>
            <a:ext cx="4045200" cy="841502"/>
          </a:xfrm>
          <a:prstGeom prst="rect">
            <a:avLst/>
          </a:prstGeom>
        </p:spPr>
        <p:txBody>
          <a:bodyPr spcFirstLastPara="1" wrap="square" lIns="91425" tIns="91425" rIns="91425" bIns="91425" anchor="ctr" anchorCtr="0">
            <a:noAutofit/>
          </a:bodyPr>
          <a:lstStyle/>
          <a:p>
            <a:r>
              <a:rPr lang="en-IN" dirty="0"/>
              <a:t>How does descriptive analytics work? </a:t>
            </a:r>
          </a:p>
          <a:p>
            <a:r>
              <a:rPr lang="en-IN" dirty="0">
                <a:effectLst/>
              </a:rPr>
              <a:t>(Contd..)</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IN" dirty="0"/>
              <a:t>Data mining describes the next step of the analysis and involves a search of the data to identify patterns and meaning. </a:t>
            </a:r>
          </a:p>
          <a:p>
            <a:r>
              <a:rPr lang="en-IN" dirty="0"/>
              <a:t>Identified patterns are </a:t>
            </a:r>
            <a:r>
              <a:rPr lang="en-IN" dirty="0" err="1"/>
              <a:t>analyzed</a:t>
            </a:r>
            <a:r>
              <a:rPr lang="en-IN" dirty="0"/>
              <a:t> to discover the specific ways that learners interacted with the learning content and within the learning environment. </a:t>
            </a:r>
            <a:endParaRPr lang="en-IN" dirty="0">
              <a:effectLst/>
            </a:endParaRPr>
          </a:p>
        </p:txBody>
      </p:sp>
      <p:sp>
        <p:nvSpPr>
          <p:cNvPr id="77" name="Google Shape;77;p15"/>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a:t>
            </a:r>
            <a:r>
              <a:rPr lang="en-US" altLang="en-US" dirty="0" err="1">
                <a:solidFill>
                  <a:srgbClr val="565656"/>
                </a:solidFill>
                <a:latin typeface="ArialMT"/>
              </a:rPr>
              <a:t>hhttps</a:t>
            </a:r>
            <a:r>
              <a:rPr lang="en-US" altLang="en-US" dirty="0">
                <a:solidFill>
                  <a:srgbClr val="565656"/>
                </a:solidFill>
                <a:latin typeface="ArialMT"/>
              </a:rPr>
              <a:t>://</a:t>
            </a:r>
            <a:r>
              <a:rPr lang="en-US" altLang="en-US" dirty="0" err="1">
                <a:solidFill>
                  <a:srgbClr val="565656"/>
                </a:solidFill>
                <a:latin typeface="ArialMT"/>
              </a:rPr>
              <a:t>www.sisense.com</a:t>
            </a:r>
            <a:r>
              <a:rPr lang="en-US" altLang="en-US" dirty="0">
                <a:solidFill>
                  <a:srgbClr val="565656"/>
                </a:solidFill>
                <a:latin typeface="ArialMT"/>
              </a:rPr>
              <a:t>/glossary/descriptive-analytics/ </a:t>
            </a:r>
            <a:endParaRPr lang="en-US" altLang="en-US" sz="1800" dirty="0">
              <a:solidFill>
                <a:schemeClr val="tx1"/>
              </a:solidFill>
              <a:latin typeface="Arial" panose="020B0604020202020204" pitchFamily="34" charset="0"/>
            </a:endParaRP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descr="page9image3696432">
            <a:extLst>
              <a:ext uri="{FF2B5EF4-FFF2-40B4-BE49-F238E27FC236}">
                <a16:creationId xmlns:a16="http://schemas.microsoft.com/office/drawing/2014/main" id="{545B3B4C-12D5-5343-B149-576690B753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24968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10image3731792">
            <a:extLst>
              <a:ext uri="{FF2B5EF4-FFF2-40B4-BE49-F238E27FC236}">
                <a16:creationId xmlns:a16="http://schemas.microsoft.com/office/drawing/2014/main" id="{00224E21-C2DB-3845-8376-9049A4512A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974BD21F-9025-6140-B927-680FD3480C8B}"/>
              </a:ext>
            </a:extLst>
          </p:cNvPr>
          <p:cNvSpPr>
            <a:spLocks noChangeArrowheads="1"/>
          </p:cNvSpPr>
          <p:nvPr/>
        </p:nvSpPr>
        <p:spPr bwMode="auto">
          <a:xfrm>
            <a:off x="4152761" y="1730247"/>
            <a:ext cx="74925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 name="Rectangle 2">
            <a:extLst>
              <a:ext uri="{FF2B5EF4-FFF2-40B4-BE49-F238E27FC236}">
                <a16:creationId xmlns:a16="http://schemas.microsoft.com/office/drawing/2014/main" id="{025A492A-CD70-A641-A949-2D640450F024}"/>
              </a:ext>
            </a:extLst>
          </p:cNvPr>
          <p:cNvSpPr>
            <a:spLocks noChangeArrowheads="1"/>
          </p:cNvSpPr>
          <p:nvPr/>
        </p:nvSpPr>
        <p:spPr bwMode="auto">
          <a:xfrm>
            <a:off x="4716815" y="1332737"/>
            <a:ext cx="6542826" cy="48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pic>
        <p:nvPicPr>
          <p:cNvPr id="17410" name="Picture 2" descr="page13image5831024">
            <a:extLst>
              <a:ext uri="{FF2B5EF4-FFF2-40B4-BE49-F238E27FC236}">
                <a16:creationId xmlns:a16="http://schemas.microsoft.com/office/drawing/2014/main" id="{D2A21CB8-1F3A-0544-BF94-967EBAB280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page18image3741568">
            <a:extLst>
              <a:ext uri="{FF2B5EF4-FFF2-40B4-BE49-F238E27FC236}">
                <a16:creationId xmlns:a16="http://schemas.microsoft.com/office/drawing/2014/main" id="{6E534BE7-6535-8945-8A36-6F1F7C29A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descr="page20image3760496">
            <a:extLst>
              <a:ext uri="{FF2B5EF4-FFF2-40B4-BE49-F238E27FC236}">
                <a16:creationId xmlns:a16="http://schemas.microsoft.com/office/drawing/2014/main" id="{9C133DD9-7AEF-E446-B89D-5758211905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5603" name="Picture 3" descr="page21image5854112">
            <a:extLst>
              <a:ext uri="{FF2B5EF4-FFF2-40B4-BE49-F238E27FC236}">
                <a16:creationId xmlns:a16="http://schemas.microsoft.com/office/drawing/2014/main" id="{28C604F6-AD43-2E4D-929D-979EBB1325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6625" name="Picture 1" descr="page22image4989584">
            <a:extLst>
              <a:ext uri="{FF2B5EF4-FFF2-40B4-BE49-F238E27FC236}">
                <a16:creationId xmlns:a16="http://schemas.microsoft.com/office/drawing/2014/main" id="{D043DD5D-029B-C04C-BE82-B49E2FFB01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029427"/>
            <a:ext cx="4533900" cy="30099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descr="page22image3760704">
            <a:extLst>
              <a:ext uri="{FF2B5EF4-FFF2-40B4-BE49-F238E27FC236}">
                <a16:creationId xmlns:a16="http://schemas.microsoft.com/office/drawing/2014/main" id="{CF370638-77A3-6842-8E63-67533607AE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863318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32320"/>
            <a:ext cx="4045200" cy="735055"/>
          </a:xfrm>
          <a:prstGeom prst="rect">
            <a:avLst/>
          </a:prstGeom>
        </p:spPr>
        <p:txBody>
          <a:bodyPr spcFirstLastPara="1" wrap="square" lIns="91425" tIns="91425" rIns="91425" bIns="91425" anchor="ctr" anchorCtr="0">
            <a:noAutofit/>
          </a:bodyPr>
          <a:lstStyle/>
          <a:p>
            <a:br>
              <a:rPr lang="en-IN" dirty="0"/>
            </a:br>
            <a:r>
              <a:rPr lang="en-IN" dirty="0"/>
              <a:t>Data cleaning and pre-processing techniques</a:t>
            </a:r>
            <a:br>
              <a:rPr lang="en-IN" dirty="0"/>
            </a:br>
            <a:endParaRPr dirty="0"/>
          </a:p>
        </p:txBody>
      </p:sp>
      <p:sp>
        <p:nvSpPr>
          <p:cNvPr id="74" name="Google Shape;74;p15"/>
          <p:cNvSpPr txBox="1">
            <a:spLocks noGrp="1"/>
          </p:cNvSpPr>
          <p:nvPr>
            <p:ph type="subTitle" idx="1"/>
          </p:nvPr>
        </p:nvSpPr>
        <p:spPr>
          <a:xfrm>
            <a:off x="254075" y="1748862"/>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IN" dirty="0"/>
              <a:t>Steps involved in data pre-processing</a:t>
            </a:r>
          </a:p>
        </p:txBody>
      </p:sp>
      <p:sp>
        <p:nvSpPr>
          <p:cNvPr id="75" name="Google Shape;75;p15"/>
          <p:cNvSpPr txBox="1">
            <a:spLocks noGrp="1"/>
          </p:cNvSpPr>
          <p:nvPr>
            <p:ph type="body" idx="2"/>
          </p:nvPr>
        </p:nvSpPr>
        <p:spPr>
          <a:xfrm>
            <a:off x="462275" y="2571750"/>
            <a:ext cx="3837000" cy="2323408"/>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endParaRPr lang="en-IN" dirty="0"/>
          </a:p>
          <a:p>
            <a:pPr marL="457200" lvl="0" indent="-317500" algn="l" rtl="0">
              <a:spcBef>
                <a:spcPts val="0"/>
              </a:spcBef>
              <a:spcAft>
                <a:spcPts val="0"/>
              </a:spcAft>
              <a:buSzPts val="1400"/>
              <a:buChar char="●"/>
            </a:pPr>
            <a:r>
              <a:rPr lang="en-IN" dirty="0"/>
              <a:t>Importing the required Libraries</a:t>
            </a:r>
          </a:p>
          <a:p>
            <a:pPr marL="457200" lvl="0" indent="-317500" algn="l" rtl="0">
              <a:spcBef>
                <a:spcPts val="0"/>
              </a:spcBef>
              <a:spcAft>
                <a:spcPts val="0"/>
              </a:spcAft>
              <a:buSzPts val="1400"/>
              <a:buChar char="●"/>
            </a:pPr>
            <a:r>
              <a:rPr lang="en-IN" dirty="0"/>
              <a:t>Importing the data set</a:t>
            </a:r>
          </a:p>
          <a:p>
            <a:pPr marL="457200" lvl="0" indent="-317500" algn="l" rtl="0">
              <a:spcBef>
                <a:spcPts val="0"/>
              </a:spcBef>
              <a:spcAft>
                <a:spcPts val="0"/>
              </a:spcAft>
              <a:buSzPts val="1400"/>
              <a:buChar char="●"/>
            </a:pPr>
            <a:r>
              <a:rPr lang="en-IN" dirty="0"/>
              <a:t>Handling the Missing Data.</a:t>
            </a:r>
          </a:p>
          <a:p>
            <a:pPr marL="457200" lvl="0" indent="-317500" algn="l" rtl="0">
              <a:spcBef>
                <a:spcPts val="0"/>
              </a:spcBef>
              <a:spcAft>
                <a:spcPts val="0"/>
              </a:spcAft>
              <a:buSzPts val="1400"/>
              <a:buChar char="●"/>
            </a:pPr>
            <a:r>
              <a:rPr lang="en-IN" dirty="0"/>
              <a:t>Encoding Categorical Data.</a:t>
            </a:r>
          </a:p>
          <a:p>
            <a:pPr marL="457200" lvl="0" indent="-317500" algn="l" rtl="0">
              <a:spcBef>
                <a:spcPts val="0"/>
              </a:spcBef>
              <a:spcAft>
                <a:spcPts val="0"/>
              </a:spcAft>
              <a:buSzPts val="1400"/>
              <a:buChar char="●"/>
            </a:pPr>
            <a:r>
              <a:rPr lang="en-IN" dirty="0"/>
              <a:t>Splitting the data set into test set and training set.</a:t>
            </a:r>
          </a:p>
          <a:p>
            <a:pPr marL="457200" lvl="0" indent="-317500" algn="l" rtl="0">
              <a:spcBef>
                <a:spcPts val="0"/>
              </a:spcBef>
              <a:spcAft>
                <a:spcPts val="0"/>
              </a:spcAft>
              <a:buSzPts val="1400"/>
              <a:buChar char="●"/>
            </a:pPr>
            <a:r>
              <a:rPr lang="en-IN" dirty="0"/>
              <a:t>Feature Scaling.</a:t>
            </a:r>
          </a:p>
          <a:p>
            <a:pPr marL="139700" lvl="0" indent="0" algn="l" rtl="0">
              <a:spcBef>
                <a:spcPts val="0"/>
              </a:spcBef>
              <a:spcAft>
                <a:spcPts val="0"/>
              </a:spcAft>
              <a:buSzPts val="1400"/>
              <a:buNone/>
            </a:pPr>
            <a:endParaRPr lang="en-IN" dirty="0"/>
          </a:p>
          <a:p>
            <a:pPr marL="139700" lvl="0" indent="0" algn="l" rtl="0">
              <a:spcBef>
                <a:spcPts val="0"/>
              </a:spcBef>
              <a:spcAft>
                <a:spcPts val="0"/>
              </a:spcAft>
              <a:buSzPts val="1400"/>
              <a:buNone/>
            </a:pPr>
            <a:endParaRPr lang="en-IN" dirty="0"/>
          </a:p>
          <a:p>
            <a:pPr marL="139700" lvl="0" indent="0" algn="l" rtl="0">
              <a:spcBef>
                <a:spcPts val="0"/>
              </a:spcBef>
              <a:spcAft>
                <a:spcPts val="0"/>
              </a:spcAft>
              <a:buSzPts val="1400"/>
              <a:buNone/>
            </a:pPr>
            <a:endParaRPr lang="en-IN" dirty="0"/>
          </a:p>
        </p:txBody>
      </p:sp>
      <p:sp>
        <p:nvSpPr>
          <p:cNvPr id="77" name="Google Shape;77;p15"/>
          <p:cNvSpPr txBox="1">
            <a:spLocks noGrp="1"/>
          </p:cNvSpPr>
          <p:nvPr>
            <p:ph type="body" idx="3"/>
          </p:nvPr>
        </p:nvSpPr>
        <p:spPr>
          <a:xfrm>
            <a:off x="4974182" y="4657060"/>
            <a:ext cx="3707543" cy="377193"/>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https://brain-mentors.com/wp-content/uploads/2020/05/Untitled-picture-9-1024x325.png</a:t>
            </a:r>
            <a:endParaRPr lang="en-IN" dirty="0"/>
          </a:p>
          <a:p>
            <a:pPr marL="0" lvl="0" indent="0" algn="l" rtl="0">
              <a:spcBef>
                <a:spcPts val="0"/>
              </a:spcBef>
              <a:spcAft>
                <a:spcPts val="1600"/>
              </a:spcAft>
              <a:buNone/>
            </a:pPr>
            <a:endParaRPr dirty="0"/>
          </a:p>
        </p:txBody>
      </p:sp>
      <p:pic>
        <p:nvPicPr>
          <p:cNvPr id="19458" name="Picture 2">
            <a:extLst>
              <a:ext uri="{FF2B5EF4-FFF2-40B4-BE49-F238E27FC236}">
                <a16:creationId xmlns:a16="http://schemas.microsoft.com/office/drawing/2014/main" id="{52F9EDA9-D3CE-4A54-BC86-44993275D1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873257"/>
            <a:ext cx="4572000" cy="2323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687833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32320"/>
            <a:ext cx="4045200" cy="735055"/>
          </a:xfrm>
          <a:prstGeom prst="rect">
            <a:avLst/>
          </a:prstGeom>
        </p:spPr>
        <p:txBody>
          <a:bodyPr spcFirstLastPara="1" wrap="square" lIns="91425" tIns="91425" rIns="91425" bIns="91425" anchor="ctr" anchorCtr="0">
            <a:noAutofit/>
          </a:bodyPr>
          <a:lstStyle/>
          <a:p>
            <a:br>
              <a:rPr lang="en-IN" dirty="0"/>
            </a:br>
            <a:br>
              <a:rPr lang="en-IN" dirty="0"/>
            </a:br>
            <a:r>
              <a:rPr lang="en-IN" dirty="0"/>
              <a:t>Data analytics project lifecycle</a:t>
            </a:r>
            <a:br>
              <a:rPr lang="en-IN" sz="1800" b="1" kern="0" dirty="0">
                <a:effectLst/>
                <a:latin typeface="Times New Roman" panose="02020603050405020304" pitchFamily="18" charset="0"/>
              </a:rPr>
            </a:br>
            <a:br>
              <a:rPr lang="en-IN" dirty="0"/>
            </a:br>
            <a:endParaRPr dirty="0"/>
          </a:p>
        </p:txBody>
      </p:sp>
      <p:sp>
        <p:nvSpPr>
          <p:cNvPr id="74" name="Google Shape;74;p15"/>
          <p:cNvSpPr txBox="1">
            <a:spLocks noGrp="1"/>
          </p:cNvSpPr>
          <p:nvPr>
            <p:ph type="subTitle" idx="1"/>
          </p:nvPr>
        </p:nvSpPr>
        <p:spPr>
          <a:xfrm>
            <a:off x="254075" y="1748862"/>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IN" dirty="0"/>
              <a:t>Project lifecycle</a:t>
            </a:r>
          </a:p>
        </p:txBody>
      </p:sp>
      <p:sp>
        <p:nvSpPr>
          <p:cNvPr id="75" name="Google Shape;75;p15"/>
          <p:cNvSpPr txBox="1">
            <a:spLocks noGrp="1"/>
          </p:cNvSpPr>
          <p:nvPr>
            <p:ph type="body" idx="2"/>
          </p:nvPr>
        </p:nvSpPr>
        <p:spPr>
          <a:xfrm>
            <a:off x="462275" y="2571750"/>
            <a:ext cx="3837000" cy="2323408"/>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endParaRPr lang="en-IN" dirty="0"/>
          </a:p>
          <a:p>
            <a:pPr marL="457200" lvl="0" indent="-317500" algn="l" rtl="0">
              <a:spcBef>
                <a:spcPts val="0"/>
              </a:spcBef>
              <a:spcAft>
                <a:spcPts val="0"/>
              </a:spcAft>
              <a:buSzPts val="1400"/>
              <a:buChar char="●"/>
            </a:pPr>
            <a:endParaRPr lang="en-IN" dirty="0"/>
          </a:p>
          <a:p>
            <a:pPr marL="457200" lvl="0" indent="-317500" algn="l" rtl="0">
              <a:spcBef>
                <a:spcPts val="0"/>
              </a:spcBef>
              <a:spcAft>
                <a:spcPts val="0"/>
              </a:spcAft>
              <a:buSzPts val="1400"/>
              <a:buChar char="●"/>
            </a:pPr>
            <a:endParaRPr lang="en-IN" dirty="0"/>
          </a:p>
          <a:p>
            <a:pPr marL="457200" lvl="0" indent="-317500" algn="l" rtl="0">
              <a:spcBef>
                <a:spcPts val="0"/>
              </a:spcBef>
              <a:spcAft>
                <a:spcPts val="0"/>
              </a:spcAft>
              <a:buSzPts val="1400"/>
              <a:buChar char="●"/>
            </a:pPr>
            <a:r>
              <a:rPr lang="en-IN" dirty="0"/>
              <a:t>Domain/Business Understanding</a:t>
            </a:r>
          </a:p>
          <a:p>
            <a:pPr marL="457200" lvl="0" indent="-317500" algn="l" rtl="0">
              <a:spcBef>
                <a:spcPts val="0"/>
              </a:spcBef>
              <a:spcAft>
                <a:spcPts val="0"/>
              </a:spcAft>
              <a:buSzPts val="1400"/>
              <a:buChar char="●"/>
            </a:pPr>
            <a:r>
              <a:rPr lang="en-IN" dirty="0"/>
              <a:t>Data collection/Data Exploration</a:t>
            </a:r>
          </a:p>
          <a:p>
            <a:pPr marL="457200" lvl="0" indent="-317500" algn="l" rtl="0">
              <a:spcBef>
                <a:spcPts val="0"/>
              </a:spcBef>
              <a:spcAft>
                <a:spcPts val="0"/>
              </a:spcAft>
              <a:buSzPts val="1400"/>
              <a:buChar char="●"/>
            </a:pPr>
            <a:r>
              <a:rPr lang="en-IN" dirty="0"/>
              <a:t>Data Cleaning</a:t>
            </a:r>
          </a:p>
          <a:p>
            <a:pPr marL="457200" lvl="0" indent="-317500" algn="l" rtl="0">
              <a:spcBef>
                <a:spcPts val="0"/>
              </a:spcBef>
              <a:spcAft>
                <a:spcPts val="0"/>
              </a:spcAft>
              <a:buSzPts val="1400"/>
              <a:buChar char="●"/>
            </a:pPr>
            <a:r>
              <a:rPr lang="en-IN" dirty="0"/>
              <a:t>Feature Engineering</a:t>
            </a:r>
          </a:p>
          <a:p>
            <a:pPr marL="457200" lvl="0" indent="-317500" algn="l" rtl="0">
              <a:spcBef>
                <a:spcPts val="0"/>
              </a:spcBef>
              <a:spcAft>
                <a:spcPts val="0"/>
              </a:spcAft>
              <a:buSzPts val="1400"/>
              <a:buChar char="●"/>
            </a:pPr>
            <a:r>
              <a:rPr lang="en-IN" dirty="0"/>
              <a:t>Modelling</a:t>
            </a:r>
          </a:p>
          <a:p>
            <a:pPr marL="457200" lvl="0" indent="-317500" algn="l" rtl="0">
              <a:spcBef>
                <a:spcPts val="0"/>
              </a:spcBef>
              <a:spcAft>
                <a:spcPts val="0"/>
              </a:spcAft>
              <a:buSzPts val="1400"/>
              <a:buChar char="●"/>
            </a:pPr>
            <a:endParaRPr lang="en-IN" dirty="0"/>
          </a:p>
          <a:p>
            <a:pPr marL="139700" lvl="0" indent="0" algn="l" rtl="0">
              <a:spcBef>
                <a:spcPts val="0"/>
              </a:spcBef>
              <a:spcAft>
                <a:spcPts val="0"/>
              </a:spcAft>
              <a:buSzPts val="1400"/>
              <a:buNone/>
            </a:pPr>
            <a:endParaRPr lang="en-IN" dirty="0"/>
          </a:p>
          <a:p>
            <a:pPr marL="139700" lvl="0" indent="0" algn="l" rtl="0">
              <a:spcBef>
                <a:spcPts val="0"/>
              </a:spcBef>
              <a:spcAft>
                <a:spcPts val="0"/>
              </a:spcAft>
              <a:buSzPts val="1400"/>
              <a:buNone/>
            </a:pPr>
            <a:endParaRPr lang="en-IN" dirty="0"/>
          </a:p>
          <a:p>
            <a:pPr marL="139700" lvl="0" indent="0" algn="l" rtl="0">
              <a:spcBef>
                <a:spcPts val="0"/>
              </a:spcBef>
              <a:spcAft>
                <a:spcPts val="0"/>
              </a:spcAft>
              <a:buSzPts val="1400"/>
              <a:buNone/>
            </a:pPr>
            <a:endParaRPr lang="en-IN"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https://pingax.com/understanding-data-analytics-project-life-cycle/</a:t>
            </a:r>
            <a:endParaRPr lang="en-IN" dirty="0"/>
          </a:p>
          <a:p>
            <a:pPr marL="0" lvl="0" indent="0" algn="l" rtl="0">
              <a:spcBef>
                <a:spcPts val="0"/>
              </a:spcBef>
              <a:spcAft>
                <a:spcPts val="1600"/>
              </a:spcAft>
              <a:buNone/>
            </a:pPr>
            <a:endParaRPr dirty="0"/>
          </a:p>
        </p:txBody>
      </p:sp>
      <p:pic>
        <p:nvPicPr>
          <p:cNvPr id="21506" name="Picture 2">
            <a:extLst>
              <a:ext uri="{FF2B5EF4-FFF2-40B4-BE49-F238E27FC236}">
                <a16:creationId xmlns:a16="http://schemas.microsoft.com/office/drawing/2014/main" id="{628D9ADE-08EF-4F45-8E37-E11EEBC5F5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4658" y="1567375"/>
            <a:ext cx="4572000" cy="2876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294997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32320"/>
            <a:ext cx="4045200" cy="735055"/>
          </a:xfrm>
          <a:prstGeom prst="rect">
            <a:avLst/>
          </a:prstGeom>
        </p:spPr>
        <p:txBody>
          <a:bodyPr spcFirstLastPara="1" wrap="square" lIns="91425" tIns="91425" rIns="91425" bIns="91425" anchor="ctr" anchorCtr="0">
            <a:noAutofit/>
          </a:bodyPr>
          <a:lstStyle/>
          <a:p>
            <a:br>
              <a:rPr lang="en-IN" dirty="0"/>
            </a:br>
            <a:br>
              <a:rPr lang="en-IN" dirty="0"/>
            </a:br>
            <a:r>
              <a:rPr lang="en-IN" dirty="0"/>
              <a:t>Data analytics project lifecycle</a:t>
            </a:r>
            <a:br>
              <a:rPr lang="en-IN" sz="1800" b="1" kern="0" dirty="0">
                <a:effectLst/>
                <a:latin typeface="Times New Roman" panose="02020603050405020304" pitchFamily="18" charset="0"/>
              </a:rPr>
            </a:br>
            <a:br>
              <a:rPr lang="en-IN" dirty="0"/>
            </a:br>
            <a:endParaRPr dirty="0"/>
          </a:p>
        </p:txBody>
      </p:sp>
      <p:sp>
        <p:nvSpPr>
          <p:cNvPr id="74" name="Google Shape;74;p15"/>
          <p:cNvSpPr txBox="1">
            <a:spLocks noGrp="1"/>
          </p:cNvSpPr>
          <p:nvPr>
            <p:ph type="subTitle" idx="1"/>
          </p:nvPr>
        </p:nvSpPr>
        <p:spPr>
          <a:xfrm>
            <a:off x="254075" y="1748862"/>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IN" dirty="0"/>
              <a:t>Project lifecycle</a:t>
            </a:r>
          </a:p>
        </p:txBody>
      </p:sp>
      <p:sp>
        <p:nvSpPr>
          <p:cNvPr id="75" name="Google Shape;75;p15"/>
          <p:cNvSpPr txBox="1">
            <a:spLocks noGrp="1"/>
          </p:cNvSpPr>
          <p:nvPr>
            <p:ph type="body" idx="2"/>
          </p:nvPr>
        </p:nvSpPr>
        <p:spPr>
          <a:xfrm>
            <a:off x="462275" y="2571750"/>
            <a:ext cx="3837000" cy="2323408"/>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endParaRPr lang="en-IN" dirty="0"/>
          </a:p>
          <a:p>
            <a:pPr marL="457200" lvl="0" indent="-317500" algn="l" rtl="0">
              <a:spcBef>
                <a:spcPts val="0"/>
              </a:spcBef>
              <a:spcAft>
                <a:spcPts val="0"/>
              </a:spcAft>
              <a:buSzPts val="1400"/>
              <a:buChar char="●"/>
            </a:pPr>
            <a:r>
              <a:rPr lang="en-IN" dirty="0"/>
              <a:t>Evaluation</a:t>
            </a:r>
          </a:p>
          <a:p>
            <a:pPr marL="457200" lvl="0" indent="-317500" algn="l" rtl="0">
              <a:spcBef>
                <a:spcPts val="0"/>
              </a:spcBef>
              <a:spcAft>
                <a:spcPts val="0"/>
              </a:spcAft>
              <a:buSzPts val="1400"/>
              <a:buChar char="●"/>
            </a:pPr>
            <a:r>
              <a:rPr lang="en-IN" dirty="0"/>
              <a:t>Optimization and Tuning</a:t>
            </a:r>
          </a:p>
          <a:p>
            <a:pPr marL="457200" lvl="0" indent="-317500" algn="l" rtl="0">
              <a:spcBef>
                <a:spcPts val="0"/>
              </a:spcBef>
              <a:spcAft>
                <a:spcPts val="0"/>
              </a:spcAft>
              <a:buSzPts val="1400"/>
              <a:buChar char="●"/>
            </a:pPr>
            <a:r>
              <a:rPr lang="en-IN" dirty="0"/>
              <a:t>Deploy the Model to production</a:t>
            </a:r>
          </a:p>
          <a:p>
            <a:pPr marL="457200" lvl="0" indent="-317500" algn="l" rtl="0">
              <a:spcBef>
                <a:spcPts val="0"/>
              </a:spcBef>
              <a:spcAft>
                <a:spcPts val="0"/>
              </a:spcAft>
              <a:buSzPts val="1400"/>
              <a:buChar char="●"/>
            </a:pPr>
            <a:r>
              <a:rPr lang="en-IN" dirty="0"/>
              <a:t>Monitor the performance during Production</a:t>
            </a:r>
          </a:p>
          <a:p>
            <a:pPr marL="139700" lvl="0" indent="0" algn="l" rtl="0">
              <a:spcBef>
                <a:spcPts val="0"/>
              </a:spcBef>
              <a:spcAft>
                <a:spcPts val="0"/>
              </a:spcAft>
              <a:buSzPts val="1400"/>
              <a:buNone/>
            </a:pPr>
            <a:endParaRPr lang="en-IN" dirty="0"/>
          </a:p>
          <a:p>
            <a:pPr marL="139700" lvl="0" indent="0" algn="l" rtl="0">
              <a:spcBef>
                <a:spcPts val="0"/>
              </a:spcBef>
              <a:spcAft>
                <a:spcPts val="0"/>
              </a:spcAft>
              <a:buSzPts val="1400"/>
              <a:buNone/>
            </a:pPr>
            <a:endParaRPr lang="en-IN" dirty="0"/>
          </a:p>
        </p:txBody>
      </p:sp>
      <p:sp>
        <p:nvSpPr>
          <p:cNvPr id="77" name="Google Shape;77;p15"/>
          <p:cNvSpPr txBox="1">
            <a:spLocks noGrp="1"/>
          </p:cNvSpPr>
          <p:nvPr>
            <p:ph type="body" idx="3"/>
          </p:nvPr>
        </p:nvSpPr>
        <p:spPr>
          <a:xfrm>
            <a:off x="5074949" y="4772274"/>
            <a:ext cx="3973357" cy="37122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https://www.northeastern.edu/graduate/blog/data-analysis-project-lifecycle/</a:t>
            </a:r>
            <a:endParaRPr lang="en-IN" dirty="0"/>
          </a:p>
          <a:p>
            <a:pPr marL="0" lvl="0" indent="0" algn="l" rtl="0">
              <a:spcBef>
                <a:spcPts val="0"/>
              </a:spcBef>
              <a:spcAft>
                <a:spcPts val="1600"/>
              </a:spcAft>
              <a:buNone/>
            </a:pPr>
            <a:r>
              <a:rPr lang="en" dirty="0"/>
              <a:t>/</a:t>
            </a:r>
            <a:endParaRPr dirty="0"/>
          </a:p>
        </p:txBody>
      </p:sp>
      <p:pic>
        <p:nvPicPr>
          <p:cNvPr id="20482" name="Picture 2" descr="Data analysis project lifecycle chart">
            <a:extLst>
              <a:ext uri="{FF2B5EF4-FFF2-40B4-BE49-F238E27FC236}">
                <a16:creationId xmlns:a16="http://schemas.microsoft.com/office/drawing/2014/main" id="{B0EFFDDA-0F9F-4328-818F-3DAF1A76931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0052" b="14005"/>
          <a:stretch/>
        </p:blipFill>
        <p:spPr bwMode="auto">
          <a:xfrm>
            <a:off x="4572001" y="1262363"/>
            <a:ext cx="4572000" cy="2863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89833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32320"/>
            <a:ext cx="4045200" cy="735055"/>
          </a:xfrm>
          <a:prstGeom prst="rect">
            <a:avLst/>
          </a:prstGeom>
        </p:spPr>
        <p:txBody>
          <a:bodyPr spcFirstLastPara="1" wrap="square" lIns="91425" tIns="91425" rIns="91425" bIns="91425" anchor="ctr" anchorCtr="0">
            <a:noAutofit/>
          </a:bodyPr>
          <a:lstStyle/>
          <a:p>
            <a:br>
              <a:rPr lang="en-IN" dirty="0"/>
            </a:br>
            <a:br>
              <a:rPr lang="en-IN" dirty="0"/>
            </a:br>
            <a:r>
              <a:rPr lang="en-IN" dirty="0"/>
              <a:t>Numerical Computing using NumPy Library</a:t>
            </a:r>
            <a:br>
              <a:rPr lang="en-IN" sz="1800" b="1" kern="0" dirty="0">
                <a:effectLst/>
                <a:latin typeface="Times New Roman" panose="02020603050405020304" pitchFamily="18" charset="0"/>
              </a:rPr>
            </a:br>
            <a:br>
              <a:rPr lang="en-IN" dirty="0"/>
            </a:br>
            <a:endParaRPr dirty="0"/>
          </a:p>
        </p:txBody>
      </p:sp>
      <p:sp>
        <p:nvSpPr>
          <p:cNvPr id="74" name="Google Shape;74;p15"/>
          <p:cNvSpPr txBox="1">
            <a:spLocks noGrp="1"/>
          </p:cNvSpPr>
          <p:nvPr>
            <p:ph type="subTitle" idx="1"/>
          </p:nvPr>
        </p:nvSpPr>
        <p:spPr>
          <a:xfrm>
            <a:off x="254075" y="1748862"/>
            <a:ext cx="4045200" cy="6414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r>
              <a:rPr lang="en-IN" dirty="0"/>
              <a:t>What is Numerical Computing?</a:t>
            </a:r>
          </a:p>
        </p:txBody>
      </p:sp>
      <p:sp>
        <p:nvSpPr>
          <p:cNvPr id="75" name="Google Shape;75;p15"/>
          <p:cNvSpPr txBox="1">
            <a:spLocks noGrp="1"/>
          </p:cNvSpPr>
          <p:nvPr>
            <p:ph type="body" idx="2"/>
          </p:nvPr>
        </p:nvSpPr>
        <p:spPr>
          <a:xfrm>
            <a:off x="462275" y="2571750"/>
            <a:ext cx="3837000" cy="2323408"/>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endParaRPr lang="en-IN" dirty="0"/>
          </a:p>
          <a:p>
            <a:pPr marL="457200" lvl="0" indent="-317500" algn="l" rtl="0">
              <a:spcBef>
                <a:spcPts val="0"/>
              </a:spcBef>
              <a:spcAft>
                <a:spcPts val="0"/>
              </a:spcAft>
              <a:buSzPts val="1400"/>
              <a:buChar char="●"/>
            </a:pPr>
            <a:endParaRPr lang="en-IN" dirty="0"/>
          </a:p>
          <a:p>
            <a:pPr marL="457200" lvl="0" indent="-317500" algn="l" rtl="0">
              <a:spcBef>
                <a:spcPts val="0"/>
              </a:spcBef>
              <a:spcAft>
                <a:spcPts val="0"/>
              </a:spcAft>
              <a:buSzPts val="1400"/>
              <a:buChar char="●"/>
            </a:pPr>
            <a:endParaRPr lang="en-IN" dirty="0"/>
          </a:p>
          <a:p>
            <a:pPr marL="457200" lvl="0" indent="-317500" algn="l" rtl="0">
              <a:spcBef>
                <a:spcPts val="0"/>
              </a:spcBef>
              <a:spcAft>
                <a:spcPts val="0"/>
              </a:spcAft>
              <a:buSzPts val="1400"/>
              <a:buChar char="●"/>
            </a:pPr>
            <a:r>
              <a:rPr lang="en-IN" dirty="0"/>
              <a:t>Numerical computing is an approach for solving complex mathematical problems using only simple arithmetic operations.</a:t>
            </a:r>
          </a:p>
          <a:p>
            <a:pPr marL="457200" lvl="0" indent="-317500" algn="l" rtl="0">
              <a:spcBef>
                <a:spcPts val="0"/>
              </a:spcBef>
              <a:spcAft>
                <a:spcPts val="0"/>
              </a:spcAft>
              <a:buSzPts val="1400"/>
              <a:buChar char="●"/>
            </a:pPr>
            <a:r>
              <a:rPr lang="en-IN" dirty="0"/>
              <a:t>Numerical Python has a fixed-size, homogeneous (fixed-type), multi-dimensional array type and lots of functions for various array operations. </a:t>
            </a:r>
          </a:p>
          <a:p>
            <a:pPr marL="457200" lvl="0" indent="-317500" algn="l" rtl="0">
              <a:spcBef>
                <a:spcPts val="0"/>
              </a:spcBef>
              <a:spcAft>
                <a:spcPts val="0"/>
              </a:spcAft>
              <a:buSzPts val="1400"/>
              <a:buChar char="●"/>
            </a:pPr>
            <a:endParaRPr lang="en-IN" dirty="0"/>
          </a:p>
          <a:p>
            <a:pPr marL="139700" lvl="0" indent="0" algn="l" rtl="0">
              <a:spcBef>
                <a:spcPts val="0"/>
              </a:spcBef>
              <a:spcAft>
                <a:spcPts val="0"/>
              </a:spcAft>
              <a:buSzPts val="1400"/>
              <a:buNone/>
            </a:pPr>
            <a:endParaRPr lang="en-IN" dirty="0"/>
          </a:p>
          <a:p>
            <a:pPr marL="139700" lvl="0" indent="0" algn="l" rtl="0">
              <a:spcBef>
                <a:spcPts val="0"/>
              </a:spcBef>
              <a:spcAft>
                <a:spcPts val="0"/>
              </a:spcAft>
              <a:buSzPts val="1400"/>
              <a:buNone/>
            </a:pPr>
            <a:endParaRPr lang="en-IN" dirty="0"/>
          </a:p>
        </p:txBody>
      </p:sp>
      <p:sp>
        <p:nvSpPr>
          <p:cNvPr id="77" name="Google Shape;77;p15"/>
          <p:cNvSpPr txBox="1">
            <a:spLocks noGrp="1"/>
          </p:cNvSpPr>
          <p:nvPr>
            <p:ph type="body" idx="3"/>
          </p:nvPr>
        </p:nvSpPr>
        <p:spPr>
          <a:xfrm>
            <a:off x="4635450" y="4709545"/>
            <a:ext cx="3837000" cy="37122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https://slideplayer.com/slide/4519120/15/images/4/What+is+numerical+computing.jpg</a:t>
            </a:r>
            <a:endParaRPr lang="en-IN" dirty="0"/>
          </a:p>
          <a:p>
            <a:pPr marL="0" lvl="0" indent="0" algn="l" rtl="0">
              <a:spcBef>
                <a:spcPts val="0"/>
              </a:spcBef>
              <a:spcAft>
                <a:spcPts val="1600"/>
              </a:spcAft>
              <a:buNone/>
            </a:pPr>
            <a:endParaRPr dirty="0"/>
          </a:p>
        </p:txBody>
      </p:sp>
      <p:pic>
        <p:nvPicPr>
          <p:cNvPr id="3" name="Picture 2">
            <a:extLst>
              <a:ext uri="{FF2B5EF4-FFF2-40B4-BE49-F238E27FC236}">
                <a16:creationId xmlns:a16="http://schemas.microsoft.com/office/drawing/2014/main" id="{3D8193F3-2801-4CF0-B4AD-37073153E501}"/>
              </a:ext>
            </a:extLst>
          </p:cNvPr>
          <p:cNvPicPr>
            <a:picLocks noChangeAspect="1"/>
          </p:cNvPicPr>
          <p:nvPr/>
        </p:nvPicPr>
        <p:blipFill rotWithShape="1">
          <a:blip r:embed="rId4"/>
          <a:srcRect l="5447" t="24483" r="5985" b="5671"/>
          <a:stretch/>
        </p:blipFill>
        <p:spPr>
          <a:xfrm>
            <a:off x="4572000" y="1667981"/>
            <a:ext cx="4572000" cy="2542511"/>
          </a:xfrm>
          <a:prstGeom prst="rect">
            <a:avLst/>
          </a:prstGeom>
        </p:spPr>
      </p:pic>
    </p:spTree>
    <p:extLst>
      <p:ext uri="{BB962C8B-B14F-4D97-AF65-F5344CB8AC3E}">
        <p14:creationId xmlns:p14="http://schemas.microsoft.com/office/powerpoint/2010/main" val="263647035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32320"/>
            <a:ext cx="4045200" cy="735055"/>
          </a:xfrm>
          <a:prstGeom prst="rect">
            <a:avLst/>
          </a:prstGeom>
        </p:spPr>
        <p:txBody>
          <a:bodyPr spcFirstLastPara="1" wrap="square" lIns="91425" tIns="91425" rIns="91425" bIns="91425" anchor="ctr" anchorCtr="0">
            <a:noAutofit/>
          </a:bodyPr>
          <a:lstStyle/>
          <a:p>
            <a:br>
              <a:rPr lang="en-IN" dirty="0"/>
            </a:br>
            <a:br>
              <a:rPr lang="en-IN" dirty="0"/>
            </a:br>
            <a:r>
              <a:rPr lang="en-IN" dirty="0"/>
              <a:t>Numerical Computing using NumPy Library</a:t>
            </a:r>
            <a:br>
              <a:rPr lang="en-IN" sz="1800" b="1" kern="0" dirty="0">
                <a:effectLst/>
                <a:latin typeface="Times New Roman" panose="02020603050405020304" pitchFamily="18" charset="0"/>
              </a:rPr>
            </a:br>
            <a:br>
              <a:rPr lang="en-IN" dirty="0"/>
            </a:br>
            <a:endParaRPr dirty="0"/>
          </a:p>
        </p:txBody>
      </p:sp>
      <p:sp>
        <p:nvSpPr>
          <p:cNvPr id="74" name="Google Shape;74;p15"/>
          <p:cNvSpPr txBox="1">
            <a:spLocks noGrp="1"/>
          </p:cNvSpPr>
          <p:nvPr>
            <p:ph type="subTitle" idx="1"/>
          </p:nvPr>
        </p:nvSpPr>
        <p:spPr>
          <a:xfrm>
            <a:off x="254075" y="1748862"/>
            <a:ext cx="4045200" cy="641400"/>
          </a:xfrm>
          <a:prstGeom prst="rect">
            <a:avLst/>
          </a:prstGeom>
        </p:spPr>
        <p:txBody>
          <a:bodyPr spcFirstLastPara="1" wrap="square" lIns="91425" tIns="91425" rIns="91425" bIns="91425" anchor="ctr" anchorCtr="0">
            <a:noAutofit/>
          </a:bodyPr>
          <a:lstStyle/>
          <a:p>
            <a:pPr>
              <a:lnSpc>
                <a:spcPct val="115000"/>
              </a:lnSpc>
              <a:spcBef>
                <a:spcPts val="1600"/>
              </a:spcBef>
              <a:spcAft>
                <a:spcPts val="4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r>
              <a:rPr lang="en-IN" dirty="0"/>
              <a:t>What is NumPy in Python?</a:t>
            </a:r>
          </a:p>
          <a:p>
            <a:pPr>
              <a:lnSpc>
                <a:spcPct val="115000"/>
              </a:lnSpc>
              <a:spcBef>
                <a:spcPts val="1600"/>
              </a:spcBef>
              <a:spcAft>
                <a:spcPts val="400"/>
              </a:spcAft>
            </a:pPr>
            <a:endParaRPr lang="en-IN" sz="1800" b="1" dirty="0">
              <a:solidFill>
                <a:srgbClr val="434343"/>
              </a:solidFill>
              <a:effectLst/>
              <a:latin typeface="Times New Roman" panose="02020603050405020304" pitchFamily="18" charset="0"/>
            </a:endParaRPr>
          </a:p>
        </p:txBody>
      </p:sp>
      <p:sp>
        <p:nvSpPr>
          <p:cNvPr id="75" name="Google Shape;75;p15"/>
          <p:cNvSpPr txBox="1">
            <a:spLocks noGrp="1"/>
          </p:cNvSpPr>
          <p:nvPr>
            <p:ph type="body" idx="2"/>
          </p:nvPr>
        </p:nvSpPr>
        <p:spPr>
          <a:xfrm>
            <a:off x="462275" y="2571750"/>
            <a:ext cx="3837000" cy="2323408"/>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endParaRPr lang="en-IN" dirty="0"/>
          </a:p>
          <a:p>
            <a:pPr marL="457200" lvl="0" indent="-317500" algn="l" rtl="0">
              <a:spcBef>
                <a:spcPts val="0"/>
              </a:spcBef>
              <a:spcAft>
                <a:spcPts val="0"/>
              </a:spcAft>
              <a:buSzPts val="1400"/>
              <a:buChar char="●"/>
            </a:pPr>
            <a:endParaRPr lang="en-IN" dirty="0"/>
          </a:p>
          <a:p>
            <a:pPr marL="457200" lvl="0" indent="-317500" algn="just" rtl="0">
              <a:spcBef>
                <a:spcPts val="0"/>
              </a:spcBef>
              <a:spcAft>
                <a:spcPts val="0"/>
              </a:spcAft>
              <a:buSzPts val="1400"/>
              <a:buChar char="●"/>
            </a:pPr>
            <a:r>
              <a:rPr lang="en-IN" dirty="0"/>
              <a:t>NumPy is an open-source library available in Python, which helps in mathematical, scientific, engineering, and data science programming. </a:t>
            </a:r>
          </a:p>
          <a:p>
            <a:pPr marL="457200" lvl="0" indent="-317500" algn="just" rtl="0">
              <a:spcBef>
                <a:spcPts val="0"/>
              </a:spcBef>
              <a:spcAft>
                <a:spcPts val="0"/>
              </a:spcAft>
              <a:buSzPts val="1400"/>
              <a:buChar char="●"/>
            </a:pPr>
            <a:r>
              <a:rPr lang="en-IN" dirty="0"/>
              <a:t>It is a very useful library to perform mathematical and statistical operations in Python.</a:t>
            </a:r>
          </a:p>
          <a:p>
            <a:pPr marL="139700" lvl="0" indent="0" algn="l" rtl="0">
              <a:spcBef>
                <a:spcPts val="0"/>
              </a:spcBef>
              <a:spcAft>
                <a:spcPts val="0"/>
              </a:spcAft>
              <a:buSzPts val="1400"/>
              <a:buNone/>
            </a:pPr>
            <a:endParaRPr lang="en-IN" dirty="0"/>
          </a:p>
          <a:p>
            <a:pPr marL="139700" lvl="0" indent="0" algn="l" rtl="0">
              <a:spcBef>
                <a:spcPts val="0"/>
              </a:spcBef>
              <a:spcAft>
                <a:spcPts val="0"/>
              </a:spcAft>
              <a:buSzPts val="1400"/>
              <a:buNone/>
            </a:pPr>
            <a:endParaRPr lang="en-IN" dirty="0"/>
          </a:p>
        </p:txBody>
      </p:sp>
      <p:sp>
        <p:nvSpPr>
          <p:cNvPr id="77" name="Google Shape;77;p15"/>
          <p:cNvSpPr txBox="1">
            <a:spLocks noGrp="1"/>
          </p:cNvSpPr>
          <p:nvPr>
            <p:ph type="body" idx="3"/>
          </p:nvPr>
        </p:nvSpPr>
        <p:spPr>
          <a:xfrm>
            <a:off x="5074949" y="4772274"/>
            <a:ext cx="3606775" cy="21439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https://favtutor.com/blogs/numpy-vs-pandas</a:t>
            </a:r>
            <a:endParaRPr lang="en-IN" dirty="0"/>
          </a:p>
          <a:p>
            <a:pPr marL="0" lvl="0" indent="0" algn="l" rtl="0">
              <a:spcBef>
                <a:spcPts val="0"/>
              </a:spcBef>
              <a:spcAft>
                <a:spcPts val="1600"/>
              </a:spcAft>
              <a:buNone/>
            </a:pPr>
            <a:endParaRPr dirty="0"/>
          </a:p>
        </p:txBody>
      </p:sp>
      <p:pic>
        <p:nvPicPr>
          <p:cNvPr id="24578" name="Picture 2">
            <a:extLst>
              <a:ext uri="{FF2B5EF4-FFF2-40B4-BE49-F238E27FC236}">
                <a16:creationId xmlns:a16="http://schemas.microsoft.com/office/drawing/2014/main" id="{2E27A77E-F86F-441E-A6DC-68A61946343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511" t="7491" r="15386" b="1073"/>
          <a:stretch/>
        </p:blipFill>
        <p:spPr bwMode="auto">
          <a:xfrm>
            <a:off x="4572000" y="1403498"/>
            <a:ext cx="4646428" cy="2718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621039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32320"/>
            <a:ext cx="4045200" cy="735055"/>
          </a:xfrm>
          <a:prstGeom prst="rect">
            <a:avLst/>
          </a:prstGeom>
        </p:spPr>
        <p:txBody>
          <a:bodyPr spcFirstLastPara="1" wrap="square" lIns="91425" tIns="91425" rIns="91425" bIns="91425" anchor="ctr" anchorCtr="0">
            <a:noAutofit/>
          </a:bodyPr>
          <a:lstStyle/>
          <a:p>
            <a:br>
              <a:rPr lang="en-IN" dirty="0"/>
            </a:br>
            <a:br>
              <a:rPr lang="en-IN" dirty="0"/>
            </a:br>
            <a:r>
              <a:rPr lang="en-IN" dirty="0"/>
              <a:t>Numerical Computing using NumPy Library</a:t>
            </a:r>
            <a:br>
              <a:rPr lang="en-IN" sz="1800" b="1" kern="0" dirty="0">
                <a:effectLst/>
                <a:latin typeface="Times New Roman" panose="02020603050405020304" pitchFamily="18" charset="0"/>
              </a:rPr>
            </a:br>
            <a:br>
              <a:rPr lang="en-IN" dirty="0"/>
            </a:br>
            <a:endParaRPr dirty="0"/>
          </a:p>
        </p:txBody>
      </p:sp>
      <p:sp>
        <p:nvSpPr>
          <p:cNvPr id="74" name="Google Shape;74;p15"/>
          <p:cNvSpPr txBox="1">
            <a:spLocks noGrp="1"/>
          </p:cNvSpPr>
          <p:nvPr>
            <p:ph type="subTitle" idx="1"/>
          </p:nvPr>
        </p:nvSpPr>
        <p:spPr>
          <a:xfrm>
            <a:off x="254075" y="1748862"/>
            <a:ext cx="4045200" cy="641400"/>
          </a:xfrm>
          <a:prstGeom prst="rect">
            <a:avLst/>
          </a:prstGeom>
        </p:spPr>
        <p:txBody>
          <a:bodyPr spcFirstLastPara="1" wrap="square" lIns="91425" tIns="91425" rIns="91425" bIns="91425" anchor="ctr" anchorCtr="0">
            <a:noAutofit/>
          </a:bodyPr>
          <a:lstStyle/>
          <a:p>
            <a:pPr>
              <a:lnSpc>
                <a:spcPct val="115000"/>
              </a:lnSpc>
              <a:spcBef>
                <a:spcPts val="1600"/>
              </a:spcBef>
              <a:spcAft>
                <a:spcPts val="4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r>
              <a:rPr lang="en-IN" dirty="0"/>
              <a:t>Why use NumPy?</a:t>
            </a:r>
          </a:p>
          <a:p>
            <a:pPr>
              <a:lnSpc>
                <a:spcPct val="115000"/>
              </a:lnSpc>
              <a:spcBef>
                <a:spcPts val="1600"/>
              </a:spcBef>
              <a:spcAft>
                <a:spcPts val="400"/>
              </a:spcAft>
            </a:pPr>
            <a:endParaRPr lang="en-IN" sz="1800" b="1" dirty="0">
              <a:solidFill>
                <a:srgbClr val="434343"/>
              </a:solidFill>
              <a:effectLst/>
              <a:latin typeface="Times New Roman" panose="02020603050405020304" pitchFamily="18" charset="0"/>
            </a:endParaRPr>
          </a:p>
        </p:txBody>
      </p:sp>
      <p:sp>
        <p:nvSpPr>
          <p:cNvPr id="75" name="Google Shape;75;p15"/>
          <p:cNvSpPr txBox="1">
            <a:spLocks noGrp="1"/>
          </p:cNvSpPr>
          <p:nvPr>
            <p:ph type="body" idx="2"/>
          </p:nvPr>
        </p:nvSpPr>
        <p:spPr>
          <a:xfrm>
            <a:off x="462275" y="2571750"/>
            <a:ext cx="3837000" cy="2323408"/>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endParaRPr lang="en-IN" dirty="0"/>
          </a:p>
          <a:p>
            <a:pPr marL="139700" lvl="0" indent="0" algn="l" rtl="0">
              <a:spcBef>
                <a:spcPts val="0"/>
              </a:spcBef>
              <a:spcAft>
                <a:spcPts val="0"/>
              </a:spcAft>
              <a:buSzPts val="1400"/>
              <a:buNone/>
            </a:pPr>
            <a:endParaRPr lang="en-IN" dirty="0"/>
          </a:p>
          <a:p>
            <a:pPr marL="457200" lvl="0" indent="-317500" algn="just" rtl="0">
              <a:spcBef>
                <a:spcPts val="0"/>
              </a:spcBef>
              <a:spcAft>
                <a:spcPts val="0"/>
              </a:spcAft>
              <a:buSzPts val="1400"/>
              <a:buChar char="●"/>
            </a:pPr>
            <a:endParaRPr lang="en-IN" dirty="0"/>
          </a:p>
          <a:p>
            <a:pPr marL="457200" lvl="0" indent="-317500" algn="just" rtl="0">
              <a:spcBef>
                <a:spcPts val="0"/>
              </a:spcBef>
              <a:spcAft>
                <a:spcPts val="0"/>
              </a:spcAft>
              <a:buSzPts val="1400"/>
              <a:buChar char="●"/>
            </a:pPr>
            <a:r>
              <a:rPr lang="en-IN" dirty="0"/>
              <a:t>NumPy is memory efficiency, meaning it can handle the vast amount of data more accessible than any other library.</a:t>
            </a:r>
          </a:p>
          <a:p>
            <a:pPr marL="457200" lvl="0" indent="-317500" algn="just" rtl="0">
              <a:spcBef>
                <a:spcPts val="0"/>
              </a:spcBef>
              <a:spcAft>
                <a:spcPts val="0"/>
              </a:spcAft>
              <a:buSzPts val="1400"/>
              <a:buChar char="●"/>
            </a:pPr>
            <a:endParaRPr lang="en-IN" dirty="0"/>
          </a:p>
          <a:p>
            <a:pPr marL="139700" lvl="0" indent="0" algn="just" rtl="0">
              <a:spcBef>
                <a:spcPts val="0"/>
              </a:spcBef>
              <a:spcAft>
                <a:spcPts val="0"/>
              </a:spcAft>
              <a:buSzPts val="1400"/>
              <a:buNone/>
            </a:pPr>
            <a:endParaRPr lang="en-IN" dirty="0"/>
          </a:p>
          <a:p>
            <a:pPr marL="457200" lvl="0" indent="-317500" algn="just" rtl="0">
              <a:spcBef>
                <a:spcPts val="0"/>
              </a:spcBef>
              <a:spcAft>
                <a:spcPts val="0"/>
              </a:spcAft>
              <a:buSzPts val="1400"/>
              <a:buChar char="●"/>
            </a:pPr>
            <a:endParaRPr lang="en-IN" dirty="0"/>
          </a:p>
          <a:p>
            <a:pPr marL="139700" lvl="0" indent="0" algn="just" rtl="0">
              <a:spcBef>
                <a:spcPts val="0"/>
              </a:spcBef>
              <a:spcAft>
                <a:spcPts val="0"/>
              </a:spcAft>
              <a:buSzPts val="1400"/>
              <a:buNone/>
            </a:pPr>
            <a:r>
              <a:rPr lang="en-IN" dirty="0"/>
              <a:t> </a:t>
            </a:r>
          </a:p>
          <a:p>
            <a:pPr marL="139700" lvl="0" indent="0" algn="l" rtl="0">
              <a:spcBef>
                <a:spcPts val="0"/>
              </a:spcBef>
              <a:spcAft>
                <a:spcPts val="0"/>
              </a:spcAft>
              <a:buSzPts val="1400"/>
              <a:buNone/>
            </a:pPr>
            <a:endParaRPr lang="en-IN" dirty="0"/>
          </a:p>
        </p:txBody>
      </p:sp>
      <p:sp>
        <p:nvSpPr>
          <p:cNvPr id="77" name="Google Shape;77;p15"/>
          <p:cNvSpPr txBox="1">
            <a:spLocks noGrp="1"/>
          </p:cNvSpPr>
          <p:nvPr>
            <p:ph type="body" idx="3"/>
          </p:nvPr>
        </p:nvSpPr>
        <p:spPr>
          <a:xfrm>
            <a:off x="4957992" y="4807408"/>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https://indianaiproduction.com/python-numpy-tutorial/</a:t>
            </a:r>
            <a:endParaRPr lang="en-IN" dirty="0"/>
          </a:p>
          <a:p>
            <a:pPr marL="0" lvl="0" indent="0" algn="l" rtl="0">
              <a:spcBef>
                <a:spcPts val="0"/>
              </a:spcBef>
              <a:spcAft>
                <a:spcPts val="1600"/>
              </a:spcAft>
              <a:buNone/>
            </a:pPr>
            <a:endParaRPr dirty="0"/>
          </a:p>
        </p:txBody>
      </p:sp>
      <p:pic>
        <p:nvPicPr>
          <p:cNvPr id="25602" name="Picture 2">
            <a:extLst>
              <a:ext uri="{FF2B5EF4-FFF2-40B4-BE49-F238E27FC236}">
                <a16:creationId xmlns:a16="http://schemas.microsoft.com/office/drawing/2014/main" id="{DDF4462E-34EC-48FC-8164-606E841097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752059"/>
            <a:ext cx="4572000" cy="2323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57535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32320"/>
            <a:ext cx="4045200" cy="735055"/>
          </a:xfrm>
          <a:prstGeom prst="rect">
            <a:avLst/>
          </a:prstGeom>
        </p:spPr>
        <p:txBody>
          <a:bodyPr spcFirstLastPara="1" wrap="square" lIns="91425" tIns="91425" rIns="91425" bIns="91425" anchor="ctr" anchorCtr="0">
            <a:noAutofit/>
          </a:bodyPr>
          <a:lstStyle/>
          <a:p>
            <a:br>
              <a:rPr lang="en-IN" dirty="0"/>
            </a:br>
            <a:br>
              <a:rPr lang="en-IN" dirty="0"/>
            </a:br>
            <a:r>
              <a:rPr lang="en-IN" dirty="0"/>
              <a:t>Numerical Computing using NumPy Library</a:t>
            </a:r>
            <a:br>
              <a:rPr lang="en-IN" sz="1800" b="1" kern="0" dirty="0">
                <a:effectLst/>
                <a:latin typeface="Times New Roman" panose="02020603050405020304" pitchFamily="18" charset="0"/>
              </a:rPr>
            </a:br>
            <a:br>
              <a:rPr lang="en-IN" dirty="0"/>
            </a:br>
            <a:endParaRPr dirty="0"/>
          </a:p>
        </p:txBody>
      </p:sp>
      <p:sp>
        <p:nvSpPr>
          <p:cNvPr id="74" name="Google Shape;74;p15"/>
          <p:cNvSpPr txBox="1">
            <a:spLocks noGrp="1"/>
          </p:cNvSpPr>
          <p:nvPr>
            <p:ph type="subTitle" idx="1"/>
          </p:nvPr>
        </p:nvSpPr>
        <p:spPr>
          <a:xfrm>
            <a:off x="254075" y="1748862"/>
            <a:ext cx="4045200" cy="641400"/>
          </a:xfrm>
          <a:prstGeom prst="rect">
            <a:avLst/>
          </a:prstGeom>
        </p:spPr>
        <p:txBody>
          <a:bodyPr spcFirstLastPara="1" wrap="square" lIns="91425" tIns="91425" rIns="91425" bIns="91425" anchor="ctr" anchorCtr="0">
            <a:noAutofit/>
          </a:bodyPr>
          <a:lstStyle/>
          <a:p>
            <a:pPr>
              <a:lnSpc>
                <a:spcPct val="115000"/>
              </a:lnSpc>
              <a:spcBef>
                <a:spcPts val="1600"/>
              </a:spcBef>
              <a:spcAft>
                <a:spcPts val="4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r>
              <a:rPr lang="en-IN" dirty="0"/>
              <a:t>Creating Arrays</a:t>
            </a:r>
          </a:p>
          <a:p>
            <a:pPr>
              <a:lnSpc>
                <a:spcPct val="115000"/>
              </a:lnSpc>
              <a:spcBef>
                <a:spcPts val="1600"/>
              </a:spcBef>
              <a:spcAft>
                <a:spcPts val="400"/>
              </a:spcAft>
            </a:pPr>
            <a:endParaRPr lang="en-IN" sz="1800" b="1" dirty="0">
              <a:solidFill>
                <a:srgbClr val="434343"/>
              </a:solidFill>
              <a:effectLst/>
              <a:latin typeface="Times New Roman" panose="02020603050405020304" pitchFamily="18" charset="0"/>
            </a:endParaRPr>
          </a:p>
        </p:txBody>
      </p:sp>
      <p:sp>
        <p:nvSpPr>
          <p:cNvPr id="75" name="Google Shape;75;p15"/>
          <p:cNvSpPr txBox="1">
            <a:spLocks noGrp="1"/>
          </p:cNvSpPr>
          <p:nvPr>
            <p:ph type="body" idx="2"/>
          </p:nvPr>
        </p:nvSpPr>
        <p:spPr>
          <a:xfrm>
            <a:off x="462275" y="2571750"/>
            <a:ext cx="3837000" cy="2323408"/>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endParaRPr lang="en-IN" dirty="0"/>
          </a:p>
          <a:p>
            <a:pPr marL="457200" lvl="0" indent="-317500" algn="just" rtl="0">
              <a:spcBef>
                <a:spcPts val="0"/>
              </a:spcBef>
              <a:spcAft>
                <a:spcPts val="0"/>
              </a:spcAft>
              <a:buSzPts val="1400"/>
              <a:buChar char="●"/>
            </a:pPr>
            <a:endParaRPr lang="en-IN" dirty="0"/>
          </a:p>
          <a:p>
            <a:pPr marL="457200" lvl="0" indent="-317500" algn="just" rtl="0">
              <a:spcBef>
                <a:spcPts val="0"/>
              </a:spcBef>
              <a:spcAft>
                <a:spcPts val="0"/>
              </a:spcAft>
              <a:buSzPts val="1400"/>
              <a:buChar char="●"/>
            </a:pPr>
            <a:r>
              <a:rPr lang="en-IN" dirty="0"/>
              <a:t>The array object in NumPy is called </a:t>
            </a:r>
            <a:r>
              <a:rPr lang="en-IN" dirty="0" err="1"/>
              <a:t>ndarray</a:t>
            </a:r>
            <a:r>
              <a:rPr lang="en-IN" dirty="0"/>
              <a:t>. </a:t>
            </a:r>
          </a:p>
          <a:p>
            <a:pPr marL="457200" lvl="0" indent="-317500" algn="just" rtl="0">
              <a:spcBef>
                <a:spcPts val="0"/>
              </a:spcBef>
              <a:spcAft>
                <a:spcPts val="0"/>
              </a:spcAft>
              <a:buSzPts val="1400"/>
              <a:buChar char="●"/>
            </a:pPr>
            <a:r>
              <a:rPr lang="en-IN" dirty="0"/>
              <a:t>We can create a NumPy </a:t>
            </a:r>
            <a:r>
              <a:rPr lang="en-IN" dirty="0" err="1"/>
              <a:t>ndarray</a:t>
            </a:r>
            <a:r>
              <a:rPr lang="en-IN" dirty="0"/>
              <a:t> object by using the array() function.</a:t>
            </a:r>
          </a:p>
          <a:p>
            <a:pPr marL="457200" lvl="0" indent="-317500" algn="just" rtl="0">
              <a:spcBef>
                <a:spcPts val="0"/>
              </a:spcBef>
              <a:spcAft>
                <a:spcPts val="0"/>
              </a:spcAft>
              <a:buSzPts val="1400"/>
              <a:buChar char="●"/>
            </a:pPr>
            <a:endParaRPr lang="en-IN" dirty="0"/>
          </a:p>
          <a:p>
            <a:pPr marL="139700" lvl="0" indent="0" algn="just" rtl="0">
              <a:spcBef>
                <a:spcPts val="0"/>
              </a:spcBef>
              <a:spcAft>
                <a:spcPts val="0"/>
              </a:spcAft>
              <a:buSzPts val="1400"/>
              <a:buNone/>
            </a:pPr>
            <a:endParaRPr lang="en-IN" dirty="0"/>
          </a:p>
          <a:p>
            <a:pPr marL="139700" lvl="0" indent="0" algn="l" rtl="0">
              <a:spcBef>
                <a:spcPts val="0"/>
              </a:spcBef>
              <a:spcAft>
                <a:spcPts val="0"/>
              </a:spcAft>
              <a:buSzPts val="1400"/>
              <a:buNone/>
            </a:pPr>
            <a:endParaRPr lang="en-IN" dirty="0"/>
          </a:p>
          <a:p>
            <a:pPr marL="139700" lvl="0" indent="0" algn="l" rtl="0">
              <a:spcBef>
                <a:spcPts val="0"/>
              </a:spcBef>
              <a:spcAft>
                <a:spcPts val="0"/>
              </a:spcAft>
              <a:buSzPts val="1400"/>
              <a:buNone/>
            </a:pPr>
            <a:endParaRPr lang="en-IN" dirty="0"/>
          </a:p>
        </p:txBody>
      </p:sp>
      <p:sp>
        <p:nvSpPr>
          <p:cNvPr id="77" name="Google Shape;77;p15"/>
          <p:cNvSpPr txBox="1">
            <a:spLocks noGrp="1"/>
          </p:cNvSpPr>
          <p:nvPr>
            <p:ph type="body" idx="3"/>
          </p:nvPr>
        </p:nvSpPr>
        <p:spPr>
          <a:xfrm>
            <a:off x="5074950" y="4772274"/>
            <a:ext cx="3397500" cy="37122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https://medium.com/analytics-vidhya/introduction-to-numpy-16a6efaffdd7</a:t>
            </a:r>
            <a:endParaRPr lang="en-IN" dirty="0"/>
          </a:p>
          <a:p>
            <a:pPr marL="0" lvl="0" indent="0" algn="l" rtl="0">
              <a:spcBef>
                <a:spcPts val="0"/>
              </a:spcBef>
              <a:spcAft>
                <a:spcPts val="1600"/>
              </a:spcAft>
              <a:buNone/>
            </a:pPr>
            <a:endParaRPr dirty="0"/>
          </a:p>
        </p:txBody>
      </p:sp>
      <p:pic>
        <p:nvPicPr>
          <p:cNvPr id="23554" name="Picture 2">
            <a:extLst>
              <a:ext uri="{FF2B5EF4-FFF2-40B4-BE49-F238E27FC236}">
                <a16:creationId xmlns:a16="http://schemas.microsoft.com/office/drawing/2014/main" id="{92EC6C21-9DCB-4EB1-BE87-D98BC7A224D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670" b="6448"/>
          <a:stretch/>
        </p:blipFill>
        <p:spPr bwMode="auto">
          <a:xfrm>
            <a:off x="4572000" y="1456660"/>
            <a:ext cx="4572000" cy="2658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001852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32320"/>
            <a:ext cx="4045200" cy="735055"/>
          </a:xfrm>
          <a:prstGeom prst="rect">
            <a:avLst/>
          </a:prstGeom>
        </p:spPr>
        <p:txBody>
          <a:bodyPr spcFirstLastPara="1" wrap="square" lIns="91425" tIns="91425" rIns="91425" bIns="91425" anchor="ctr" anchorCtr="0">
            <a:noAutofit/>
          </a:bodyPr>
          <a:lstStyle/>
          <a:p>
            <a:br>
              <a:rPr lang="en-IN" dirty="0"/>
            </a:br>
            <a:br>
              <a:rPr lang="en-IN" dirty="0"/>
            </a:br>
            <a:r>
              <a:rPr lang="en-IN" dirty="0"/>
              <a:t>Numerical Computing using NumPy Library</a:t>
            </a:r>
            <a:br>
              <a:rPr lang="en-IN" sz="1800" b="1" kern="0" dirty="0">
                <a:effectLst/>
                <a:latin typeface="Times New Roman" panose="02020603050405020304" pitchFamily="18" charset="0"/>
              </a:rPr>
            </a:br>
            <a:br>
              <a:rPr lang="en-IN" dirty="0"/>
            </a:br>
            <a:endParaRPr dirty="0"/>
          </a:p>
        </p:txBody>
      </p:sp>
      <p:sp>
        <p:nvSpPr>
          <p:cNvPr id="74" name="Google Shape;74;p15"/>
          <p:cNvSpPr txBox="1">
            <a:spLocks noGrp="1"/>
          </p:cNvSpPr>
          <p:nvPr>
            <p:ph type="subTitle" idx="1"/>
          </p:nvPr>
        </p:nvSpPr>
        <p:spPr>
          <a:xfrm>
            <a:off x="254075" y="1748862"/>
            <a:ext cx="4045200" cy="641400"/>
          </a:xfrm>
          <a:prstGeom prst="rect">
            <a:avLst/>
          </a:prstGeom>
        </p:spPr>
        <p:txBody>
          <a:bodyPr spcFirstLastPara="1" wrap="square" lIns="91425" tIns="91425" rIns="91425" bIns="91425" anchor="ctr" anchorCtr="0">
            <a:noAutofit/>
          </a:bodyPr>
          <a:lstStyle/>
          <a:p>
            <a:pPr>
              <a:lnSpc>
                <a:spcPct val="115000"/>
              </a:lnSpc>
              <a:spcBef>
                <a:spcPts val="1600"/>
              </a:spcBef>
              <a:spcAft>
                <a:spcPts val="400"/>
              </a:spcAft>
            </a:pPr>
            <a:endParaRPr lang="en-IN" b="1" dirty="0">
              <a:solidFill>
                <a:srgbClr val="434343"/>
              </a:solidFill>
              <a:latin typeface="Times New Roman" panose="02020603050405020304" pitchFamily="18" charset="0"/>
            </a:endParaRPr>
          </a:p>
          <a:p>
            <a:pPr>
              <a:lnSpc>
                <a:spcPct val="115000"/>
              </a:lnSpc>
              <a:spcBef>
                <a:spcPts val="1000"/>
              </a:spcBef>
              <a:spcAft>
                <a:spcPts val="1000"/>
              </a:spcAft>
            </a:pPr>
            <a:r>
              <a:rPr lang="en-IN" dirty="0"/>
              <a:t>Random Numbers using NumPy</a:t>
            </a:r>
          </a:p>
          <a:p>
            <a:pPr>
              <a:lnSpc>
                <a:spcPct val="115000"/>
              </a:lnSpc>
              <a:spcBef>
                <a:spcPts val="1600"/>
              </a:spcBef>
              <a:spcAft>
                <a:spcPts val="400"/>
              </a:spcAft>
            </a:pPr>
            <a:endParaRPr lang="en-IN" sz="1800" b="1" dirty="0">
              <a:solidFill>
                <a:srgbClr val="434343"/>
              </a:solidFill>
              <a:effectLst/>
              <a:latin typeface="Times New Roman" panose="02020603050405020304" pitchFamily="18" charset="0"/>
            </a:endParaRPr>
          </a:p>
        </p:txBody>
      </p:sp>
      <p:sp>
        <p:nvSpPr>
          <p:cNvPr id="75" name="Google Shape;75;p15"/>
          <p:cNvSpPr txBox="1">
            <a:spLocks noGrp="1"/>
          </p:cNvSpPr>
          <p:nvPr>
            <p:ph type="body" idx="2"/>
          </p:nvPr>
        </p:nvSpPr>
        <p:spPr>
          <a:xfrm>
            <a:off x="462275" y="2571750"/>
            <a:ext cx="3837000" cy="2323408"/>
          </a:xfrm>
          <a:prstGeom prst="rect">
            <a:avLst/>
          </a:prstGeom>
        </p:spPr>
        <p:txBody>
          <a:bodyPr spcFirstLastPara="1" wrap="square" lIns="91425" tIns="91425" rIns="91425" bIns="91425" anchor="ctr" anchorCtr="0">
            <a:noAutofit/>
          </a:bodyPr>
          <a:lstStyle/>
          <a:p>
            <a:pPr marL="139700" lvl="0" indent="0" algn="just" rtl="0">
              <a:spcBef>
                <a:spcPts val="0"/>
              </a:spcBef>
              <a:spcAft>
                <a:spcPts val="0"/>
              </a:spcAft>
              <a:buSzPts val="1400"/>
              <a:buNone/>
            </a:pPr>
            <a:r>
              <a:rPr lang="en-IN" dirty="0"/>
              <a:t>NumPy offers the random module to work with random numbers.</a:t>
            </a:r>
          </a:p>
          <a:p>
            <a:pPr marL="139700" lvl="0" indent="0" algn="just" rtl="0">
              <a:spcBef>
                <a:spcPts val="0"/>
              </a:spcBef>
              <a:spcAft>
                <a:spcPts val="0"/>
              </a:spcAft>
              <a:buSzPts val="1400"/>
              <a:buNone/>
            </a:pPr>
            <a:endParaRPr lang="en-IN" dirty="0"/>
          </a:p>
          <a:p>
            <a:pPr marL="457200" lvl="0" indent="-317500" algn="just" rtl="0">
              <a:spcBef>
                <a:spcPts val="0"/>
              </a:spcBef>
              <a:spcAft>
                <a:spcPts val="0"/>
              </a:spcAft>
              <a:buSzPts val="1400"/>
              <a:buChar char="●"/>
            </a:pPr>
            <a:r>
              <a:rPr lang="en-IN" dirty="0"/>
              <a:t>rand()</a:t>
            </a:r>
          </a:p>
          <a:p>
            <a:pPr marL="457200" lvl="0" indent="-317500" algn="just" rtl="0">
              <a:spcBef>
                <a:spcPts val="0"/>
              </a:spcBef>
              <a:spcAft>
                <a:spcPts val="0"/>
              </a:spcAft>
              <a:buSzPts val="1400"/>
              <a:buChar char="●"/>
            </a:pPr>
            <a:r>
              <a:rPr lang="en-IN" dirty="0"/>
              <a:t>randint()</a:t>
            </a:r>
          </a:p>
          <a:p>
            <a:pPr marL="457200" lvl="0" indent="-317500" algn="just" rtl="0">
              <a:spcBef>
                <a:spcPts val="0"/>
              </a:spcBef>
              <a:spcAft>
                <a:spcPts val="0"/>
              </a:spcAft>
              <a:buSzPts val="1400"/>
              <a:buChar char="●"/>
            </a:pPr>
            <a:r>
              <a:rPr lang="en-IN" dirty="0"/>
              <a:t>choice()</a:t>
            </a:r>
          </a:p>
          <a:p>
            <a:pPr marL="139700" lvl="0" indent="0" algn="just" rtl="0">
              <a:spcBef>
                <a:spcPts val="0"/>
              </a:spcBef>
              <a:spcAft>
                <a:spcPts val="0"/>
              </a:spcAft>
              <a:buSzPts val="1400"/>
              <a:buNone/>
            </a:pPr>
            <a:endParaRPr lang="en-IN" dirty="0"/>
          </a:p>
          <a:p>
            <a:pPr marL="139700" lvl="0" indent="0" algn="l" rtl="0">
              <a:spcBef>
                <a:spcPts val="0"/>
              </a:spcBef>
              <a:spcAft>
                <a:spcPts val="0"/>
              </a:spcAft>
              <a:buSzPts val="1400"/>
              <a:buNone/>
            </a:pPr>
            <a:endParaRPr lang="en-IN" dirty="0"/>
          </a:p>
          <a:p>
            <a:pPr marL="139700" lvl="0" indent="0" algn="l" rtl="0">
              <a:spcBef>
                <a:spcPts val="0"/>
              </a:spcBef>
              <a:spcAft>
                <a:spcPts val="0"/>
              </a:spcAft>
              <a:buSzPts val="1400"/>
              <a:buNone/>
            </a:pPr>
            <a:endParaRPr lang="en-IN" dirty="0"/>
          </a:p>
        </p:txBody>
      </p:sp>
      <p:sp>
        <p:nvSpPr>
          <p:cNvPr id="77" name="Google Shape;77;p15"/>
          <p:cNvSpPr txBox="1">
            <a:spLocks noGrp="1"/>
          </p:cNvSpPr>
          <p:nvPr>
            <p:ph type="body" idx="3"/>
          </p:nvPr>
        </p:nvSpPr>
        <p:spPr>
          <a:xfrm>
            <a:off x="4635449" y="4582633"/>
            <a:ext cx="4349063" cy="435934"/>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https://www.w3resource.com/python-exercises/numpy/python-numpy-random-exercise-2.php</a:t>
            </a:r>
            <a:endParaRPr lang="en-IN" dirty="0"/>
          </a:p>
          <a:p>
            <a:pPr marL="0" lvl="0" indent="0" algn="l" rtl="0">
              <a:spcBef>
                <a:spcPts val="0"/>
              </a:spcBef>
              <a:spcAft>
                <a:spcPts val="1600"/>
              </a:spcAft>
              <a:buNone/>
            </a:pPr>
            <a:endParaRPr dirty="0"/>
          </a:p>
        </p:txBody>
      </p:sp>
      <p:pic>
        <p:nvPicPr>
          <p:cNvPr id="3" name="Picture 2">
            <a:extLst>
              <a:ext uri="{FF2B5EF4-FFF2-40B4-BE49-F238E27FC236}">
                <a16:creationId xmlns:a16="http://schemas.microsoft.com/office/drawing/2014/main" id="{7D29A370-ADF6-4BA0-A80D-660AB51A8778}"/>
              </a:ext>
            </a:extLst>
          </p:cNvPr>
          <p:cNvPicPr>
            <a:picLocks noChangeAspect="1"/>
          </p:cNvPicPr>
          <p:nvPr/>
        </p:nvPicPr>
        <p:blipFill>
          <a:blip r:embed="rId4"/>
          <a:stretch>
            <a:fillRect/>
          </a:stretch>
        </p:blipFill>
        <p:spPr>
          <a:xfrm>
            <a:off x="4572000" y="1399165"/>
            <a:ext cx="4572000" cy="2492784"/>
          </a:xfrm>
          <a:prstGeom prst="rect">
            <a:avLst/>
          </a:prstGeom>
        </p:spPr>
      </p:pic>
    </p:spTree>
    <p:extLst>
      <p:ext uri="{BB962C8B-B14F-4D97-AF65-F5344CB8AC3E}">
        <p14:creationId xmlns:p14="http://schemas.microsoft.com/office/powerpoint/2010/main" val="423694358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32320"/>
            <a:ext cx="4045200" cy="735055"/>
          </a:xfrm>
          <a:prstGeom prst="rect">
            <a:avLst/>
          </a:prstGeom>
        </p:spPr>
        <p:txBody>
          <a:bodyPr spcFirstLastPara="1" wrap="square" lIns="91425" tIns="91425" rIns="91425" bIns="91425" anchor="ctr" anchorCtr="0">
            <a:noAutofit/>
          </a:bodyPr>
          <a:lstStyle/>
          <a:p>
            <a:br>
              <a:rPr lang="en-IN" dirty="0"/>
            </a:br>
            <a:br>
              <a:rPr lang="en-IN" dirty="0"/>
            </a:br>
            <a:r>
              <a:rPr lang="en-IN" dirty="0"/>
              <a:t>Numerical Computing using NumPy Library</a:t>
            </a:r>
            <a:br>
              <a:rPr lang="en-IN" sz="1800" b="1" kern="0" dirty="0">
                <a:effectLst/>
                <a:latin typeface="Times New Roman" panose="02020603050405020304" pitchFamily="18" charset="0"/>
              </a:rPr>
            </a:br>
            <a:br>
              <a:rPr lang="en-IN" dirty="0"/>
            </a:br>
            <a:endParaRPr dirty="0"/>
          </a:p>
        </p:txBody>
      </p:sp>
      <p:sp>
        <p:nvSpPr>
          <p:cNvPr id="74" name="Google Shape;74;p15"/>
          <p:cNvSpPr txBox="1">
            <a:spLocks noGrp="1"/>
          </p:cNvSpPr>
          <p:nvPr>
            <p:ph type="subTitle" idx="1"/>
          </p:nvPr>
        </p:nvSpPr>
        <p:spPr>
          <a:xfrm>
            <a:off x="254075" y="1748862"/>
            <a:ext cx="4045200" cy="641400"/>
          </a:xfrm>
          <a:prstGeom prst="rect">
            <a:avLst/>
          </a:prstGeom>
        </p:spPr>
        <p:txBody>
          <a:bodyPr spcFirstLastPara="1" wrap="square" lIns="91425" tIns="91425" rIns="91425" bIns="91425" anchor="ctr" anchorCtr="0">
            <a:noAutofit/>
          </a:bodyPr>
          <a:lstStyle/>
          <a:p>
            <a:pPr>
              <a:lnSpc>
                <a:spcPct val="115000"/>
              </a:lnSpc>
              <a:spcBef>
                <a:spcPts val="1600"/>
              </a:spcBef>
              <a:spcAft>
                <a:spcPts val="4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r>
              <a:rPr lang="en-IN" dirty="0"/>
              <a:t>Indexing and Slicing in Python</a:t>
            </a:r>
          </a:p>
          <a:p>
            <a:pPr>
              <a:lnSpc>
                <a:spcPct val="115000"/>
              </a:lnSpc>
              <a:spcBef>
                <a:spcPts val="1600"/>
              </a:spcBef>
              <a:spcAft>
                <a:spcPts val="400"/>
              </a:spcAft>
            </a:pPr>
            <a:endParaRPr lang="en-IN" sz="1800" b="1" dirty="0">
              <a:solidFill>
                <a:srgbClr val="434343"/>
              </a:solidFill>
              <a:effectLst/>
              <a:latin typeface="Times New Roman" panose="02020603050405020304" pitchFamily="18" charset="0"/>
            </a:endParaRPr>
          </a:p>
        </p:txBody>
      </p:sp>
      <p:sp>
        <p:nvSpPr>
          <p:cNvPr id="75" name="Google Shape;75;p15"/>
          <p:cNvSpPr txBox="1">
            <a:spLocks noGrp="1"/>
          </p:cNvSpPr>
          <p:nvPr>
            <p:ph type="body" idx="2"/>
          </p:nvPr>
        </p:nvSpPr>
        <p:spPr>
          <a:xfrm>
            <a:off x="462275" y="2571750"/>
            <a:ext cx="3837000" cy="2323408"/>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endParaRPr lang="en-IN" dirty="0"/>
          </a:p>
          <a:p>
            <a:pPr marL="457200" lvl="0" indent="-317500" algn="just" rtl="0">
              <a:spcBef>
                <a:spcPts val="0"/>
              </a:spcBef>
              <a:spcAft>
                <a:spcPts val="0"/>
              </a:spcAft>
              <a:buSzPts val="1400"/>
              <a:buChar char="●"/>
            </a:pPr>
            <a:endParaRPr lang="en-IN" dirty="0"/>
          </a:p>
          <a:p>
            <a:pPr marL="457200" lvl="0" indent="-317500" algn="just" rtl="0">
              <a:spcBef>
                <a:spcPts val="0"/>
              </a:spcBef>
              <a:spcAft>
                <a:spcPts val="0"/>
              </a:spcAft>
              <a:buSzPts val="1400"/>
              <a:buChar char="●"/>
            </a:pPr>
            <a:r>
              <a:rPr lang="en-IN" dirty="0"/>
              <a:t>Array indexing is the same as accessing an array element.</a:t>
            </a:r>
          </a:p>
          <a:p>
            <a:pPr marL="457200" lvl="0" indent="-317500" algn="just" rtl="0">
              <a:spcBef>
                <a:spcPts val="0"/>
              </a:spcBef>
              <a:spcAft>
                <a:spcPts val="0"/>
              </a:spcAft>
              <a:buSzPts val="1400"/>
              <a:buChar char="●"/>
            </a:pPr>
            <a:r>
              <a:rPr lang="en-IN" dirty="0"/>
              <a:t>Slicing in python means taking elements from one given index to another given index.</a:t>
            </a:r>
          </a:p>
          <a:p>
            <a:pPr marL="139700" lvl="0" indent="0" algn="just" rtl="0">
              <a:spcBef>
                <a:spcPts val="0"/>
              </a:spcBef>
              <a:spcAft>
                <a:spcPts val="0"/>
              </a:spcAft>
              <a:buSzPts val="1400"/>
              <a:buNone/>
            </a:pPr>
            <a:endParaRPr lang="en-IN" dirty="0"/>
          </a:p>
          <a:p>
            <a:pPr marL="139700" lvl="0" indent="0" algn="just" rtl="0">
              <a:spcBef>
                <a:spcPts val="0"/>
              </a:spcBef>
              <a:spcAft>
                <a:spcPts val="0"/>
              </a:spcAft>
              <a:buSzPts val="1400"/>
              <a:buNone/>
            </a:pPr>
            <a:endParaRPr lang="en-IN" dirty="0"/>
          </a:p>
          <a:p>
            <a:pPr marL="139700" lvl="0" indent="0" algn="l" rtl="0">
              <a:spcBef>
                <a:spcPts val="0"/>
              </a:spcBef>
              <a:spcAft>
                <a:spcPts val="0"/>
              </a:spcAft>
              <a:buSzPts val="1400"/>
              <a:buNone/>
            </a:pPr>
            <a:endParaRPr lang="en-IN" dirty="0"/>
          </a:p>
          <a:p>
            <a:pPr marL="139700" lvl="0" indent="0" algn="l" rtl="0">
              <a:spcBef>
                <a:spcPts val="0"/>
              </a:spcBef>
              <a:spcAft>
                <a:spcPts val="0"/>
              </a:spcAft>
              <a:buSzPts val="1400"/>
              <a:buNone/>
            </a:pPr>
            <a:endParaRPr lang="en-IN"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https://www.pythoninformer.com/python-libraries/numpy/index-and-slice/</a:t>
            </a:r>
            <a:endParaRPr lang="en-IN" dirty="0"/>
          </a:p>
          <a:p>
            <a:pPr marL="0" lvl="0" indent="0" algn="l" rtl="0">
              <a:spcBef>
                <a:spcPts val="0"/>
              </a:spcBef>
              <a:spcAft>
                <a:spcPts val="1600"/>
              </a:spcAft>
              <a:buNone/>
            </a:pPr>
            <a:endParaRPr dirty="0"/>
          </a:p>
        </p:txBody>
      </p:sp>
      <p:pic>
        <p:nvPicPr>
          <p:cNvPr id="27652" name="Picture 4" descr="array">
            <a:extLst>
              <a:ext uri="{FF2B5EF4-FFF2-40B4-BE49-F238E27FC236}">
                <a16:creationId xmlns:a16="http://schemas.microsoft.com/office/drawing/2014/main" id="{25E173F4-FFAB-4FF3-A196-B5C2A9D3E1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2857"/>
          <a:stretch/>
        </p:blipFill>
        <p:spPr bwMode="auto">
          <a:xfrm>
            <a:off x="4572000" y="852992"/>
            <a:ext cx="2169042" cy="2257425"/>
          </a:xfrm>
          <a:prstGeom prst="rect">
            <a:avLst/>
          </a:prstGeom>
          <a:noFill/>
          <a:extLst>
            <a:ext uri="{909E8E84-426E-40DD-AFC4-6F175D3DCCD1}">
              <a14:hiddenFill xmlns:a14="http://schemas.microsoft.com/office/drawing/2010/main">
                <a:solidFill>
                  <a:srgbClr val="FFFFFF"/>
                </a:solidFill>
              </a14:hiddenFill>
            </a:ext>
          </a:extLst>
        </p:spPr>
      </p:pic>
      <p:pic>
        <p:nvPicPr>
          <p:cNvPr id="27654" name="Picture 6" descr="array">
            <a:extLst>
              <a:ext uri="{FF2B5EF4-FFF2-40B4-BE49-F238E27FC236}">
                <a16:creationId xmlns:a16="http://schemas.microsoft.com/office/drawing/2014/main" id="{95061F3C-E919-42B9-9528-FF71BECB02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136314"/>
            <a:ext cx="4571999" cy="1399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983091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32320"/>
            <a:ext cx="4045200" cy="735055"/>
          </a:xfrm>
          <a:prstGeom prst="rect">
            <a:avLst/>
          </a:prstGeom>
        </p:spPr>
        <p:txBody>
          <a:bodyPr spcFirstLastPara="1" wrap="square" lIns="91425" tIns="91425" rIns="91425" bIns="91425" anchor="ctr" anchorCtr="0">
            <a:noAutofit/>
          </a:bodyPr>
          <a:lstStyle/>
          <a:p>
            <a:br>
              <a:rPr lang="en-IN" dirty="0"/>
            </a:br>
            <a:br>
              <a:rPr lang="en-IN" dirty="0"/>
            </a:br>
            <a:r>
              <a:rPr lang="en-IN" dirty="0"/>
              <a:t>Numerical Computing using NumPy Library</a:t>
            </a:r>
            <a:br>
              <a:rPr lang="en-IN" sz="1800" b="1" kern="0" dirty="0">
                <a:effectLst/>
                <a:latin typeface="Times New Roman" panose="02020603050405020304" pitchFamily="18" charset="0"/>
              </a:rPr>
            </a:br>
            <a:br>
              <a:rPr lang="en-IN" dirty="0"/>
            </a:br>
            <a:endParaRPr dirty="0"/>
          </a:p>
        </p:txBody>
      </p:sp>
      <p:sp>
        <p:nvSpPr>
          <p:cNvPr id="74" name="Google Shape;74;p15"/>
          <p:cNvSpPr txBox="1">
            <a:spLocks noGrp="1"/>
          </p:cNvSpPr>
          <p:nvPr>
            <p:ph type="subTitle" idx="1"/>
          </p:nvPr>
        </p:nvSpPr>
        <p:spPr>
          <a:xfrm>
            <a:off x="254075" y="1748862"/>
            <a:ext cx="4045200" cy="641400"/>
          </a:xfrm>
          <a:prstGeom prst="rect">
            <a:avLst/>
          </a:prstGeom>
        </p:spPr>
        <p:txBody>
          <a:bodyPr spcFirstLastPara="1" wrap="square" lIns="91425" tIns="91425" rIns="91425" bIns="91425" anchor="ctr" anchorCtr="0">
            <a:noAutofit/>
          </a:bodyPr>
          <a:lstStyle/>
          <a:p>
            <a:pPr>
              <a:lnSpc>
                <a:spcPct val="115000"/>
              </a:lnSpc>
              <a:spcBef>
                <a:spcPts val="1600"/>
              </a:spcBef>
              <a:spcAft>
                <a:spcPts val="4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r>
              <a:rPr lang="en-IN" dirty="0"/>
              <a:t>Statistical Functions in Python</a:t>
            </a:r>
          </a:p>
          <a:p>
            <a:pPr>
              <a:lnSpc>
                <a:spcPct val="115000"/>
              </a:lnSpc>
              <a:spcBef>
                <a:spcPts val="1600"/>
              </a:spcBef>
              <a:spcAft>
                <a:spcPts val="400"/>
              </a:spcAft>
            </a:pPr>
            <a:endParaRPr lang="en-IN" sz="1800" b="1" dirty="0">
              <a:solidFill>
                <a:srgbClr val="434343"/>
              </a:solidFill>
              <a:effectLst/>
              <a:latin typeface="Times New Roman" panose="02020603050405020304" pitchFamily="18" charset="0"/>
            </a:endParaRPr>
          </a:p>
        </p:txBody>
      </p:sp>
      <p:sp>
        <p:nvSpPr>
          <p:cNvPr id="75" name="Google Shape;75;p15"/>
          <p:cNvSpPr txBox="1">
            <a:spLocks noGrp="1"/>
          </p:cNvSpPr>
          <p:nvPr>
            <p:ph type="body" idx="2"/>
          </p:nvPr>
        </p:nvSpPr>
        <p:spPr>
          <a:xfrm>
            <a:off x="462275" y="2390262"/>
            <a:ext cx="3837000" cy="2504896"/>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endParaRPr lang="en-IN" dirty="0"/>
          </a:p>
          <a:p>
            <a:pPr marL="457200" lvl="0" indent="-317500" algn="just" rtl="0">
              <a:spcBef>
                <a:spcPts val="0"/>
              </a:spcBef>
              <a:spcAft>
                <a:spcPts val="0"/>
              </a:spcAft>
              <a:buSzPts val="1400"/>
              <a:buChar char="●"/>
            </a:pPr>
            <a:endParaRPr lang="en-IN" dirty="0"/>
          </a:p>
          <a:p>
            <a:pPr marL="457200" lvl="0" indent="-317500" algn="just" rtl="0">
              <a:spcBef>
                <a:spcPts val="0"/>
              </a:spcBef>
              <a:spcAft>
                <a:spcPts val="0"/>
              </a:spcAft>
              <a:buSzPts val="1400"/>
              <a:buChar char="●"/>
            </a:pPr>
            <a:r>
              <a:rPr lang="en-IN" b="1" dirty="0"/>
              <a:t>median:</a:t>
            </a:r>
            <a:r>
              <a:rPr lang="en-IN" dirty="0"/>
              <a:t> This will return the median along the specified axis.</a:t>
            </a:r>
          </a:p>
          <a:p>
            <a:pPr marL="457200" lvl="0" indent="-317500" algn="just" rtl="0">
              <a:spcBef>
                <a:spcPts val="0"/>
              </a:spcBef>
              <a:spcAft>
                <a:spcPts val="0"/>
              </a:spcAft>
              <a:buSzPts val="1400"/>
              <a:buChar char="●"/>
            </a:pPr>
            <a:r>
              <a:rPr lang="en-IN" b="1" dirty="0"/>
              <a:t>average:</a:t>
            </a:r>
            <a:r>
              <a:rPr lang="en-IN" dirty="0"/>
              <a:t> This will return the weighted average along the specified axis.</a:t>
            </a:r>
          </a:p>
          <a:p>
            <a:pPr marL="457200" lvl="0" indent="-317500" algn="just" rtl="0">
              <a:spcBef>
                <a:spcPts val="0"/>
              </a:spcBef>
              <a:spcAft>
                <a:spcPts val="0"/>
              </a:spcAft>
              <a:buSzPts val="1400"/>
              <a:buChar char="●"/>
            </a:pPr>
            <a:r>
              <a:rPr lang="en-IN" b="1" dirty="0"/>
              <a:t>mean: </a:t>
            </a:r>
            <a:r>
              <a:rPr lang="en-IN" dirty="0"/>
              <a:t>This will return the arithmetic mean along the specified axis.</a:t>
            </a:r>
          </a:p>
          <a:p>
            <a:pPr marL="457200" lvl="0" indent="-317500" algn="just" rtl="0">
              <a:spcBef>
                <a:spcPts val="0"/>
              </a:spcBef>
              <a:spcAft>
                <a:spcPts val="0"/>
              </a:spcAft>
              <a:buSzPts val="1400"/>
              <a:buChar char="●"/>
            </a:pPr>
            <a:r>
              <a:rPr lang="en-IN" b="1" dirty="0"/>
              <a:t>std: </a:t>
            </a:r>
            <a:r>
              <a:rPr lang="en-IN" dirty="0"/>
              <a:t>This will return the standard deviation along the specified axis.</a:t>
            </a:r>
          </a:p>
          <a:p>
            <a:pPr marL="457200" lvl="0" indent="-317500" algn="just" rtl="0">
              <a:spcBef>
                <a:spcPts val="0"/>
              </a:spcBef>
              <a:spcAft>
                <a:spcPts val="0"/>
              </a:spcAft>
              <a:buSzPts val="1400"/>
              <a:buChar char="●"/>
            </a:pPr>
            <a:r>
              <a:rPr lang="en-IN" b="1" dirty="0"/>
              <a:t>var: </a:t>
            </a:r>
            <a:r>
              <a:rPr lang="en-IN" dirty="0"/>
              <a:t>This will return the variance along the specified axis.</a:t>
            </a:r>
          </a:p>
          <a:p>
            <a:pPr marL="139700" lvl="0" indent="0" algn="l" rtl="0">
              <a:spcBef>
                <a:spcPts val="0"/>
              </a:spcBef>
              <a:spcAft>
                <a:spcPts val="0"/>
              </a:spcAft>
              <a:buSzPts val="1400"/>
              <a:buNone/>
            </a:pPr>
            <a:endParaRPr lang="en-IN" dirty="0"/>
          </a:p>
          <a:p>
            <a:pPr marL="139700" lvl="0" indent="0" algn="l" rtl="0">
              <a:spcBef>
                <a:spcPts val="0"/>
              </a:spcBef>
              <a:spcAft>
                <a:spcPts val="0"/>
              </a:spcAft>
              <a:buSzPts val="1400"/>
              <a:buNone/>
            </a:pPr>
            <a:endParaRPr lang="en-IN" dirty="0"/>
          </a:p>
        </p:txBody>
      </p:sp>
      <p:sp>
        <p:nvSpPr>
          <p:cNvPr id="77" name="Google Shape;77;p15"/>
          <p:cNvSpPr txBox="1">
            <a:spLocks noGrp="1"/>
          </p:cNvSpPr>
          <p:nvPr>
            <p:ph type="body" idx="3"/>
          </p:nvPr>
        </p:nvSpPr>
        <p:spPr>
          <a:xfrm>
            <a:off x="5074950" y="4772275"/>
            <a:ext cx="3718176" cy="26755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https://d3mxt5v3yxgcsr.cloudfront.net/courses/3391/course_3391_image.jpg</a:t>
            </a:r>
            <a:endParaRPr lang="en-IN" dirty="0"/>
          </a:p>
          <a:p>
            <a:pPr marL="0" lvl="0" indent="0" algn="l" rtl="0">
              <a:spcBef>
                <a:spcPts val="0"/>
              </a:spcBef>
              <a:spcAft>
                <a:spcPts val="1600"/>
              </a:spcAft>
              <a:buNone/>
            </a:pPr>
            <a:endParaRPr dirty="0"/>
          </a:p>
        </p:txBody>
      </p:sp>
      <p:pic>
        <p:nvPicPr>
          <p:cNvPr id="28676" name="Picture 4">
            <a:extLst>
              <a:ext uri="{FF2B5EF4-FFF2-40B4-BE49-F238E27FC236}">
                <a16:creationId xmlns:a16="http://schemas.microsoft.com/office/drawing/2014/main" id="{6A76E986-F1E2-4CDC-85A8-282C60D0B01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9108"/>
          <a:stretch/>
        </p:blipFill>
        <p:spPr bwMode="auto">
          <a:xfrm>
            <a:off x="4572000" y="1567375"/>
            <a:ext cx="4572000" cy="2504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4806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Descriptive analytics </a:t>
            </a:r>
            <a:endParaRPr lang="en-IN" dirty="0">
              <a:effectLst/>
            </a:endParaRPr>
          </a:p>
        </p:txBody>
      </p:sp>
      <p:sp>
        <p:nvSpPr>
          <p:cNvPr id="74" name="Google Shape;74;p15"/>
          <p:cNvSpPr txBox="1">
            <a:spLocks noGrp="1"/>
          </p:cNvSpPr>
          <p:nvPr>
            <p:ph type="subTitle" idx="1"/>
          </p:nvPr>
        </p:nvSpPr>
        <p:spPr>
          <a:xfrm>
            <a:off x="254075" y="1813865"/>
            <a:ext cx="4045200" cy="641400"/>
          </a:xfrm>
          <a:prstGeom prst="rect">
            <a:avLst/>
          </a:prstGeom>
        </p:spPr>
        <p:txBody>
          <a:bodyPr spcFirstLastPara="1" wrap="square" lIns="91425" tIns="91425" rIns="91425" bIns="91425" anchor="ctr" anchorCtr="0">
            <a:noAutofit/>
          </a:bodyPr>
          <a:lstStyle/>
          <a:p>
            <a:r>
              <a:rPr lang="en-IN" dirty="0"/>
              <a:t>Examples of descriptive analytics </a:t>
            </a:r>
            <a:endParaRPr lang="en-IN" dirty="0">
              <a:effectLst/>
            </a:endParaRP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IN" dirty="0"/>
              <a:t>Tracking course enrolment's, course compliance rates, </a:t>
            </a:r>
          </a:p>
          <a:p>
            <a:r>
              <a:rPr lang="en-IN" dirty="0"/>
              <a:t>Recording which learning resources are accessed and how often </a:t>
            </a:r>
          </a:p>
          <a:p>
            <a:r>
              <a:rPr lang="en-IN" dirty="0"/>
              <a:t>Summarizing the number of times a learner posts in a discussion board </a:t>
            </a:r>
          </a:p>
          <a:p>
            <a:r>
              <a:rPr lang="en-IN" dirty="0"/>
              <a:t>Tracking assignment and assessment grades </a:t>
            </a:r>
            <a:endParaRPr lang="en-IN" dirty="0">
              <a:effectLst/>
            </a:endParaRPr>
          </a:p>
        </p:txBody>
      </p:sp>
      <p:sp>
        <p:nvSpPr>
          <p:cNvPr id="77" name="Google Shape;77;p15"/>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a:t>
            </a:r>
            <a:r>
              <a:rPr lang="en-IN" dirty="0"/>
              <a:t>https://</a:t>
            </a:r>
            <a:r>
              <a:rPr lang="en-IN" dirty="0" err="1"/>
              <a:t>www.vertical-leap.uk</a:t>
            </a:r>
            <a:r>
              <a:rPr lang="en-IN" dirty="0"/>
              <a:t>/blog/data-science-for-marketers-part-2-descriptive-v- </a:t>
            </a: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descr="page9image3696432">
            <a:extLst>
              <a:ext uri="{FF2B5EF4-FFF2-40B4-BE49-F238E27FC236}">
                <a16:creationId xmlns:a16="http://schemas.microsoft.com/office/drawing/2014/main" id="{545B3B4C-12D5-5343-B149-576690B753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24968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10image3731792">
            <a:extLst>
              <a:ext uri="{FF2B5EF4-FFF2-40B4-BE49-F238E27FC236}">
                <a16:creationId xmlns:a16="http://schemas.microsoft.com/office/drawing/2014/main" id="{00224E21-C2DB-3845-8376-9049A4512A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974BD21F-9025-6140-B927-680FD3480C8B}"/>
              </a:ext>
            </a:extLst>
          </p:cNvPr>
          <p:cNvSpPr>
            <a:spLocks noChangeArrowheads="1"/>
          </p:cNvSpPr>
          <p:nvPr/>
        </p:nvSpPr>
        <p:spPr bwMode="auto">
          <a:xfrm>
            <a:off x="4152761" y="1730247"/>
            <a:ext cx="74925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 name="Rectangle 2">
            <a:extLst>
              <a:ext uri="{FF2B5EF4-FFF2-40B4-BE49-F238E27FC236}">
                <a16:creationId xmlns:a16="http://schemas.microsoft.com/office/drawing/2014/main" id="{025A492A-CD70-A641-A949-2D640450F024}"/>
              </a:ext>
            </a:extLst>
          </p:cNvPr>
          <p:cNvSpPr>
            <a:spLocks noChangeArrowheads="1"/>
          </p:cNvSpPr>
          <p:nvPr/>
        </p:nvSpPr>
        <p:spPr bwMode="auto">
          <a:xfrm>
            <a:off x="4716815" y="1332737"/>
            <a:ext cx="6542826" cy="48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pic>
        <p:nvPicPr>
          <p:cNvPr id="17410" name="Picture 2" descr="page13image5831024">
            <a:extLst>
              <a:ext uri="{FF2B5EF4-FFF2-40B4-BE49-F238E27FC236}">
                <a16:creationId xmlns:a16="http://schemas.microsoft.com/office/drawing/2014/main" id="{D2A21CB8-1F3A-0544-BF94-967EBAB280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page18image3741568">
            <a:extLst>
              <a:ext uri="{FF2B5EF4-FFF2-40B4-BE49-F238E27FC236}">
                <a16:creationId xmlns:a16="http://schemas.microsoft.com/office/drawing/2014/main" id="{6E534BE7-6535-8945-8A36-6F1F7C29A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descr="page20image3760496">
            <a:extLst>
              <a:ext uri="{FF2B5EF4-FFF2-40B4-BE49-F238E27FC236}">
                <a16:creationId xmlns:a16="http://schemas.microsoft.com/office/drawing/2014/main" id="{9C133DD9-7AEF-E446-B89D-5758211905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5603" name="Picture 3" descr="page21image5854112">
            <a:extLst>
              <a:ext uri="{FF2B5EF4-FFF2-40B4-BE49-F238E27FC236}">
                <a16:creationId xmlns:a16="http://schemas.microsoft.com/office/drawing/2014/main" id="{28C604F6-AD43-2E4D-929D-979EBB1325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descr="page22image3760704">
            <a:extLst>
              <a:ext uri="{FF2B5EF4-FFF2-40B4-BE49-F238E27FC236}">
                <a16:creationId xmlns:a16="http://schemas.microsoft.com/office/drawing/2014/main" id="{CF370638-77A3-6842-8E63-67533607AE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7649" name="Picture 1" descr="page23image5026768">
            <a:extLst>
              <a:ext uri="{FF2B5EF4-FFF2-40B4-BE49-F238E27FC236}">
                <a16:creationId xmlns:a16="http://schemas.microsoft.com/office/drawing/2014/main" id="{120F1878-AFAF-3145-B61D-1CF86277E9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791565"/>
            <a:ext cx="4572000" cy="332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735561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832320"/>
            <a:ext cx="4045200" cy="735055"/>
          </a:xfrm>
          <a:prstGeom prst="rect">
            <a:avLst/>
          </a:prstGeom>
        </p:spPr>
        <p:txBody>
          <a:bodyPr spcFirstLastPara="1" wrap="square" lIns="91425" tIns="91425" rIns="91425" bIns="91425" anchor="ctr" anchorCtr="0">
            <a:noAutofit/>
          </a:bodyPr>
          <a:lstStyle/>
          <a:p>
            <a:br>
              <a:rPr lang="en-IN" dirty="0"/>
            </a:br>
            <a:br>
              <a:rPr lang="en-IN" dirty="0"/>
            </a:br>
            <a:r>
              <a:rPr lang="en-IN" dirty="0"/>
              <a:t>Numerical Computing using NumPy Library</a:t>
            </a:r>
            <a:br>
              <a:rPr lang="en-IN" sz="1800" b="1" kern="0" dirty="0">
                <a:effectLst/>
                <a:latin typeface="Times New Roman" panose="02020603050405020304" pitchFamily="18" charset="0"/>
              </a:rPr>
            </a:br>
            <a:br>
              <a:rPr lang="en-IN" dirty="0"/>
            </a:br>
            <a:endParaRPr dirty="0"/>
          </a:p>
        </p:txBody>
      </p:sp>
      <p:sp>
        <p:nvSpPr>
          <p:cNvPr id="74" name="Google Shape;74;p15"/>
          <p:cNvSpPr txBox="1">
            <a:spLocks noGrp="1"/>
          </p:cNvSpPr>
          <p:nvPr>
            <p:ph type="subTitle" idx="1"/>
          </p:nvPr>
        </p:nvSpPr>
        <p:spPr>
          <a:xfrm>
            <a:off x="254075" y="1748862"/>
            <a:ext cx="4045200" cy="641400"/>
          </a:xfrm>
          <a:prstGeom prst="rect">
            <a:avLst/>
          </a:prstGeom>
        </p:spPr>
        <p:txBody>
          <a:bodyPr spcFirstLastPara="1" wrap="square" lIns="91425" tIns="91425" rIns="91425" bIns="91425" anchor="ctr" anchorCtr="0">
            <a:noAutofit/>
          </a:bodyPr>
          <a:lstStyle/>
          <a:p>
            <a:pPr>
              <a:lnSpc>
                <a:spcPct val="115000"/>
              </a:lnSpc>
              <a:spcBef>
                <a:spcPts val="1600"/>
              </a:spcBef>
              <a:spcAft>
                <a:spcPts val="4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endParaRPr lang="en-IN" sz="1800" b="1" dirty="0">
              <a:solidFill>
                <a:srgbClr val="434343"/>
              </a:solidFill>
              <a:effectLst/>
              <a:latin typeface="Times New Roman" panose="02020603050405020304" pitchFamily="18" charset="0"/>
            </a:endParaRPr>
          </a:p>
          <a:p>
            <a:pPr>
              <a:lnSpc>
                <a:spcPct val="115000"/>
              </a:lnSpc>
              <a:spcBef>
                <a:spcPts val="1000"/>
              </a:spcBef>
              <a:spcAft>
                <a:spcPts val="1000"/>
              </a:spcAft>
            </a:pPr>
            <a:r>
              <a:rPr lang="en-IN" dirty="0"/>
              <a:t>Matrix Multiplication in Python</a:t>
            </a:r>
          </a:p>
          <a:p>
            <a:pPr>
              <a:lnSpc>
                <a:spcPct val="115000"/>
              </a:lnSpc>
              <a:spcBef>
                <a:spcPts val="1000"/>
              </a:spcBef>
              <a:spcAft>
                <a:spcPts val="1000"/>
              </a:spcAft>
            </a:pPr>
            <a:endParaRPr lang="en-IN" dirty="0"/>
          </a:p>
          <a:p>
            <a:pPr>
              <a:lnSpc>
                <a:spcPct val="115000"/>
              </a:lnSpc>
              <a:spcBef>
                <a:spcPts val="1600"/>
              </a:spcBef>
              <a:spcAft>
                <a:spcPts val="400"/>
              </a:spcAft>
            </a:pPr>
            <a:endParaRPr lang="en-IN" sz="1800" b="1" dirty="0">
              <a:solidFill>
                <a:srgbClr val="434343"/>
              </a:solidFill>
              <a:effectLst/>
              <a:latin typeface="Times New Roman" panose="02020603050405020304" pitchFamily="18" charset="0"/>
            </a:endParaRPr>
          </a:p>
        </p:txBody>
      </p:sp>
      <p:sp>
        <p:nvSpPr>
          <p:cNvPr id="75" name="Google Shape;75;p15"/>
          <p:cNvSpPr txBox="1">
            <a:spLocks noGrp="1"/>
          </p:cNvSpPr>
          <p:nvPr>
            <p:ph type="body" idx="2"/>
          </p:nvPr>
        </p:nvSpPr>
        <p:spPr>
          <a:xfrm>
            <a:off x="462275" y="2571750"/>
            <a:ext cx="3837000" cy="2323408"/>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endParaRPr lang="en-IN" sz="1800" dirty="0">
              <a:solidFill>
                <a:schemeClr val="dk2"/>
              </a:solidFill>
            </a:endParaRPr>
          </a:p>
          <a:p>
            <a:pPr marL="457200" lvl="0" indent="-317500" algn="just" rtl="0">
              <a:spcBef>
                <a:spcPts val="0"/>
              </a:spcBef>
              <a:spcAft>
                <a:spcPts val="0"/>
              </a:spcAft>
              <a:buSzPts val="1400"/>
              <a:buChar char="●"/>
            </a:pPr>
            <a:endParaRPr lang="en-IN" dirty="0"/>
          </a:p>
          <a:p>
            <a:pPr marL="285750" indent="-285750"/>
            <a:r>
              <a:rPr lang="en-IN" dirty="0"/>
              <a:t>The </a:t>
            </a:r>
            <a:r>
              <a:rPr lang="en-IN" dirty="0" err="1"/>
              <a:t>Numpy</a:t>
            </a:r>
            <a:r>
              <a:rPr lang="en-IN" dirty="0"/>
              <a:t> </a:t>
            </a:r>
            <a:r>
              <a:rPr lang="en-IN" dirty="0" err="1"/>
              <a:t>matmul</a:t>
            </a:r>
            <a:r>
              <a:rPr lang="en-IN" dirty="0"/>
              <a:t>() function is used to return the matrix product of 2 arrays. </a:t>
            </a:r>
          </a:p>
          <a:p>
            <a:pPr marL="0" indent="0">
              <a:buNone/>
            </a:pPr>
            <a:endParaRPr lang="en-IN" dirty="0"/>
          </a:p>
          <a:p>
            <a:pPr marL="457200" lvl="0" indent="-317500" algn="just" rtl="0">
              <a:spcBef>
                <a:spcPts val="0"/>
              </a:spcBef>
              <a:spcAft>
                <a:spcPts val="0"/>
              </a:spcAft>
              <a:buSzPts val="1400"/>
              <a:buChar char="●"/>
            </a:pPr>
            <a:endParaRPr lang="en-IN" dirty="0"/>
          </a:p>
          <a:p>
            <a:pPr marL="139700" lvl="0" indent="0" algn="just" rtl="0">
              <a:spcBef>
                <a:spcPts val="0"/>
              </a:spcBef>
              <a:spcAft>
                <a:spcPts val="0"/>
              </a:spcAft>
              <a:buSzPts val="1400"/>
              <a:buNone/>
            </a:pPr>
            <a:r>
              <a:rPr lang="en-IN" dirty="0"/>
              <a:t>.</a:t>
            </a:r>
          </a:p>
          <a:p>
            <a:pPr marL="139700" lvl="0" indent="0" algn="l" rtl="0">
              <a:spcBef>
                <a:spcPts val="0"/>
              </a:spcBef>
              <a:spcAft>
                <a:spcPts val="0"/>
              </a:spcAft>
              <a:buSzPts val="1400"/>
              <a:buNone/>
            </a:pPr>
            <a:endParaRPr lang="en-IN" dirty="0"/>
          </a:p>
          <a:p>
            <a:pPr marL="139700" lvl="0" indent="0" algn="l" rtl="0">
              <a:spcBef>
                <a:spcPts val="0"/>
              </a:spcBef>
              <a:spcAft>
                <a:spcPts val="0"/>
              </a:spcAft>
              <a:buSzPts val="1400"/>
              <a:buNone/>
            </a:pPr>
            <a:endParaRPr lang="en-IN"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3"/>
              </a:rPr>
              <a:t>https://www.javatpoint.com/numpy-matrix-multiplication</a:t>
            </a:r>
            <a:endParaRPr lang="en-IN" dirty="0"/>
          </a:p>
          <a:p>
            <a:pPr marL="0" lvl="0" indent="0" algn="l" rtl="0">
              <a:spcBef>
                <a:spcPts val="0"/>
              </a:spcBef>
              <a:spcAft>
                <a:spcPts val="1600"/>
              </a:spcAft>
              <a:buNone/>
            </a:pPr>
            <a:endParaRPr dirty="0"/>
          </a:p>
        </p:txBody>
      </p:sp>
      <p:pic>
        <p:nvPicPr>
          <p:cNvPr id="29698" name="Picture 2" descr="NumPy Matrix Multiplication - Javatpoint">
            <a:extLst>
              <a:ext uri="{FF2B5EF4-FFF2-40B4-BE49-F238E27FC236}">
                <a16:creationId xmlns:a16="http://schemas.microsoft.com/office/drawing/2014/main" id="{7497064A-E896-4B45-970C-C718972630A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33" t="16656" r="3750" b="4671"/>
          <a:stretch/>
        </p:blipFill>
        <p:spPr bwMode="auto">
          <a:xfrm>
            <a:off x="4572000" y="1400175"/>
            <a:ext cx="4572000" cy="2943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80962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Multidimensional data handling using Pandas Library</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What is PANDAS</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PANDAS (</a:t>
            </a:r>
            <a:r>
              <a:rPr lang="en-US" dirty="0" err="1"/>
              <a:t>PANel</a:t>
            </a:r>
            <a:r>
              <a:rPr lang="en-US" dirty="0"/>
              <a:t> Data) is a high level data manipulation tool used for analysis data. </a:t>
            </a:r>
          </a:p>
          <a:p>
            <a:pPr marL="457200" lvl="0" indent="-317500" algn="l" rtl="0">
              <a:spcBef>
                <a:spcPts val="0"/>
              </a:spcBef>
              <a:spcAft>
                <a:spcPts val="0"/>
              </a:spcAft>
              <a:buSzPts val="1400"/>
              <a:buChar char="●"/>
            </a:pPr>
            <a:r>
              <a:rPr lang="en-US" dirty="0"/>
              <a:t>It is vary easy to import and export data using the Pandas library which has a very rich set of functions.</a:t>
            </a:r>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r>
              <a:rPr lang="en-IN" dirty="0"/>
              <a:t>https://cdn.educba.com/academy/wp-content/uploads/2019/04/What-is-Pandas-1.jpg</a:t>
            </a:r>
            <a:endParaRPr dirty="0"/>
          </a:p>
        </p:txBody>
      </p:sp>
      <p:pic>
        <p:nvPicPr>
          <p:cNvPr id="2050" name="Picture 2" descr="What is Pandas? | How It Works | Skills and Advantages | Role &amp; Structure">
            <a:extLst>
              <a:ext uri="{FF2B5EF4-FFF2-40B4-BE49-F238E27FC236}">
                <a16:creationId xmlns:a16="http://schemas.microsoft.com/office/drawing/2014/main" id="{1698B457-66B8-470B-811C-76CCB008E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450133"/>
            <a:ext cx="4572000" cy="29185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Multidimensional data handling using Pandas Library</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What is PANDAS</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Pandas have three important data structures, namely- Series, </a:t>
            </a:r>
            <a:r>
              <a:rPr lang="en-US" dirty="0" err="1"/>
              <a:t>DataFrame</a:t>
            </a:r>
            <a:r>
              <a:rPr lang="en-US" dirty="0"/>
              <a:t>, and Panel to make the process of analyzing data organized, effective and efficient.</a:t>
            </a:r>
            <a:endParaRPr dirty="0"/>
          </a:p>
        </p:txBody>
      </p:sp>
      <p:sp>
        <p:nvSpPr>
          <p:cNvPr id="9" name="Google Shape;77;p15">
            <a:extLst>
              <a:ext uri="{FF2B5EF4-FFF2-40B4-BE49-F238E27FC236}">
                <a16:creationId xmlns:a16="http://schemas.microsoft.com/office/drawing/2014/main" id="{31EB65EE-A7FB-4EBF-B6BF-786D3D172049}"/>
              </a:ext>
            </a:extLst>
          </p:cNvPr>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r>
              <a:rPr lang="en-IN" dirty="0"/>
              <a:t>https://cdn.educba.com/academy/wp-content/uploads/2019/04/What-is-Pandas-1.jpg</a:t>
            </a:r>
            <a:endParaRPr dirty="0"/>
          </a:p>
        </p:txBody>
      </p:sp>
      <p:pic>
        <p:nvPicPr>
          <p:cNvPr id="10" name="Picture 2" descr="What is Pandas? | How It Works | Skills and Advantages | Role &amp; Structure">
            <a:extLst>
              <a:ext uri="{FF2B5EF4-FFF2-40B4-BE49-F238E27FC236}">
                <a16:creationId xmlns:a16="http://schemas.microsoft.com/office/drawing/2014/main" id="{66B77DB7-CB6C-4CB0-A8A3-5B8C30040E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450133"/>
            <a:ext cx="4572000" cy="2918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264474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Multidimensional data handling using Pandas Library</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Data Structure in Pandas</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r>
              <a:rPr lang="en-US" dirty="0"/>
              <a:t>Pandas deals with 3 data structure</a:t>
            </a:r>
          </a:p>
          <a:p>
            <a:pPr marL="457200" lvl="0" indent="-317500" algn="l" rtl="0">
              <a:spcBef>
                <a:spcPts val="0"/>
              </a:spcBef>
              <a:spcAft>
                <a:spcPts val="0"/>
              </a:spcAft>
              <a:buSzPts val="1400"/>
              <a:buChar char="●"/>
            </a:pPr>
            <a:r>
              <a:rPr lang="en-US" dirty="0"/>
              <a:t>Series</a:t>
            </a:r>
          </a:p>
          <a:p>
            <a:pPr marL="457200" lvl="0" indent="-317500" algn="l" rtl="0">
              <a:spcBef>
                <a:spcPts val="0"/>
              </a:spcBef>
              <a:spcAft>
                <a:spcPts val="0"/>
              </a:spcAft>
              <a:buSzPts val="1400"/>
              <a:buChar char="●"/>
            </a:pPr>
            <a:r>
              <a:rPr lang="en-US" dirty="0"/>
              <a:t>Data Frame</a:t>
            </a:r>
          </a:p>
          <a:p>
            <a:pPr marL="457200" lvl="0" indent="-317500" algn="l" rtl="0">
              <a:spcBef>
                <a:spcPts val="0"/>
              </a:spcBef>
              <a:spcAft>
                <a:spcPts val="0"/>
              </a:spcAft>
              <a:buSzPts val="1400"/>
              <a:buChar char="●"/>
            </a:pPr>
            <a:r>
              <a:rPr lang="en-US" dirty="0"/>
              <a:t>Panel </a:t>
            </a:r>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https://www.askpython.com/wp-content/uploads/2020/02/Python-Pandas-Module.png</a:t>
            </a:r>
            <a:endParaRPr dirty="0"/>
          </a:p>
        </p:txBody>
      </p:sp>
      <p:pic>
        <p:nvPicPr>
          <p:cNvPr id="3074" name="Picture 2" descr="Python Pandas Module Tutorial - AskPython">
            <a:extLst>
              <a:ext uri="{FF2B5EF4-FFF2-40B4-BE49-F238E27FC236}">
                <a16:creationId xmlns:a16="http://schemas.microsoft.com/office/drawing/2014/main" id="{A2F49A6B-3333-435F-831A-5712D5FD30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67375"/>
            <a:ext cx="4572000" cy="281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08560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Multidimensional data handling using Pandas Library</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Series</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Char char="●"/>
            </a:pPr>
            <a:r>
              <a:rPr lang="en-US" dirty="0"/>
              <a:t>Series is a one-dimensional array like structure with homogeneous data, which can be used to handle and manipulate data. </a:t>
            </a:r>
            <a:endParaRPr dirty="0"/>
          </a:p>
        </p:txBody>
      </p:sp>
      <p:sp>
        <p:nvSpPr>
          <p:cNvPr id="77" name="Google Shape;77;p15"/>
          <p:cNvSpPr txBox="1">
            <a:spLocks noGrp="1"/>
          </p:cNvSpPr>
          <p:nvPr>
            <p:ph type="body" idx="3"/>
          </p:nvPr>
        </p:nvSpPr>
        <p:spPr>
          <a:xfrm>
            <a:off x="5067201" y="466322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r>
              <a:rPr lang="en-IN" dirty="0"/>
              <a:t>https://1.bp.blogspot.com/-mYFbQb6dNWo/Xyq3MiVrWMI/AAAAAAAAsB8/ayRGqtckDEIyctuow7M65ezNtMIdqeH7ACPcBGAYYCw/s437/Pandas%2Bseries.png</a:t>
            </a:r>
            <a:endParaRPr dirty="0"/>
          </a:p>
        </p:txBody>
      </p:sp>
      <p:pic>
        <p:nvPicPr>
          <p:cNvPr id="5122" name="Picture 2" descr="Pandas Series - A Pandas Data Structure (How to create Pandas Series?) -  CBSE CS and IP">
            <a:extLst>
              <a:ext uri="{FF2B5EF4-FFF2-40B4-BE49-F238E27FC236}">
                <a16:creationId xmlns:a16="http://schemas.microsoft.com/office/drawing/2014/main" id="{FEC55750-8A7E-4AD7-8F3E-A86B070FEF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433593"/>
            <a:ext cx="4572000" cy="2998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599791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Multidimensional data handling using Pandas Library</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Series</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r>
              <a:rPr lang="en-US" dirty="0"/>
              <a:t>It has two parts</a:t>
            </a:r>
          </a:p>
          <a:p>
            <a:pPr marL="457200" lvl="0" indent="-317500" algn="l" rtl="0">
              <a:spcBef>
                <a:spcPts val="0"/>
              </a:spcBef>
              <a:spcAft>
                <a:spcPts val="0"/>
              </a:spcAft>
              <a:buSzPts val="1400"/>
              <a:buChar char="●"/>
            </a:pPr>
            <a:r>
              <a:rPr lang="en-US" dirty="0"/>
              <a:t>Data part (An array of actual data) </a:t>
            </a:r>
          </a:p>
          <a:p>
            <a:pPr marL="457200" lvl="0" indent="-317500" algn="l" rtl="0">
              <a:spcBef>
                <a:spcPts val="0"/>
              </a:spcBef>
              <a:spcAft>
                <a:spcPts val="0"/>
              </a:spcAft>
              <a:buSzPts val="1400"/>
              <a:buChar char="●"/>
            </a:pPr>
            <a:r>
              <a:rPr lang="en-US" dirty="0"/>
              <a:t>Associated index with data (associated array of indexes or data labels)</a:t>
            </a:r>
          </a:p>
        </p:txBody>
      </p:sp>
      <p:sp>
        <p:nvSpPr>
          <p:cNvPr id="11" name="Google Shape;77;p15">
            <a:extLst>
              <a:ext uri="{FF2B5EF4-FFF2-40B4-BE49-F238E27FC236}">
                <a16:creationId xmlns:a16="http://schemas.microsoft.com/office/drawing/2014/main" id="{6DF14765-0259-42D3-9E96-49BFD193DEB0}"/>
              </a:ext>
            </a:extLst>
          </p:cNvPr>
          <p:cNvSpPr txBox="1">
            <a:spLocks noGrp="1"/>
          </p:cNvSpPr>
          <p:nvPr>
            <p:ph type="body" idx="3"/>
          </p:nvPr>
        </p:nvSpPr>
        <p:spPr>
          <a:xfrm>
            <a:off x="5067201" y="466322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r>
              <a:rPr lang="en-IN" dirty="0"/>
              <a:t>https://1.bp.blogspot.com/-mYFbQb6dNWo/Xyq3MiVrWMI/AAAAAAAAsB8/ayRGqtckDEIyctuow7M65ezNtMIdqeH7ACPcBGAYYCw/s437/Pandas%2Bseries.png</a:t>
            </a:r>
            <a:endParaRPr dirty="0"/>
          </a:p>
        </p:txBody>
      </p:sp>
      <p:pic>
        <p:nvPicPr>
          <p:cNvPr id="12" name="Picture 2" descr="Pandas Series - A Pandas Data Structure (How to create Pandas Series?) -  CBSE CS and IP">
            <a:extLst>
              <a:ext uri="{FF2B5EF4-FFF2-40B4-BE49-F238E27FC236}">
                <a16:creationId xmlns:a16="http://schemas.microsoft.com/office/drawing/2014/main" id="{B47786A8-9F9E-4357-91D7-FB90D071A5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433593"/>
            <a:ext cx="4572000" cy="2998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9690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Multidimensional data handling using Pandas Library</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Creation of Series</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r>
              <a:rPr lang="en-US" dirty="0"/>
              <a:t>There are different ways in which a series can be created in Pandas. </a:t>
            </a:r>
          </a:p>
          <a:p>
            <a:r>
              <a:rPr lang="en-US" dirty="0"/>
              <a:t>Creation of Series from Scalar Values</a:t>
            </a:r>
          </a:p>
          <a:p>
            <a:r>
              <a:rPr lang="en-US" dirty="0"/>
              <a:t>Creation of Series from NumPy Arrays</a:t>
            </a:r>
          </a:p>
          <a:p>
            <a:r>
              <a:rPr lang="en-US" dirty="0"/>
              <a:t>Creation of Series from Dictionary</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https://www.datasciencemadesimple.com/wp-content/uploads/2020/05/create-series-in-python-pandas-0.png</a:t>
            </a:r>
            <a:endParaRPr dirty="0"/>
          </a:p>
        </p:txBody>
      </p:sp>
      <p:pic>
        <p:nvPicPr>
          <p:cNvPr id="6146" name="Picture 2" descr="Create a Series in python – pandas - DataScience Made Simple">
            <a:extLst>
              <a:ext uri="{FF2B5EF4-FFF2-40B4-BE49-F238E27FC236}">
                <a16:creationId xmlns:a16="http://schemas.microsoft.com/office/drawing/2014/main" id="{131A16AA-D6FB-4902-B3A6-1F5FDE752E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67375"/>
            <a:ext cx="4572000" cy="2578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88955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Multidimensional data handling using Pandas Library</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Accessing Elements of a Series</a:t>
            </a:r>
            <a:endParaRPr lang="en-IN"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139700" lvl="0" indent="0" algn="l" rtl="0">
              <a:spcBef>
                <a:spcPts val="0"/>
              </a:spcBef>
              <a:spcAft>
                <a:spcPts val="0"/>
              </a:spcAft>
              <a:buSzPts val="1400"/>
              <a:buNone/>
            </a:pPr>
            <a:r>
              <a:rPr lang="en-US" dirty="0"/>
              <a:t>There are two common ways for accessing the elements of a series: Indexing and Slicing.</a:t>
            </a:r>
          </a:p>
          <a:p>
            <a:r>
              <a:rPr lang="en-US" dirty="0"/>
              <a:t>Indexing</a:t>
            </a:r>
          </a:p>
          <a:p>
            <a:r>
              <a:rPr lang="en-US" dirty="0"/>
              <a:t>Slicing</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https://www.log2base2.com/images/general/python-list-index.png</a:t>
            </a:r>
            <a:endParaRPr dirty="0"/>
          </a:p>
        </p:txBody>
      </p:sp>
      <p:pic>
        <p:nvPicPr>
          <p:cNvPr id="8196" name="Picture 4" descr="Python List Index">
            <a:extLst>
              <a:ext uri="{FF2B5EF4-FFF2-40B4-BE49-F238E27FC236}">
                <a16:creationId xmlns:a16="http://schemas.microsoft.com/office/drawing/2014/main" id="{CC33B84C-F35E-4F6E-ACD3-1D47646F85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67375"/>
            <a:ext cx="4572000" cy="2725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013997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Accessing Elements of a Series</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Indexing</a:t>
            </a:r>
            <a:endParaRPr lang="en-IN"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US" dirty="0"/>
              <a:t>Indexing in Series is similar to that for NumPy arrays, and is used to access elements in a series. </a:t>
            </a:r>
          </a:p>
          <a:p>
            <a:r>
              <a:rPr lang="en-US" dirty="0"/>
              <a:t>Indexes are of two types: positional index and labelled index. </a:t>
            </a:r>
          </a:p>
          <a:p>
            <a:r>
              <a:rPr lang="en-US" dirty="0"/>
              <a:t>Positional index takes an integer value that corresponds to its position in the series starting from 0, whereas labelled index takes any user-defined label as index. </a:t>
            </a:r>
          </a:p>
        </p:txBody>
      </p:sp>
      <p:sp>
        <p:nvSpPr>
          <p:cNvPr id="3" name="Text Placeholder 2">
            <a:extLst>
              <a:ext uri="{FF2B5EF4-FFF2-40B4-BE49-F238E27FC236}">
                <a16:creationId xmlns:a16="http://schemas.microsoft.com/office/drawing/2014/main" id="{B722077A-BC4B-4CC2-BE39-87FA493FA28B}"/>
              </a:ext>
            </a:extLst>
          </p:cNvPr>
          <p:cNvSpPr>
            <a:spLocks noGrp="1"/>
          </p:cNvSpPr>
          <p:nvPr>
            <p:ph type="body" idx="3"/>
          </p:nvPr>
        </p:nvSpPr>
        <p:spPr/>
        <p:txBody>
          <a:bodyPr/>
          <a:lstStyle/>
          <a:p>
            <a:endParaRPr lang="en-IN"/>
          </a:p>
        </p:txBody>
      </p:sp>
      <p:sp>
        <p:nvSpPr>
          <p:cNvPr id="9" name="Google Shape;77;p15">
            <a:extLst>
              <a:ext uri="{FF2B5EF4-FFF2-40B4-BE49-F238E27FC236}">
                <a16:creationId xmlns:a16="http://schemas.microsoft.com/office/drawing/2014/main" id="{82805E39-643B-443C-AC80-325FDEA26B76}"/>
              </a:ext>
            </a:extLst>
          </p:cNvPr>
          <p:cNvSpPr txBox="1">
            <a:spLocks/>
          </p:cNvSpPr>
          <p:nvPr/>
        </p:nvSpPr>
        <p:spPr>
          <a:xfrm>
            <a:off x="5074950" y="4772275"/>
            <a:ext cx="3397500" cy="17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marR="0" lvl="0" indent="0" algn="l" defTabSz="914400" rtl="0" eaLnBrk="1" fontAlgn="auto" latinLnBrk="0" hangingPunct="1">
              <a:lnSpc>
                <a:spcPct val="115000"/>
              </a:lnSpc>
              <a:spcBef>
                <a:spcPts val="0"/>
              </a:spcBef>
              <a:spcAft>
                <a:spcPts val="1600"/>
              </a:spcAft>
              <a:buClr>
                <a:srgbClr val="595959"/>
              </a:buClr>
              <a:buSzPts val="700"/>
              <a:buFont typeface="Arial"/>
              <a:buNone/>
              <a:tabLst/>
              <a:defRPr/>
            </a:pPr>
            <a:r>
              <a:rPr kumimoji="0" lang="fr-FR" sz="700" b="0" i="0" u="none" strike="noStrike" kern="0" cap="none" spc="0" normalizeH="0" baseline="0" noProof="0">
                <a:ln>
                  <a:noFill/>
                </a:ln>
                <a:solidFill>
                  <a:srgbClr val="595959"/>
                </a:solidFill>
                <a:effectLst/>
                <a:uLnTx/>
                <a:uFillTx/>
                <a:latin typeface="Arial"/>
                <a:cs typeface="Arial"/>
                <a:sym typeface="Arial"/>
              </a:rPr>
              <a:t>Image Source: https://www.log2base2.com/images/general/python-list-index.png</a:t>
            </a:r>
            <a:endParaRPr kumimoji="0" lang="fr-FR" sz="700" b="0" i="0" u="none" strike="noStrike" kern="0" cap="none" spc="0" normalizeH="0" baseline="0" noProof="0" dirty="0">
              <a:ln>
                <a:noFill/>
              </a:ln>
              <a:solidFill>
                <a:srgbClr val="595959"/>
              </a:solidFill>
              <a:effectLst/>
              <a:uLnTx/>
              <a:uFillTx/>
              <a:latin typeface="Arial"/>
              <a:cs typeface="Arial"/>
              <a:sym typeface="Arial"/>
            </a:endParaRPr>
          </a:p>
        </p:txBody>
      </p:sp>
      <p:pic>
        <p:nvPicPr>
          <p:cNvPr id="10" name="Picture 4" descr="Python List Index">
            <a:extLst>
              <a:ext uri="{FF2B5EF4-FFF2-40B4-BE49-F238E27FC236}">
                <a16:creationId xmlns:a16="http://schemas.microsoft.com/office/drawing/2014/main" id="{B657E3D7-3B47-4AD1-90BC-1642A4B077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67375"/>
            <a:ext cx="4572000" cy="2725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981102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Accessing Elements of a Series</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Slicing</a:t>
            </a:r>
            <a:endParaRPr lang="en-IN"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US" dirty="0"/>
              <a:t>Sometimes, we may need to extract a part of a series. </a:t>
            </a:r>
          </a:p>
          <a:p>
            <a:r>
              <a:rPr lang="en-US" dirty="0"/>
              <a:t>This can be done through slicing. This is similar to slicing used with NumPy arrays. </a:t>
            </a:r>
          </a:p>
          <a:p>
            <a:r>
              <a:rPr lang="en-US" dirty="0"/>
              <a:t>We can define which part of the series is to be sliced by specifying the start and end parameters [start :end] with the series name. </a:t>
            </a:r>
          </a:p>
        </p:txBody>
      </p:sp>
      <p:sp>
        <p:nvSpPr>
          <p:cNvPr id="9" name="Google Shape;77;p15">
            <a:extLst>
              <a:ext uri="{FF2B5EF4-FFF2-40B4-BE49-F238E27FC236}">
                <a16:creationId xmlns:a16="http://schemas.microsoft.com/office/drawing/2014/main" id="{EFA73636-F67A-45F5-84BA-5BA16F031A16}"/>
              </a:ext>
            </a:extLst>
          </p:cNvPr>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https://www.log2base2.com/images/general/python-list-index.png</a:t>
            </a:r>
            <a:endParaRPr dirty="0"/>
          </a:p>
        </p:txBody>
      </p:sp>
      <p:pic>
        <p:nvPicPr>
          <p:cNvPr id="10" name="Picture 4" descr="Python List Index">
            <a:extLst>
              <a:ext uri="{FF2B5EF4-FFF2-40B4-BE49-F238E27FC236}">
                <a16:creationId xmlns:a16="http://schemas.microsoft.com/office/drawing/2014/main" id="{8FA80771-BE2F-477E-B655-38791B79DF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67375"/>
            <a:ext cx="4572000" cy="2725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27144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Descriptive analytics </a:t>
            </a:r>
            <a:endParaRPr lang="en-IN" dirty="0">
              <a:effectLst/>
            </a:endParaRPr>
          </a:p>
        </p:txBody>
      </p:sp>
      <p:sp>
        <p:nvSpPr>
          <p:cNvPr id="74" name="Google Shape;74;p15"/>
          <p:cNvSpPr txBox="1">
            <a:spLocks noGrp="1"/>
          </p:cNvSpPr>
          <p:nvPr>
            <p:ph type="subTitle" idx="1"/>
          </p:nvPr>
        </p:nvSpPr>
        <p:spPr>
          <a:xfrm>
            <a:off x="254075" y="1813865"/>
            <a:ext cx="4045200" cy="641400"/>
          </a:xfrm>
          <a:prstGeom prst="rect">
            <a:avLst/>
          </a:prstGeom>
        </p:spPr>
        <p:txBody>
          <a:bodyPr spcFirstLastPara="1" wrap="square" lIns="91425" tIns="91425" rIns="91425" bIns="91425" anchor="ctr" anchorCtr="0">
            <a:noAutofit/>
          </a:bodyPr>
          <a:lstStyle/>
          <a:p>
            <a:r>
              <a:rPr lang="en-IN" dirty="0"/>
              <a:t>Examples of descriptive analytics</a:t>
            </a:r>
          </a:p>
          <a:p>
            <a:r>
              <a:rPr lang="en-IN" dirty="0"/>
              <a:t>(Contd..) </a:t>
            </a:r>
            <a:endParaRPr lang="en-IN" dirty="0">
              <a:effectLst/>
            </a:endParaRP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IN" dirty="0"/>
              <a:t>Comparing pre-test and post-test assessments </a:t>
            </a:r>
          </a:p>
          <a:p>
            <a:r>
              <a:rPr lang="en-IN" dirty="0" err="1"/>
              <a:t>Analyzing</a:t>
            </a:r>
            <a:r>
              <a:rPr lang="en-IN" dirty="0"/>
              <a:t> course completion rates by learner or by course </a:t>
            </a:r>
          </a:p>
          <a:p>
            <a:r>
              <a:rPr lang="en-IN" dirty="0"/>
              <a:t>Collating course survey results </a:t>
            </a:r>
          </a:p>
          <a:p>
            <a:r>
              <a:rPr lang="en-IN" dirty="0"/>
              <a:t>Identifying length of time that learners took to complete a course </a:t>
            </a:r>
            <a:endParaRPr lang="en-IN" dirty="0">
              <a:effectLst/>
            </a:endParaRPr>
          </a:p>
        </p:txBody>
      </p:sp>
      <p:sp>
        <p:nvSpPr>
          <p:cNvPr id="77" name="Google Shape;77;p15"/>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a:t>
            </a:r>
            <a:r>
              <a:rPr lang="en-IN" dirty="0"/>
              <a:t>https://</a:t>
            </a:r>
            <a:r>
              <a:rPr lang="en-IN" dirty="0" err="1"/>
              <a:t>www.vectorstock.com</a:t>
            </a:r>
            <a:r>
              <a:rPr lang="en-IN" dirty="0"/>
              <a:t>/royalty-free-vector/data-analytics-icons-flat-pack-</a:t>
            </a:r>
            <a:r>
              <a:rPr lang="en-IN" dirty="0" err="1"/>
              <a:t>vec</a:t>
            </a:r>
            <a:r>
              <a:rPr lang="en-IN" dirty="0"/>
              <a:t> </a:t>
            </a: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descr="page9image3696432">
            <a:extLst>
              <a:ext uri="{FF2B5EF4-FFF2-40B4-BE49-F238E27FC236}">
                <a16:creationId xmlns:a16="http://schemas.microsoft.com/office/drawing/2014/main" id="{545B3B4C-12D5-5343-B149-576690B753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24968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10image3731792">
            <a:extLst>
              <a:ext uri="{FF2B5EF4-FFF2-40B4-BE49-F238E27FC236}">
                <a16:creationId xmlns:a16="http://schemas.microsoft.com/office/drawing/2014/main" id="{00224E21-C2DB-3845-8376-9049A4512A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974BD21F-9025-6140-B927-680FD3480C8B}"/>
              </a:ext>
            </a:extLst>
          </p:cNvPr>
          <p:cNvSpPr>
            <a:spLocks noChangeArrowheads="1"/>
          </p:cNvSpPr>
          <p:nvPr/>
        </p:nvSpPr>
        <p:spPr bwMode="auto">
          <a:xfrm>
            <a:off x="4152761" y="1730247"/>
            <a:ext cx="74925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 name="Rectangle 2">
            <a:extLst>
              <a:ext uri="{FF2B5EF4-FFF2-40B4-BE49-F238E27FC236}">
                <a16:creationId xmlns:a16="http://schemas.microsoft.com/office/drawing/2014/main" id="{025A492A-CD70-A641-A949-2D640450F024}"/>
              </a:ext>
            </a:extLst>
          </p:cNvPr>
          <p:cNvSpPr>
            <a:spLocks noChangeArrowheads="1"/>
          </p:cNvSpPr>
          <p:nvPr/>
        </p:nvSpPr>
        <p:spPr bwMode="auto">
          <a:xfrm>
            <a:off x="4716815" y="1332737"/>
            <a:ext cx="6542826" cy="48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pic>
        <p:nvPicPr>
          <p:cNvPr id="17410" name="Picture 2" descr="page13image5831024">
            <a:extLst>
              <a:ext uri="{FF2B5EF4-FFF2-40B4-BE49-F238E27FC236}">
                <a16:creationId xmlns:a16="http://schemas.microsoft.com/office/drawing/2014/main" id="{D2A21CB8-1F3A-0544-BF94-967EBAB280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page18image3741568">
            <a:extLst>
              <a:ext uri="{FF2B5EF4-FFF2-40B4-BE49-F238E27FC236}">
                <a16:creationId xmlns:a16="http://schemas.microsoft.com/office/drawing/2014/main" id="{6E534BE7-6535-8945-8A36-6F1F7C29A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descr="page20image3760496">
            <a:extLst>
              <a:ext uri="{FF2B5EF4-FFF2-40B4-BE49-F238E27FC236}">
                <a16:creationId xmlns:a16="http://schemas.microsoft.com/office/drawing/2014/main" id="{9C133DD9-7AEF-E446-B89D-5758211905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5603" name="Picture 3" descr="page21image5854112">
            <a:extLst>
              <a:ext uri="{FF2B5EF4-FFF2-40B4-BE49-F238E27FC236}">
                <a16:creationId xmlns:a16="http://schemas.microsoft.com/office/drawing/2014/main" id="{28C604F6-AD43-2E4D-929D-979EBB1325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descr="page22image3760704">
            <a:extLst>
              <a:ext uri="{FF2B5EF4-FFF2-40B4-BE49-F238E27FC236}">
                <a16:creationId xmlns:a16="http://schemas.microsoft.com/office/drawing/2014/main" id="{CF370638-77A3-6842-8E63-67533607AE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8673" name="Picture 1" descr="page24image4985328">
            <a:extLst>
              <a:ext uri="{FF2B5EF4-FFF2-40B4-BE49-F238E27FC236}">
                <a16:creationId xmlns:a16="http://schemas.microsoft.com/office/drawing/2014/main" id="{546F41F1-6F36-0241-A799-A0A30F25B0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223365"/>
            <a:ext cx="4572000" cy="246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04840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Data Visualization using Matplotlib</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Why are visualizations important?</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Visualizations are the easiest way to analyze and absorb information. </a:t>
            </a:r>
          </a:p>
          <a:p>
            <a:r>
              <a:rPr lang="en-US" dirty="0"/>
              <a:t>Visuals help to easily understand the complex problem. </a:t>
            </a:r>
          </a:p>
          <a:p>
            <a:r>
              <a:rPr lang="en-US" dirty="0"/>
              <a:t>They help in identifying patterns, relationships, and outliers in data. </a:t>
            </a:r>
            <a:endParaRPr dirty="0"/>
          </a:p>
        </p:txBody>
      </p:sp>
      <p:sp>
        <p:nvSpPr>
          <p:cNvPr id="6" name="Google Shape;77;p15">
            <a:extLst>
              <a:ext uri="{FF2B5EF4-FFF2-40B4-BE49-F238E27FC236}">
                <a16:creationId xmlns:a16="http://schemas.microsoft.com/office/drawing/2014/main" id="{C66D7636-223C-4C09-8C77-76170648AA95}"/>
              </a:ext>
            </a:extLst>
          </p:cNvPr>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r>
              <a:rPr lang="en-IN" dirty="0"/>
              <a:t>https://i.ytimg.com/vi/VyhLRJVoIrI/maxresdefault.jpg</a:t>
            </a:r>
            <a:endParaRPr dirty="0"/>
          </a:p>
        </p:txBody>
      </p:sp>
      <p:pic>
        <p:nvPicPr>
          <p:cNvPr id="9218" name="Picture 2" descr="What is Data Visualization in 3 minutes ? - YouTube">
            <a:extLst>
              <a:ext uri="{FF2B5EF4-FFF2-40B4-BE49-F238E27FC236}">
                <a16:creationId xmlns:a16="http://schemas.microsoft.com/office/drawing/2014/main" id="{B119FD30-141E-4711-B392-F8FF099AA9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759057"/>
            <a:ext cx="4572000" cy="26192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Data Visualization using Matplotlib</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Matplotlib</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Matplotlib is a 2-D plotting library that helps in visualizing figures. </a:t>
            </a:r>
          </a:p>
          <a:p>
            <a:r>
              <a:rPr lang="en-US" dirty="0"/>
              <a:t>Matplotlib emulates </a:t>
            </a:r>
            <a:r>
              <a:rPr lang="en-US" dirty="0" err="1"/>
              <a:t>Matlab</a:t>
            </a:r>
            <a:r>
              <a:rPr lang="en-US" dirty="0"/>
              <a:t> like graphs and visualizations. </a:t>
            </a:r>
          </a:p>
          <a:p>
            <a:r>
              <a:rPr lang="en-US" dirty="0" err="1"/>
              <a:t>Matlab</a:t>
            </a:r>
            <a:r>
              <a:rPr lang="en-US" dirty="0"/>
              <a:t> is not free, is difficult to scale and as a programming language is tedious. </a:t>
            </a:r>
            <a:endParaRPr dirty="0"/>
          </a:p>
        </p:txBody>
      </p:sp>
      <p:sp>
        <p:nvSpPr>
          <p:cNvPr id="6" name="Google Shape;77;p15">
            <a:extLst>
              <a:ext uri="{FF2B5EF4-FFF2-40B4-BE49-F238E27FC236}">
                <a16:creationId xmlns:a16="http://schemas.microsoft.com/office/drawing/2014/main" id="{C66D7636-223C-4C09-8C77-76170648AA95}"/>
              </a:ext>
            </a:extLst>
          </p:cNvPr>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https://matplotlib.org/3.1.1/_images/sphx_glr_anatomy_001.png </a:t>
            </a:r>
            <a:endParaRPr dirty="0"/>
          </a:p>
        </p:txBody>
      </p:sp>
      <p:pic>
        <p:nvPicPr>
          <p:cNvPr id="7" name="Picture 6" descr="Anatomy of a figure — Matplotlib 3.1.2 documentation">
            <a:extLst>
              <a:ext uri="{FF2B5EF4-FFF2-40B4-BE49-F238E27FC236}">
                <a16:creationId xmlns:a16="http://schemas.microsoft.com/office/drawing/2014/main" id="{F88DC23A-2F28-4F8D-B32F-10409E2B71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970581"/>
            <a:ext cx="4572000" cy="3543300"/>
          </a:xfrm>
          <a:prstGeom prst="rect">
            <a:avLst/>
          </a:prstGeom>
          <a:noFill/>
          <a:ln>
            <a:noFill/>
          </a:ln>
        </p:spPr>
      </p:pic>
    </p:spTree>
    <p:extLst>
      <p:ext uri="{BB962C8B-B14F-4D97-AF65-F5344CB8AC3E}">
        <p14:creationId xmlns:p14="http://schemas.microsoft.com/office/powerpoint/2010/main" val="30790909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Data Visualization using Matplotlib</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Installing Matplotlib</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Type !pip install matplotlib in the </a:t>
            </a:r>
            <a:r>
              <a:rPr lang="en-US" dirty="0" err="1"/>
              <a:t>Jupyter</a:t>
            </a:r>
            <a:r>
              <a:rPr lang="en-US" dirty="0"/>
              <a:t> Notebook or if it doesn’t work in </a:t>
            </a:r>
            <a:r>
              <a:rPr lang="en-US" dirty="0" err="1"/>
              <a:t>cmd</a:t>
            </a:r>
            <a:r>
              <a:rPr lang="en-US" dirty="0"/>
              <a:t> type </a:t>
            </a:r>
            <a:r>
              <a:rPr lang="en-US" dirty="0" err="1"/>
              <a:t>conda</a:t>
            </a:r>
            <a:r>
              <a:rPr lang="en-US" dirty="0"/>
              <a:t> install -c </a:t>
            </a:r>
            <a:r>
              <a:rPr lang="en-US" dirty="0" err="1"/>
              <a:t>conda</a:t>
            </a:r>
            <a:r>
              <a:rPr lang="en-US" dirty="0"/>
              <a:t>-forge matplotlib . </a:t>
            </a:r>
          </a:p>
          <a:p>
            <a:r>
              <a:rPr lang="en-US" dirty="0"/>
              <a:t>This should work in most cases.</a:t>
            </a:r>
            <a:endParaRPr dirty="0"/>
          </a:p>
        </p:txBody>
      </p:sp>
      <p:sp>
        <p:nvSpPr>
          <p:cNvPr id="6" name="Google Shape;77;p15">
            <a:extLst>
              <a:ext uri="{FF2B5EF4-FFF2-40B4-BE49-F238E27FC236}">
                <a16:creationId xmlns:a16="http://schemas.microsoft.com/office/drawing/2014/main" id="{C66D7636-223C-4C09-8C77-76170648AA95}"/>
              </a:ext>
            </a:extLst>
          </p:cNvPr>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r>
              <a:rPr lang="en-IN" dirty="0"/>
              <a:t>https://i.ytimg.com/vi/Iq9f2bQJOPg/maxresdefault.jpg </a:t>
            </a:r>
            <a:endParaRPr dirty="0"/>
          </a:p>
        </p:txBody>
      </p:sp>
      <p:pic>
        <p:nvPicPr>
          <p:cNvPr id="12292" name="Picture 4" descr="how to install matplotlib in python windows - YouTube">
            <a:extLst>
              <a:ext uri="{FF2B5EF4-FFF2-40B4-BE49-F238E27FC236}">
                <a16:creationId xmlns:a16="http://schemas.microsoft.com/office/drawing/2014/main" id="{26899247-C42E-4F2B-A99D-6B39D761DC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439139"/>
            <a:ext cx="4572000" cy="2991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81968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Data Visualization using Matplotlib</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Things to follow</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Plotting of Matplotlib is quite easy. Generally, while plotting they follow the same steps in each and every plot. </a:t>
            </a:r>
          </a:p>
          <a:p>
            <a:r>
              <a:rPr lang="en-US" dirty="0"/>
              <a:t>Matplotlib has a module called </a:t>
            </a:r>
            <a:r>
              <a:rPr lang="en-US" dirty="0" err="1"/>
              <a:t>pyplot</a:t>
            </a:r>
            <a:r>
              <a:rPr lang="en-US" dirty="0"/>
              <a:t> which aids in plotting figure. </a:t>
            </a:r>
          </a:p>
          <a:p>
            <a:r>
              <a:rPr lang="en-US" dirty="0"/>
              <a:t>The </a:t>
            </a:r>
            <a:r>
              <a:rPr lang="en-US" dirty="0" err="1"/>
              <a:t>Jupyter</a:t>
            </a:r>
            <a:r>
              <a:rPr lang="en-US" dirty="0"/>
              <a:t> notebook is used for running the plots.</a:t>
            </a:r>
            <a:endParaRPr dirty="0"/>
          </a:p>
        </p:txBody>
      </p:sp>
      <p:sp>
        <p:nvSpPr>
          <p:cNvPr id="8" name="Google Shape;77;p15">
            <a:extLst>
              <a:ext uri="{FF2B5EF4-FFF2-40B4-BE49-F238E27FC236}">
                <a16:creationId xmlns:a16="http://schemas.microsoft.com/office/drawing/2014/main" id="{669186BD-3B78-4E49-88B4-B7E80AFF22DE}"/>
              </a:ext>
            </a:extLst>
          </p:cNvPr>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r>
              <a:rPr lang="en-IN" dirty="0"/>
              <a:t>https://i.ytimg.com/vi/Iq9f2bQJOPg/maxresdefault.jpg </a:t>
            </a:r>
            <a:endParaRPr dirty="0"/>
          </a:p>
        </p:txBody>
      </p:sp>
      <p:pic>
        <p:nvPicPr>
          <p:cNvPr id="9" name="Picture 4" descr="how to install matplotlib in python windows - YouTube">
            <a:extLst>
              <a:ext uri="{FF2B5EF4-FFF2-40B4-BE49-F238E27FC236}">
                <a16:creationId xmlns:a16="http://schemas.microsoft.com/office/drawing/2014/main" id="{6DE24C0F-3400-44AF-B739-1DE2694507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439139"/>
            <a:ext cx="4572000" cy="2991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956427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Data Visualization using Matplotlib</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Histogram</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A histogram takes in a series of data and divides the data into a number of bins. </a:t>
            </a:r>
          </a:p>
          <a:p>
            <a:r>
              <a:rPr lang="en-US" dirty="0"/>
              <a:t>It then plots the frequency data points in each bin (i.e. the interval of points). </a:t>
            </a:r>
          </a:p>
          <a:p>
            <a:r>
              <a:rPr lang="en-US" dirty="0"/>
              <a:t>It is useful in understanding the count of data ranges.</a:t>
            </a:r>
            <a:endParaRPr dirty="0"/>
          </a:p>
        </p:txBody>
      </p:sp>
      <p:sp>
        <p:nvSpPr>
          <p:cNvPr id="6" name="Google Shape;77;p15">
            <a:extLst>
              <a:ext uri="{FF2B5EF4-FFF2-40B4-BE49-F238E27FC236}">
                <a16:creationId xmlns:a16="http://schemas.microsoft.com/office/drawing/2014/main" id="{C66D7636-223C-4C09-8C77-76170648AA95}"/>
              </a:ext>
            </a:extLst>
          </p:cNvPr>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r>
              <a:rPr lang="en-IN" dirty="0"/>
              <a:t>https://i.stack.imgur.com/TBlN1.png</a:t>
            </a:r>
            <a:endParaRPr dirty="0"/>
          </a:p>
        </p:txBody>
      </p:sp>
      <p:pic>
        <p:nvPicPr>
          <p:cNvPr id="13314" name="Picture 2" descr="matplotlib - Python - can you plot a histogram with a contour? - Stack  Overflow">
            <a:extLst>
              <a:ext uri="{FF2B5EF4-FFF2-40B4-BE49-F238E27FC236}">
                <a16:creationId xmlns:a16="http://schemas.microsoft.com/office/drawing/2014/main" id="{5B1398FD-6F34-4614-9D98-9A1EE453EF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636283"/>
            <a:ext cx="4572000" cy="2679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299482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Data Visualization using Matplotlib</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Histogram: Pie chart</a:t>
            </a:r>
            <a:endParaRPr dirty="0"/>
          </a:p>
        </p:txBody>
      </p:sp>
      <p:sp>
        <p:nvSpPr>
          <p:cNvPr id="84" name="Google Shape;84;p16"/>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It is a circular plot which is divided into slices to illustrate numerical proportion. The slice of a pie chart is to show the proportion of parts out of a whole.</a:t>
            </a:r>
          </a:p>
          <a:p>
            <a:r>
              <a:rPr lang="en-US" dirty="0"/>
              <a:t>When to use: Pie chart should be used seldom used as It is difficult to compare sections of the chart. Bar plot is used instead as comparing sections is easy.</a:t>
            </a:r>
          </a:p>
        </p:txBody>
      </p:sp>
      <p:sp>
        <p:nvSpPr>
          <p:cNvPr id="6" name="Google Shape;77;p15">
            <a:extLst>
              <a:ext uri="{FF2B5EF4-FFF2-40B4-BE49-F238E27FC236}">
                <a16:creationId xmlns:a16="http://schemas.microsoft.com/office/drawing/2014/main" id="{C66D7636-223C-4C09-8C77-76170648AA95}"/>
              </a:ext>
            </a:extLst>
          </p:cNvPr>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r>
              <a:rPr lang="en-IN" dirty="0"/>
              <a:t>https://media.geeksforgeeks.org/wp-content/uploads/20200426195330/plot28.png</a:t>
            </a:r>
            <a:endParaRPr dirty="0"/>
          </a:p>
        </p:txBody>
      </p:sp>
      <p:pic>
        <p:nvPicPr>
          <p:cNvPr id="15362" name="Picture 2" descr="Plot a pie chart in Python using Matplotlib - GeeksforGeeks">
            <a:extLst>
              <a:ext uri="{FF2B5EF4-FFF2-40B4-BE49-F238E27FC236}">
                <a16:creationId xmlns:a16="http://schemas.microsoft.com/office/drawing/2014/main" id="{09BCDE98-E484-4B76-BFED-98F33E08F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232043"/>
            <a:ext cx="4572000" cy="2943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23447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Data Visualization using Matplotlib</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Time Series by line plot</a:t>
            </a:r>
            <a:endParaRPr dirty="0"/>
          </a:p>
        </p:txBody>
      </p:sp>
      <p:sp>
        <p:nvSpPr>
          <p:cNvPr id="84" name="Google Shape;84;p16"/>
          <p:cNvSpPr txBox="1">
            <a:spLocks noGrp="1"/>
          </p:cNvSpPr>
          <p:nvPr>
            <p:ph type="body" idx="2"/>
          </p:nvPr>
        </p:nvSpPr>
        <p:spPr>
          <a:xfrm>
            <a:off x="358175" y="267620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Time series is a line plot and it is basically connecting data points with a straight line. </a:t>
            </a:r>
          </a:p>
          <a:p>
            <a:r>
              <a:rPr lang="en-US" dirty="0"/>
              <a:t>It is useful in understanding the trend over time. </a:t>
            </a:r>
          </a:p>
          <a:p>
            <a:r>
              <a:rPr lang="en-US" dirty="0"/>
              <a:t>It can explain the correlation between points by the trend. </a:t>
            </a:r>
          </a:p>
          <a:p>
            <a:r>
              <a:rPr lang="en-US" dirty="0"/>
              <a:t>An upward trend means positive correlation and downward trend means a negative correlation.</a:t>
            </a:r>
          </a:p>
        </p:txBody>
      </p:sp>
      <p:sp>
        <p:nvSpPr>
          <p:cNvPr id="6" name="Google Shape;77;p15">
            <a:extLst>
              <a:ext uri="{FF2B5EF4-FFF2-40B4-BE49-F238E27FC236}">
                <a16:creationId xmlns:a16="http://schemas.microsoft.com/office/drawing/2014/main" id="{C66D7636-223C-4C09-8C77-76170648AA95}"/>
              </a:ext>
            </a:extLst>
          </p:cNvPr>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https://pandas.pydata.org/pandas-docs/version/0.14.0/_images/frame_plot_basic.png</a:t>
            </a:r>
            <a:endParaRPr dirty="0"/>
          </a:p>
        </p:txBody>
      </p:sp>
      <p:pic>
        <p:nvPicPr>
          <p:cNvPr id="16390" name="Picture 6" descr="Plotting — pandas 0.14.0 documentation">
            <a:extLst>
              <a:ext uri="{FF2B5EF4-FFF2-40B4-BE49-F238E27FC236}">
                <a16:creationId xmlns:a16="http://schemas.microsoft.com/office/drawing/2014/main" id="{35264EF0-59B5-4678-AC49-74834D70E0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67375"/>
            <a:ext cx="4581553" cy="2958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812219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Data Visualization using Matplotlib</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Time Series by line plot</a:t>
            </a:r>
            <a:endParaRPr dirty="0"/>
          </a:p>
        </p:txBody>
      </p:sp>
      <p:sp>
        <p:nvSpPr>
          <p:cNvPr id="84" name="Google Shape;84;p16"/>
          <p:cNvSpPr txBox="1">
            <a:spLocks noGrp="1"/>
          </p:cNvSpPr>
          <p:nvPr>
            <p:ph type="body" idx="2"/>
          </p:nvPr>
        </p:nvSpPr>
        <p:spPr>
          <a:xfrm>
            <a:off x="358175" y="267620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Violin plot is a better chart than boxplot as it gives a much broader understanding of the distribution. </a:t>
            </a:r>
          </a:p>
          <a:p>
            <a:r>
              <a:rPr lang="en-US" dirty="0"/>
              <a:t>It resembles a violin and dense areas point the more distribution of data otherwise hidden by box plots</a:t>
            </a:r>
          </a:p>
        </p:txBody>
      </p:sp>
      <p:sp>
        <p:nvSpPr>
          <p:cNvPr id="6" name="Google Shape;77;p15">
            <a:extLst>
              <a:ext uri="{FF2B5EF4-FFF2-40B4-BE49-F238E27FC236}">
                <a16:creationId xmlns:a16="http://schemas.microsoft.com/office/drawing/2014/main" id="{C66D7636-223C-4C09-8C77-76170648AA95}"/>
              </a:ext>
            </a:extLst>
          </p:cNvPr>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r>
              <a:rPr lang="en-IN" dirty="0"/>
              <a:t>https://miro.medium.com/max/1204/1*J9OnuX8f5BjlB3XZiyHkVA.png </a:t>
            </a:r>
            <a:endParaRPr dirty="0"/>
          </a:p>
        </p:txBody>
      </p:sp>
      <p:pic>
        <p:nvPicPr>
          <p:cNvPr id="7" name="Picture 6">
            <a:extLst>
              <a:ext uri="{FF2B5EF4-FFF2-40B4-BE49-F238E27FC236}">
                <a16:creationId xmlns:a16="http://schemas.microsoft.com/office/drawing/2014/main" id="{84046282-5A8F-4486-8166-6C27790E222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247613"/>
            <a:ext cx="4572000" cy="3271219"/>
          </a:xfrm>
          <a:prstGeom prst="rect">
            <a:avLst/>
          </a:prstGeom>
          <a:noFill/>
          <a:ln>
            <a:noFill/>
          </a:ln>
        </p:spPr>
      </p:pic>
    </p:spTree>
    <p:extLst>
      <p:ext uri="{BB962C8B-B14F-4D97-AF65-F5344CB8AC3E}">
        <p14:creationId xmlns:p14="http://schemas.microsoft.com/office/powerpoint/2010/main" val="259624182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Boxplot and </a:t>
            </a:r>
            <a:r>
              <a:rPr lang="en-IN" dirty="0" err="1"/>
              <a:t>Violinplot</a:t>
            </a:r>
            <a:endParaRPr lang="en-IN"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Boxplot</a:t>
            </a:r>
            <a:endParaRPr dirty="0"/>
          </a:p>
        </p:txBody>
      </p:sp>
      <p:sp>
        <p:nvSpPr>
          <p:cNvPr id="84" name="Google Shape;84;p16"/>
          <p:cNvSpPr txBox="1">
            <a:spLocks noGrp="1"/>
          </p:cNvSpPr>
          <p:nvPr>
            <p:ph type="body" idx="2"/>
          </p:nvPr>
        </p:nvSpPr>
        <p:spPr>
          <a:xfrm>
            <a:off x="358175" y="267620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Boxplot gives a nice summary of the data. </a:t>
            </a:r>
          </a:p>
          <a:p>
            <a:r>
              <a:rPr lang="en-US" dirty="0"/>
              <a:t>It helps in understanding our distribution better.</a:t>
            </a:r>
          </a:p>
        </p:txBody>
      </p:sp>
      <p:sp>
        <p:nvSpPr>
          <p:cNvPr id="6" name="Google Shape;77;p15">
            <a:extLst>
              <a:ext uri="{FF2B5EF4-FFF2-40B4-BE49-F238E27FC236}">
                <a16:creationId xmlns:a16="http://schemas.microsoft.com/office/drawing/2014/main" id="{C66D7636-223C-4C09-8C77-76170648AA95}"/>
              </a:ext>
            </a:extLst>
          </p:cNvPr>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r>
              <a:rPr lang="en-IN" dirty="0"/>
              <a:t>https://miro.medium.com/max/482/1*fCE_5juz235c6cmaOP_PDQ.png </a:t>
            </a:r>
            <a:endParaRPr dirty="0"/>
          </a:p>
        </p:txBody>
      </p:sp>
      <p:pic>
        <p:nvPicPr>
          <p:cNvPr id="7" name="Picture 6">
            <a:extLst>
              <a:ext uri="{FF2B5EF4-FFF2-40B4-BE49-F238E27FC236}">
                <a16:creationId xmlns:a16="http://schemas.microsoft.com/office/drawing/2014/main" id="{1477F06B-38F6-406F-BC18-14A6EA04807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046136"/>
            <a:ext cx="4572000" cy="3420764"/>
          </a:xfrm>
          <a:prstGeom prst="rect">
            <a:avLst/>
          </a:prstGeom>
          <a:noFill/>
          <a:ln>
            <a:noFill/>
          </a:ln>
        </p:spPr>
      </p:pic>
    </p:spTree>
    <p:extLst>
      <p:ext uri="{BB962C8B-B14F-4D97-AF65-F5344CB8AC3E}">
        <p14:creationId xmlns:p14="http://schemas.microsoft.com/office/powerpoint/2010/main" val="293054401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Data Visualization using Matplotlib</a:t>
            </a:r>
            <a:endParaRPr dirty="0"/>
          </a:p>
        </p:txBody>
      </p:sp>
      <p:sp>
        <p:nvSpPr>
          <p:cNvPr id="83" name="Google Shape;83;p16"/>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t>TwinAxis</a:t>
            </a:r>
            <a:endParaRPr lang="en-US" dirty="0"/>
          </a:p>
        </p:txBody>
      </p:sp>
      <p:sp>
        <p:nvSpPr>
          <p:cNvPr id="84" name="Google Shape;84;p16"/>
          <p:cNvSpPr txBox="1">
            <a:spLocks noGrp="1"/>
          </p:cNvSpPr>
          <p:nvPr>
            <p:ph type="body" idx="2"/>
          </p:nvPr>
        </p:nvSpPr>
        <p:spPr>
          <a:xfrm>
            <a:off x="358175" y="267620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err="1"/>
              <a:t>TwinAxis</a:t>
            </a:r>
            <a:r>
              <a:rPr lang="en-US" dirty="0"/>
              <a:t> helps in visualizing plotting 2 plots w.r.t to the y-axis and same x-axis.</a:t>
            </a:r>
          </a:p>
        </p:txBody>
      </p:sp>
      <p:sp>
        <p:nvSpPr>
          <p:cNvPr id="6" name="Google Shape;77;p15">
            <a:extLst>
              <a:ext uri="{FF2B5EF4-FFF2-40B4-BE49-F238E27FC236}">
                <a16:creationId xmlns:a16="http://schemas.microsoft.com/office/drawing/2014/main" id="{C66D7636-223C-4C09-8C77-76170648AA95}"/>
              </a:ext>
            </a:extLst>
          </p:cNvPr>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t>https://miro.medium.com/max/1400/1*dHwnU6ySte5aqNZYezQAgQ.png </a:t>
            </a:r>
            <a:endParaRPr dirty="0"/>
          </a:p>
        </p:txBody>
      </p:sp>
      <p:pic>
        <p:nvPicPr>
          <p:cNvPr id="8" name="Picture 7">
            <a:extLst>
              <a:ext uri="{FF2B5EF4-FFF2-40B4-BE49-F238E27FC236}">
                <a16:creationId xmlns:a16="http://schemas.microsoft.com/office/drawing/2014/main" id="{FFB3DF50-771E-4FEE-B2D3-4F5AABD433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233797"/>
            <a:ext cx="4572000" cy="2884805"/>
          </a:xfrm>
          <a:prstGeom prst="rect">
            <a:avLst/>
          </a:prstGeom>
          <a:noFill/>
          <a:ln>
            <a:noFill/>
          </a:ln>
        </p:spPr>
      </p:pic>
    </p:spTree>
    <p:extLst>
      <p:ext uri="{BB962C8B-B14F-4D97-AF65-F5344CB8AC3E}">
        <p14:creationId xmlns:p14="http://schemas.microsoft.com/office/powerpoint/2010/main" val="4180394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Descriptive analytics </a:t>
            </a:r>
            <a:endParaRPr lang="en-IN" dirty="0">
              <a:effectLst/>
            </a:endParaRPr>
          </a:p>
        </p:txBody>
      </p:sp>
      <p:sp>
        <p:nvSpPr>
          <p:cNvPr id="74" name="Google Shape;74;p15"/>
          <p:cNvSpPr txBox="1">
            <a:spLocks noGrp="1"/>
          </p:cNvSpPr>
          <p:nvPr>
            <p:ph type="subTitle" idx="1"/>
          </p:nvPr>
        </p:nvSpPr>
        <p:spPr>
          <a:xfrm>
            <a:off x="254075" y="1813865"/>
            <a:ext cx="4045200" cy="641400"/>
          </a:xfrm>
          <a:prstGeom prst="rect">
            <a:avLst/>
          </a:prstGeom>
        </p:spPr>
        <p:txBody>
          <a:bodyPr spcFirstLastPara="1" wrap="square" lIns="91425" tIns="91425" rIns="91425" bIns="91425" anchor="ctr" anchorCtr="0">
            <a:noAutofit/>
          </a:bodyPr>
          <a:lstStyle/>
          <a:p>
            <a:r>
              <a:rPr lang="en-IN" dirty="0"/>
              <a:t>Advantages of descriptive analytics </a:t>
            </a:r>
            <a:endParaRPr lang="en-IN" dirty="0">
              <a:effectLst/>
            </a:endParaRP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IN" dirty="0"/>
              <a:t>Quickly and easily report on the Return on Investment (ROI) by showing how performance achieved business or target goals. </a:t>
            </a:r>
          </a:p>
          <a:p>
            <a:r>
              <a:rPr lang="en-IN" dirty="0"/>
              <a:t>Identify gaps and performance issues early - before they become problems. </a:t>
            </a:r>
            <a:endParaRPr lang="en-IN" dirty="0">
              <a:effectLst/>
            </a:endParaRPr>
          </a:p>
        </p:txBody>
      </p:sp>
      <p:sp>
        <p:nvSpPr>
          <p:cNvPr id="77" name="Google Shape;77;p15"/>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a:t>
            </a:r>
            <a:r>
              <a:rPr lang="en-IN" dirty="0"/>
              <a:t>https://</a:t>
            </a:r>
            <a:r>
              <a:rPr lang="en-IN" dirty="0" err="1"/>
              <a:t>forums.bsdinsight.com</a:t>
            </a:r>
            <a:r>
              <a:rPr lang="en-IN" dirty="0"/>
              <a:t>/threads/descriptive-predictive-and-prescriptive-anal </a:t>
            </a: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descr="page9image3696432">
            <a:extLst>
              <a:ext uri="{FF2B5EF4-FFF2-40B4-BE49-F238E27FC236}">
                <a16:creationId xmlns:a16="http://schemas.microsoft.com/office/drawing/2014/main" id="{545B3B4C-12D5-5343-B149-576690B753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24968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10image3731792">
            <a:extLst>
              <a:ext uri="{FF2B5EF4-FFF2-40B4-BE49-F238E27FC236}">
                <a16:creationId xmlns:a16="http://schemas.microsoft.com/office/drawing/2014/main" id="{00224E21-C2DB-3845-8376-9049A4512A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974BD21F-9025-6140-B927-680FD3480C8B}"/>
              </a:ext>
            </a:extLst>
          </p:cNvPr>
          <p:cNvSpPr>
            <a:spLocks noChangeArrowheads="1"/>
          </p:cNvSpPr>
          <p:nvPr/>
        </p:nvSpPr>
        <p:spPr bwMode="auto">
          <a:xfrm>
            <a:off x="4152761" y="1730247"/>
            <a:ext cx="74925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 name="Rectangle 2">
            <a:extLst>
              <a:ext uri="{FF2B5EF4-FFF2-40B4-BE49-F238E27FC236}">
                <a16:creationId xmlns:a16="http://schemas.microsoft.com/office/drawing/2014/main" id="{025A492A-CD70-A641-A949-2D640450F024}"/>
              </a:ext>
            </a:extLst>
          </p:cNvPr>
          <p:cNvSpPr>
            <a:spLocks noChangeArrowheads="1"/>
          </p:cNvSpPr>
          <p:nvPr/>
        </p:nvSpPr>
        <p:spPr bwMode="auto">
          <a:xfrm>
            <a:off x="4716815" y="1332737"/>
            <a:ext cx="6542826" cy="48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pic>
        <p:nvPicPr>
          <p:cNvPr id="17410" name="Picture 2" descr="page13image5831024">
            <a:extLst>
              <a:ext uri="{FF2B5EF4-FFF2-40B4-BE49-F238E27FC236}">
                <a16:creationId xmlns:a16="http://schemas.microsoft.com/office/drawing/2014/main" id="{D2A21CB8-1F3A-0544-BF94-967EBAB280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page18image3741568">
            <a:extLst>
              <a:ext uri="{FF2B5EF4-FFF2-40B4-BE49-F238E27FC236}">
                <a16:creationId xmlns:a16="http://schemas.microsoft.com/office/drawing/2014/main" id="{6E534BE7-6535-8945-8A36-6F1F7C29A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descr="page20image3760496">
            <a:extLst>
              <a:ext uri="{FF2B5EF4-FFF2-40B4-BE49-F238E27FC236}">
                <a16:creationId xmlns:a16="http://schemas.microsoft.com/office/drawing/2014/main" id="{9C133DD9-7AEF-E446-B89D-5758211905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5603" name="Picture 3" descr="page21image5854112">
            <a:extLst>
              <a:ext uri="{FF2B5EF4-FFF2-40B4-BE49-F238E27FC236}">
                <a16:creationId xmlns:a16="http://schemas.microsoft.com/office/drawing/2014/main" id="{28C604F6-AD43-2E4D-929D-979EBB1325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descr="page22image3760704">
            <a:extLst>
              <a:ext uri="{FF2B5EF4-FFF2-40B4-BE49-F238E27FC236}">
                <a16:creationId xmlns:a16="http://schemas.microsoft.com/office/drawing/2014/main" id="{CF370638-77A3-6842-8E63-67533607AE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9697" name="Picture 1" descr="page25image5028784">
            <a:extLst>
              <a:ext uri="{FF2B5EF4-FFF2-40B4-BE49-F238E27FC236}">
                <a16:creationId xmlns:a16="http://schemas.microsoft.com/office/drawing/2014/main" id="{F49F8D90-7FA5-8245-9BF8-AA29E85FF5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753465"/>
            <a:ext cx="4572000" cy="340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097330"/>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Data Visualization using Matplotlib</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Stack Plot and Stem Plot</a:t>
            </a:r>
            <a:endParaRPr dirty="0"/>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Stack plot visualizes data in stacks and shows the distribution of data over time.</a:t>
            </a:r>
          </a:p>
          <a:p>
            <a:r>
              <a:rPr lang="en-US" dirty="0" err="1"/>
              <a:t>Stemplot</a:t>
            </a:r>
            <a:r>
              <a:rPr lang="en-US" dirty="0"/>
              <a:t> even takes negative values, so the difference is taken of data and is plotted over time.</a:t>
            </a:r>
            <a:endParaRPr dirty="0"/>
          </a:p>
        </p:txBody>
      </p:sp>
      <p:sp>
        <p:nvSpPr>
          <p:cNvPr id="93" name="Google Shape;93;p17"/>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a:t>
            </a:r>
            <a:r>
              <a:rPr lang="en-IN" dirty="0" err="1"/>
              <a:t>Source:https</a:t>
            </a:r>
            <a:r>
              <a:rPr lang="en-IN" dirty="0"/>
              <a:t>://media.geeksforgeeks.org/</a:t>
            </a:r>
            <a:r>
              <a:rPr lang="en-IN" dirty="0" err="1"/>
              <a:t>wp</a:t>
            </a:r>
            <a:r>
              <a:rPr lang="en-IN" dirty="0"/>
              <a:t>-content/uploads/20190429193409/plt.jpg </a:t>
            </a:r>
            <a:endParaRPr dirty="0"/>
          </a:p>
        </p:txBody>
      </p:sp>
      <p:pic>
        <p:nvPicPr>
          <p:cNvPr id="17410" name="Picture 2" descr="Stem and Leaf Plots in Python - GeeksforGeeks">
            <a:extLst>
              <a:ext uri="{FF2B5EF4-FFF2-40B4-BE49-F238E27FC236}">
                <a16:creationId xmlns:a16="http://schemas.microsoft.com/office/drawing/2014/main" id="{7AFFF7B8-5918-4764-9604-D65BE1C797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450900"/>
            <a:ext cx="4572000" cy="27241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Data Visualization using Matplotlib</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Bar Plot</a:t>
            </a:r>
            <a:endParaRPr dirty="0"/>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Bar Plot shows the distribution of data over several groups. </a:t>
            </a:r>
          </a:p>
          <a:p>
            <a:r>
              <a:rPr lang="en-US" dirty="0"/>
              <a:t>It is commonly confused with a histogram which only takes numerical data for plotting. </a:t>
            </a:r>
          </a:p>
          <a:p>
            <a:r>
              <a:rPr lang="en-US" dirty="0"/>
              <a:t>It helps in comparing multiple numeric values.</a:t>
            </a:r>
            <a:endParaRPr dirty="0"/>
          </a:p>
        </p:txBody>
      </p:sp>
      <p:sp>
        <p:nvSpPr>
          <p:cNvPr id="93" name="Google Shape;93;p17"/>
          <p:cNvSpPr txBox="1">
            <a:spLocks noGrp="1"/>
          </p:cNvSpPr>
          <p:nvPr>
            <p:ph type="body" idx="3"/>
          </p:nvPr>
        </p:nvSpPr>
        <p:spPr>
          <a:xfrm>
            <a:off x="5067201" y="467928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a:t>
            </a:r>
            <a:r>
              <a:rPr lang="en-IN" dirty="0" err="1"/>
              <a:t>Source:https</a:t>
            </a:r>
            <a:r>
              <a:rPr lang="en-IN" dirty="0"/>
              <a:t>://shanelynnwebsite-mid9n9g1q9y8tt.netdna-ssl.com/</a:t>
            </a:r>
            <a:r>
              <a:rPr lang="en-IN" dirty="0" err="1"/>
              <a:t>wp</a:t>
            </a:r>
            <a:r>
              <a:rPr lang="en-IN" dirty="0"/>
              <a:t>-content/uploads/2020/04/data-visualisation-bar-charts-in-python-pandas-1-1024x441.png </a:t>
            </a:r>
            <a:endParaRPr dirty="0"/>
          </a:p>
        </p:txBody>
      </p:sp>
      <p:pic>
        <p:nvPicPr>
          <p:cNvPr id="18434" name="Picture 2" descr="Pandas Plot: Make Better Bar Charts in Python">
            <a:extLst>
              <a:ext uri="{FF2B5EF4-FFF2-40B4-BE49-F238E27FC236}">
                <a16:creationId xmlns:a16="http://schemas.microsoft.com/office/drawing/2014/main" id="{0D54B08C-0866-4619-AAED-D9DA890140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0158" y="1833778"/>
            <a:ext cx="4573842" cy="2341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739071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Data Visualization using Matplotlib</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Scatter Plot</a:t>
            </a:r>
            <a:endParaRPr dirty="0"/>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Scatter plot helps in visualizing 2 numeric variables. </a:t>
            </a:r>
          </a:p>
          <a:p>
            <a:r>
              <a:rPr lang="en-US" dirty="0"/>
              <a:t>It helps in identifying the relationship of the data with each variable </a:t>
            </a:r>
            <a:r>
              <a:rPr lang="en-US" dirty="0" err="1"/>
              <a:t>i.e</a:t>
            </a:r>
            <a:r>
              <a:rPr lang="en-US" dirty="0"/>
              <a:t> correlation or trend patterns. </a:t>
            </a:r>
          </a:p>
          <a:p>
            <a:r>
              <a:rPr lang="en-US" dirty="0"/>
              <a:t>It also helps in detecting outliers in the plot.</a:t>
            </a:r>
            <a:endParaRPr dirty="0"/>
          </a:p>
        </p:txBody>
      </p:sp>
      <p:sp>
        <p:nvSpPr>
          <p:cNvPr id="93" name="Google Shape;93;p17"/>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a:t>
            </a:r>
            <a:r>
              <a:rPr lang="en-IN" dirty="0" err="1"/>
              <a:t>Source:https</a:t>
            </a:r>
            <a:r>
              <a:rPr lang="en-IN" dirty="0"/>
              <a:t>://files.realpython.com/media/scatter_plot_drinks_2.715371f88408.png </a:t>
            </a:r>
            <a:endParaRPr dirty="0"/>
          </a:p>
        </p:txBody>
      </p:sp>
      <p:pic>
        <p:nvPicPr>
          <p:cNvPr id="19458" name="Picture 2" descr="Visualizing Data in Python Using plt.scatter() – Real Python">
            <a:extLst>
              <a:ext uri="{FF2B5EF4-FFF2-40B4-BE49-F238E27FC236}">
                <a16:creationId xmlns:a16="http://schemas.microsoft.com/office/drawing/2014/main" id="{2D07CB6F-FDA5-46C4-897E-BB574BF5B4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67375"/>
            <a:ext cx="4572000" cy="2639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52991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Data Visualization using Matplotlib</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3D Scatterplot</a:t>
            </a:r>
            <a:endParaRPr dirty="0"/>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3D Scatterplot helps in visualizing 3 numerical variables in a three- dimensional plot.</a:t>
            </a:r>
            <a:endParaRPr dirty="0"/>
          </a:p>
        </p:txBody>
      </p:sp>
      <p:sp>
        <p:nvSpPr>
          <p:cNvPr id="93" name="Google Shape;93;p17"/>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a:t>
            </a:r>
            <a:r>
              <a:rPr lang="en-IN" dirty="0" err="1"/>
              <a:t>Source:https</a:t>
            </a:r>
            <a:r>
              <a:rPr lang="en-IN" dirty="0"/>
              <a:t>://media.geeksforgeeks.org/</a:t>
            </a:r>
            <a:r>
              <a:rPr lang="en-IN" dirty="0" err="1"/>
              <a:t>wp</a:t>
            </a:r>
            <a:r>
              <a:rPr lang="en-IN" dirty="0"/>
              <a:t>-content/uploads/20200504194233/plot119.png </a:t>
            </a:r>
            <a:endParaRPr dirty="0"/>
          </a:p>
        </p:txBody>
      </p:sp>
      <p:pic>
        <p:nvPicPr>
          <p:cNvPr id="20482" name="Picture 2" descr="3D Scatter Plotting in Python using Matplotlib - GeeksforGeeks">
            <a:extLst>
              <a:ext uri="{FF2B5EF4-FFF2-40B4-BE49-F238E27FC236}">
                <a16:creationId xmlns:a16="http://schemas.microsoft.com/office/drawing/2014/main" id="{42B37F2B-DAFE-482B-91AB-CA41A89D2F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67375"/>
            <a:ext cx="4579690" cy="272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82147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Advanced data visualization using seaborn</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What is Seaborn?</a:t>
            </a:r>
            <a:endParaRPr dirty="0"/>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Matplotlib is the king of Python data visualization libraries and makes it a breeze to explore tabular data visually.</a:t>
            </a:r>
          </a:p>
          <a:p>
            <a:r>
              <a:rPr lang="en-US" dirty="0"/>
              <a:t>Seaborn is another Python data visualization library built on top of Matplotlib that introduces some features that weren’t previously available, and, in this tutorial, we’ll use Seaborn.</a:t>
            </a:r>
          </a:p>
        </p:txBody>
      </p:sp>
      <p:sp>
        <p:nvSpPr>
          <p:cNvPr id="93" name="Google Shape;93;p17"/>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Source: https://seaborn.pydata.org/_images/introduction_1_0.png </a:t>
            </a:r>
            <a:endParaRPr dirty="0"/>
          </a:p>
        </p:txBody>
      </p:sp>
      <p:pic>
        <p:nvPicPr>
          <p:cNvPr id="21506" name="Picture 2" descr="An introduction to seaborn — seaborn 0.11.2 documentation">
            <a:extLst>
              <a:ext uri="{FF2B5EF4-FFF2-40B4-BE49-F238E27FC236}">
                <a16:creationId xmlns:a16="http://schemas.microsoft.com/office/drawing/2014/main" id="{6D3E145E-49D0-459A-B9D5-23D30F9B8D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286843"/>
            <a:ext cx="4572000" cy="2951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50835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Advanced data visualization using seaborn</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Installing the libraries and loading the data</a:t>
            </a:r>
            <a:endParaRPr dirty="0"/>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139700" indent="0">
              <a:buNone/>
            </a:pPr>
            <a:r>
              <a:rPr lang="en-US" dirty="0"/>
              <a:t>We will start by installing the libraries and importing our data. Running the below command will install the Pandas, Matplotlib, and Seaborn libraries for data visualization:</a:t>
            </a:r>
          </a:p>
          <a:p>
            <a:r>
              <a:rPr lang="en-US" dirty="0"/>
              <a:t>pip install pandas matplotlib seaborn</a:t>
            </a:r>
          </a:p>
        </p:txBody>
      </p:sp>
      <p:sp>
        <p:nvSpPr>
          <p:cNvPr id="93" name="Google Shape;93;p17"/>
          <p:cNvSpPr txBox="1">
            <a:spLocks noGrp="1"/>
          </p:cNvSpPr>
          <p:nvPr>
            <p:ph type="body" idx="3"/>
          </p:nvPr>
        </p:nvSpPr>
        <p:spPr>
          <a:xfrm>
            <a:off x="5059451" y="4671536"/>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Source: https://jovian.ai/api/gist/0503237bdcde46c4bd46c58843edf06b/preview/c9e3b2b3739a42c8b1298e3fb281d1af </a:t>
            </a:r>
            <a:endParaRPr dirty="0"/>
          </a:p>
        </p:txBody>
      </p:sp>
      <p:pic>
        <p:nvPicPr>
          <p:cNvPr id="22530" name="Picture 2" descr="nirjanapurkayastha011/pandas-matplotlib-seaborn-basics - Jovian">
            <a:extLst>
              <a:ext uri="{FF2B5EF4-FFF2-40B4-BE49-F238E27FC236}">
                <a16:creationId xmlns:a16="http://schemas.microsoft.com/office/drawing/2014/main" id="{77947D72-89D4-449E-83AE-2F0AF7FC75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688730"/>
            <a:ext cx="4577480" cy="2486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175575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Advanced data visualization using seaborn</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Installing the libraries and loading the data</a:t>
            </a:r>
            <a:endParaRPr dirty="0"/>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139700" indent="0">
              <a:buNone/>
            </a:pPr>
            <a:r>
              <a:rPr lang="en-US" dirty="0"/>
              <a:t>Now, let’s import the libraries under their standard aliases:</a:t>
            </a:r>
          </a:p>
          <a:p>
            <a:pPr marL="139700" indent="0">
              <a:buNone/>
            </a:pPr>
            <a:endParaRPr lang="en-US" dirty="0"/>
          </a:p>
          <a:p>
            <a:r>
              <a:rPr lang="en-US" dirty="0"/>
              <a:t>import </a:t>
            </a:r>
            <a:r>
              <a:rPr lang="en-US" dirty="0" err="1"/>
              <a:t>matplotlib.pyplot</a:t>
            </a:r>
            <a:r>
              <a:rPr lang="en-US" dirty="0"/>
              <a:t> as </a:t>
            </a:r>
            <a:r>
              <a:rPr lang="en-US" dirty="0" err="1"/>
              <a:t>plt</a:t>
            </a:r>
            <a:endParaRPr lang="en-US" dirty="0"/>
          </a:p>
          <a:p>
            <a:r>
              <a:rPr lang="en-US" dirty="0"/>
              <a:t>import pandas as pd</a:t>
            </a:r>
          </a:p>
          <a:p>
            <a:r>
              <a:rPr lang="en-US" dirty="0"/>
              <a:t>import seaborn as </a:t>
            </a:r>
            <a:r>
              <a:rPr lang="en-US" dirty="0" err="1"/>
              <a:t>sns</a:t>
            </a:r>
            <a:endParaRPr lang="en-US" dirty="0"/>
          </a:p>
        </p:txBody>
      </p:sp>
      <p:sp>
        <p:nvSpPr>
          <p:cNvPr id="8" name="Google Shape;93;p17">
            <a:extLst>
              <a:ext uri="{FF2B5EF4-FFF2-40B4-BE49-F238E27FC236}">
                <a16:creationId xmlns:a16="http://schemas.microsoft.com/office/drawing/2014/main" id="{D6A85B22-4FE2-4D8A-8AF9-F034C48CE1D1}"/>
              </a:ext>
            </a:extLst>
          </p:cNvPr>
          <p:cNvSpPr txBox="1">
            <a:spLocks noGrp="1"/>
          </p:cNvSpPr>
          <p:nvPr>
            <p:ph type="body" idx="3"/>
          </p:nvPr>
        </p:nvSpPr>
        <p:spPr>
          <a:xfrm>
            <a:off x="5059451" y="4671536"/>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Source: https://jovian.ai/api/gist/0503237bdcde46c4bd46c58843edf06b/preview/c9e3b2b3739a42c8b1298e3fb281d1af </a:t>
            </a:r>
            <a:endParaRPr dirty="0"/>
          </a:p>
        </p:txBody>
      </p:sp>
      <p:pic>
        <p:nvPicPr>
          <p:cNvPr id="9" name="Picture 2" descr="nirjanapurkayastha011/pandas-matplotlib-seaborn-basics - Jovian">
            <a:extLst>
              <a:ext uri="{FF2B5EF4-FFF2-40B4-BE49-F238E27FC236}">
                <a16:creationId xmlns:a16="http://schemas.microsoft.com/office/drawing/2014/main" id="{14AC89DF-E430-48AE-B437-8ACFDF4A9D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688730"/>
            <a:ext cx="4577480" cy="2486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74720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Advanced data visualization using seaborn</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Performing univariate analysis with Seaborn</a:t>
            </a:r>
            <a:endParaRPr dirty="0"/>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The goal of EDA is simple  —  get to know your dataset at the deepest level possible. </a:t>
            </a:r>
          </a:p>
          <a:p>
            <a:r>
              <a:rPr lang="en-US" dirty="0"/>
              <a:t>Becoming intimate with the data and learning its relationships between its variables is an absolute must.</a:t>
            </a:r>
          </a:p>
        </p:txBody>
      </p:sp>
      <p:sp>
        <p:nvSpPr>
          <p:cNvPr id="93" name="Google Shape;93;p17"/>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a:t>
            </a:r>
            <a:r>
              <a:rPr lang="en-IN" dirty="0" err="1"/>
              <a:t>Source:https</a:t>
            </a:r>
            <a:r>
              <a:rPr lang="en-IN" dirty="0"/>
              <a:t>://miro.medium.com/max/460/1*3AATuqbjcp3xMiTkuWwNPw.png </a:t>
            </a:r>
            <a:endParaRPr dirty="0"/>
          </a:p>
        </p:txBody>
      </p:sp>
      <p:pic>
        <p:nvPicPr>
          <p:cNvPr id="23554" name="Picture 2" descr="Univariate Data Visualization | Understand Matplotlib and Seaborn Indepth">
            <a:extLst>
              <a:ext uri="{FF2B5EF4-FFF2-40B4-BE49-F238E27FC236}">
                <a16:creationId xmlns:a16="http://schemas.microsoft.com/office/drawing/2014/main" id="{0AE5F778-97AF-4ACB-BB11-BD602D8316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759057"/>
            <a:ext cx="4561050" cy="2724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897085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Advanced data visualization using seaborn</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Creating histograms in Seaborn</a:t>
            </a:r>
            <a:endParaRPr dirty="0"/>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139700" indent="0">
              <a:buNone/>
            </a:pPr>
            <a:r>
              <a:rPr lang="en-US" dirty="0"/>
              <a:t>Now, we create our first plot, which is a histogram:</a:t>
            </a:r>
          </a:p>
          <a:p>
            <a:r>
              <a:rPr lang="en-US" dirty="0" err="1"/>
              <a:t>sns.histplot</a:t>
            </a:r>
            <a:r>
              <a:rPr lang="en-US" dirty="0"/>
              <a:t>(x=sample["price"])</a:t>
            </a:r>
          </a:p>
        </p:txBody>
      </p:sp>
      <p:sp>
        <p:nvSpPr>
          <p:cNvPr id="93" name="Google Shape;93;p17"/>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a:t>
            </a:r>
            <a:r>
              <a:rPr lang="en-IN" dirty="0" err="1"/>
              <a:t>Source:https</a:t>
            </a:r>
            <a:r>
              <a:rPr lang="en-IN" dirty="0"/>
              <a:t>://blog.logrocket.com/</a:t>
            </a:r>
            <a:r>
              <a:rPr lang="en-IN" dirty="0" err="1"/>
              <a:t>wp</a:t>
            </a:r>
            <a:r>
              <a:rPr lang="en-IN" dirty="0"/>
              <a:t>-content/uploads/2021/11/histogram-count.png </a:t>
            </a:r>
            <a:endParaRPr dirty="0"/>
          </a:p>
        </p:txBody>
      </p:sp>
      <p:pic>
        <p:nvPicPr>
          <p:cNvPr id="6" name="Picture 5" descr="Histogram Count">
            <a:extLst>
              <a:ext uri="{FF2B5EF4-FFF2-40B4-BE49-F238E27FC236}">
                <a16:creationId xmlns:a16="http://schemas.microsoft.com/office/drawing/2014/main" id="{DDCBB798-E872-494D-9ED0-784FE8554F3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47160" y="1315326"/>
            <a:ext cx="4253080" cy="2859724"/>
          </a:xfrm>
          <a:prstGeom prst="rect">
            <a:avLst/>
          </a:prstGeom>
          <a:noFill/>
          <a:ln>
            <a:noFill/>
          </a:ln>
        </p:spPr>
      </p:pic>
    </p:spTree>
    <p:extLst>
      <p:ext uri="{BB962C8B-B14F-4D97-AF65-F5344CB8AC3E}">
        <p14:creationId xmlns:p14="http://schemas.microsoft.com/office/powerpoint/2010/main" val="88178074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Advanced data visualization using seaborn</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Creating count plots in Seaborn</a:t>
            </a:r>
            <a:endParaRPr dirty="0"/>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139700" indent="0">
              <a:buNone/>
            </a:pPr>
            <a:r>
              <a:rPr lang="en-US" dirty="0"/>
              <a:t>The most common plot for categorical features is a </a:t>
            </a:r>
            <a:r>
              <a:rPr lang="en-US" dirty="0" err="1"/>
              <a:t>countplot</a:t>
            </a:r>
            <a:r>
              <a:rPr lang="en-US" dirty="0"/>
              <a:t>. Passing the name of a categorical feature in our dataset to </a:t>
            </a:r>
            <a:r>
              <a:rPr lang="en-US" dirty="0" err="1"/>
              <a:t>Seaborn’s</a:t>
            </a:r>
            <a:r>
              <a:rPr lang="en-US" dirty="0"/>
              <a:t> </a:t>
            </a:r>
            <a:r>
              <a:rPr lang="en-US" dirty="0" err="1"/>
              <a:t>countplot</a:t>
            </a:r>
            <a:r>
              <a:rPr lang="en-US" dirty="0"/>
              <a:t> draws a bar chart, with each bar height representing the number of diamonds in each category. </a:t>
            </a:r>
          </a:p>
          <a:p>
            <a:r>
              <a:rPr lang="en-US" dirty="0" err="1"/>
              <a:t>sns.countplot</a:t>
            </a:r>
            <a:r>
              <a:rPr lang="en-US" dirty="0"/>
              <a:t>(sample["cut"])</a:t>
            </a:r>
          </a:p>
        </p:txBody>
      </p:sp>
      <p:sp>
        <p:nvSpPr>
          <p:cNvPr id="93" name="Google Shape;93;p17"/>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a:t>
            </a:r>
            <a:r>
              <a:rPr lang="en-IN" dirty="0" err="1"/>
              <a:t>Source:https</a:t>
            </a:r>
            <a:r>
              <a:rPr lang="en-IN" dirty="0"/>
              <a:t>://blog.logrocket.com/</a:t>
            </a:r>
            <a:r>
              <a:rPr lang="en-IN" dirty="0" err="1"/>
              <a:t>wp</a:t>
            </a:r>
            <a:r>
              <a:rPr lang="en-IN" dirty="0"/>
              <a:t>-content/uploads/2021/11/dataset-color.png </a:t>
            </a:r>
            <a:endParaRPr dirty="0"/>
          </a:p>
        </p:txBody>
      </p:sp>
      <p:pic>
        <p:nvPicPr>
          <p:cNvPr id="7" name="Picture 6" descr="Dataset Color">
            <a:extLst>
              <a:ext uri="{FF2B5EF4-FFF2-40B4-BE49-F238E27FC236}">
                <a16:creationId xmlns:a16="http://schemas.microsoft.com/office/drawing/2014/main" id="{C2D14A49-532C-4A25-9048-C2630BE220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44727" y="1494456"/>
            <a:ext cx="4045198" cy="2680594"/>
          </a:xfrm>
          <a:prstGeom prst="rect">
            <a:avLst/>
          </a:prstGeom>
          <a:noFill/>
          <a:ln>
            <a:noFill/>
          </a:ln>
        </p:spPr>
      </p:pic>
    </p:spTree>
    <p:extLst>
      <p:ext uri="{BB962C8B-B14F-4D97-AF65-F5344CB8AC3E}">
        <p14:creationId xmlns:p14="http://schemas.microsoft.com/office/powerpoint/2010/main" val="33992299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Descriptive analytics </a:t>
            </a:r>
            <a:endParaRPr lang="en-IN" dirty="0">
              <a:effectLst/>
            </a:endParaRPr>
          </a:p>
        </p:txBody>
      </p:sp>
      <p:sp>
        <p:nvSpPr>
          <p:cNvPr id="74" name="Google Shape;74;p15"/>
          <p:cNvSpPr txBox="1">
            <a:spLocks noGrp="1"/>
          </p:cNvSpPr>
          <p:nvPr>
            <p:ph type="subTitle" idx="1"/>
          </p:nvPr>
        </p:nvSpPr>
        <p:spPr>
          <a:xfrm>
            <a:off x="254075" y="1813865"/>
            <a:ext cx="4045200" cy="641400"/>
          </a:xfrm>
          <a:prstGeom prst="rect">
            <a:avLst/>
          </a:prstGeom>
        </p:spPr>
        <p:txBody>
          <a:bodyPr spcFirstLastPara="1" wrap="square" lIns="91425" tIns="91425" rIns="91425" bIns="91425" anchor="ctr" anchorCtr="0">
            <a:noAutofit/>
          </a:bodyPr>
          <a:lstStyle/>
          <a:p>
            <a:r>
              <a:rPr lang="en-IN" dirty="0"/>
              <a:t>Advantages of descriptive analytics</a:t>
            </a:r>
          </a:p>
          <a:p>
            <a:r>
              <a:rPr lang="en-IN" dirty="0"/>
              <a:t>(Contd..) </a:t>
            </a:r>
            <a:endParaRPr lang="en-IN" dirty="0">
              <a:effectLst/>
            </a:endParaRP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IN" dirty="0"/>
              <a:t>Identify specific learners who require additional support, regardless of how many students or employees there are </a:t>
            </a:r>
          </a:p>
          <a:p>
            <a:r>
              <a:rPr lang="en-IN" dirty="0"/>
              <a:t>Identify successful learners in order to offer positive feedback or additional resources. </a:t>
            </a:r>
          </a:p>
          <a:p>
            <a:r>
              <a:rPr lang="en-IN" dirty="0" err="1"/>
              <a:t>Analyze</a:t>
            </a:r>
            <a:r>
              <a:rPr lang="en-IN" dirty="0"/>
              <a:t> the value and impact of course design and learning resources. </a:t>
            </a:r>
            <a:endParaRPr lang="en-IN" dirty="0">
              <a:effectLst/>
            </a:endParaRPr>
          </a:p>
        </p:txBody>
      </p:sp>
      <p:sp>
        <p:nvSpPr>
          <p:cNvPr id="77" name="Google Shape;77;p15"/>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184150" indent="0">
              <a:buNone/>
            </a:pPr>
            <a:r>
              <a:rPr lang="en-US" altLang="en-US" dirty="0">
                <a:solidFill>
                  <a:srgbClr val="565656"/>
                </a:solidFill>
                <a:latin typeface="ArialMT"/>
              </a:rPr>
              <a:t>Image Source: </a:t>
            </a:r>
            <a:r>
              <a:rPr lang="en-IN" dirty="0"/>
              <a:t>https://</a:t>
            </a:r>
            <a:r>
              <a:rPr lang="en-IN" dirty="0" err="1"/>
              <a:t>econsultancy.com</a:t>
            </a:r>
            <a:r>
              <a:rPr lang="en-IN" dirty="0"/>
              <a:t>/analytics-approaches-every-marketer-should-know-1-de </a:t>
            </a:r>
          </a:p>
          <a:p>
            <a:pPr marL="0" indent="0" eaLnBrk="0" fontAlgn="base" hangingPunct="0">
              <a:lnSpc>
                <a:spcPct val="100000"/>
              </a:lnSpc>
              <a:spcBef>
                <a:spcPct val="0"/>
              </a:spcBef>
              <a:spcAft>
                <a:spcPct val="0"/>
              </a:spcAft>
              <a:buClrTx/>
              <a:buSzTx/>
              <a:buNone/>
            </a:pPr>
            <a:endParaRPr lang="en-IN" dirty="0"/>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descr="page9image3696432">
            <a:extLst>
              <a:ext uri="{FF2B5EF4-FFF2-40B4-BE49-F238E27FC236}">
                <a16:creationId xmlns:a16="http://schemas.microsoft.com/office/drawing/2014/main" id="{545B3B4C-12D5-5343-B149-576690B753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24968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10image3731792">
            <a:extLst>
              <a:ext uri="{FF2B5EF4-FFF2-40B4-BE49-F238E27FC236}">
                <a16:creationId xmlns:a16="http://schemas.microsoft.com/office/drawing/2014/main" id="{00224E21-C2DB-3845-8376-9049A4512A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974BD21F-9025-6140-B927-680FD3480C8B}"/>
              </a:ext>
            </a:extLst>
          </p:cNvPr>
          <p:cNvSpPr>
            <a:spLocks noChangeArrowheads="1"/>
          </p:cNvSpPr>
          <p:nvPr/>
        </p:nvSpPr>
        <p:spPr bwMode="auto">
          <a:xfrm>
            <a:off x="4152761" y="1730247"/>
            <a:ext cx="74925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 name="Rectangle 2">
            <a:extLst>
              <a:ext uri="{FF2B5EF4-FFF2-40B4-BE49-F238E27FC236}">
                <a16:creationId xmlns:a16="http://schemas.microsoft.com/office/drawing/2014/main" id="{025A492A-CD70-A641-A949-2D640450F024}"/>
              </a:ext>
            </a:extLst>
          </p:cNvPr>
          <p:cNvSpPr>
            <a:spLocks noChangeArrowheads="1"/>
          </p:cNvSpPr>
          <p:nvPr/>
        </p:nvSpPr>
        <p:spPr bwMode="auto">
          <a:xfrm>
            <a:off x="4716815" y="1332737"/>
            <a:ext cx="6542826" cy="48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pic>
        <p:nvPicPr>
          <p:cNvPr id="17410" name="Picture 2" descr="page13image5831024">
            <a:extLst>
              <a:ext uri="{FF2B5EF4-FFF2-40B4-BE49-F238E27FC236}">
                <a16:creationId xmlns:a16="http://schemas.microsoft.com/office/drawing/2014/main" id="{D2A21CB8-1F3A-0544-BF94-967EBAB280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page18image3741568">
            <a:extLst>
              <a:ext uri="{FF2B5EF4-FFF2-40B4-BE49-F238E27FC236}">
                <a16:creationId xmlns:a16="http://schemas.microsoft.com/office/drawing/2014/main" id="{6E534BE7-6535-8945-8A36-6F1F7C29A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descr="page20image3760496">
            <a:extLst>
              <a:ext uri="{FF2B5EF4-FFF2-40B4-BE49-F238E27FC236}">
                <a16:creationId xmlns:a16="http://schemas.microsoft.com/office/drawing/2014/main" id="{9C133DD9-7AEF-E446-B89D-5758211905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5603" name="Picture 3" descr="page21image5854112">
            <a:extLst>
              <a:ext uri="{FF2B5EF4-FFF2-40B4-BE49-F238E27FC236}">
                <a16:creationId xmlns:a16="http://schemas.microsoft.com/office/drawing/2014/main" id="{28C604F6-AD43-2E4D-929D-979EBB1325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descr="page22image3760704">
            <a:extLst>
              <a:ext uri="{FF2B5EF4-FFF2-40B4-BE49-F238E27FC236}">
                <a16:creationId xmlns:a16="http://schemas.microsoft.com/office/drawing/2014/main" id="{CF370638-77A3-6842-8E63-67533607AE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30721" name="Picture 1" descr="page26image5031360">
            <a:extLst>
              <a:ext uri="{FF2B5EF4-FFF2-40B4-BE49-F238E27FC236}">
                <a16:creationId xmlns:a16="http://schemas.microsoft.com/office/drawing/2014/main" id="{3683CE32-237F-244A-BB05-7B24DAC9D1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249680"/>
            <a:ext cx="4572000" cy="287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063813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Advanced data visualization using seaborn</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Performing bivariate analysis with Seaborn</a:t>
            </a:r>
            <a:endParaRPr dirty="0"/>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Now, let’s look at the relationships between two variables at a time. </a:t>
            </a:r>
          </a:p>
          <a:p>
            <a:r>
              <a:rPr lang="en-US" dirty="0"/>
              <a:t>Let’s start with the connection between diamond carats and price.</a:t>
            </a:r>
          </a:p>
        </p:txBody>
      </p:sp>
      <p:sp>
        <p:nvSpPr>
          <p:cNvPr id="93" name="Google Shape;93;p17"/>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a:t>
            </a:r>
            <a:r>
              <a:rPr lang="en-IN" dirty="0" err="1"/>
              <a:t>Source:https</a:t>
            </a:r>
            <a:r>
              <a:rPr lang="en-IN" dirty="0"/>
              <a:t>://miro.medium.com/max/1400/1*cIOI1p56qlHaLAbb6MxrKg.png</a:t>
            </a:r>
            <a:endParaRPr dirty="0"/>
          </a:p>
        </p:txBody>
      </p:sp>
      <p:pic>
        <p:nvPicPr>
          <p:cNvPr id="1028" name="Picture 4" descr="How to Perform Exploratory Data Analysis with Seaborn | by Lorraine Li |  Towards Data Science">
            <a:extLst>
              <a:ext uri="{FF2B5EF4-FFF2-40B4-BE49-F238E27FC236}">
                <a16:creationId xmlns:a16="http://schemas.microsoft.com/office/drawing/2014/main" id="{5DEA8BE0-9F57-44E5-AAE1-AA6E0FD91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1" y="1354900"/>
            <a:ext cx="4572000" cy="2969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90333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Pandas profiling for report generation</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What is Pandas Profiling</a:t>
            </a:r>
            <a:endParaRPr dirty="0"/>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Pandas Profiling is an open-source python library, which allows you to do your EDA very quickly. </a:t>
            </a:r>
          </a:p>
          <a:p>
            <a:r>
              <a:rPr lang="en-US" dirty="0"/>
              <a:t>By the way, it also generates an interactive HTML report, which you can show to anyone. </a:t>
            </a:r>
          </a:p>
        </p:txBody>
      </p:sp>
      <p:sp>
        <p:nvSpPr>
          <p:cNvPr id="93" name="Google Shape;93;p17"/>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a:t>
            </a:r>
            <a:r>
              <a:rPr lang="en-IN" dirty="0" err="1"/>
              <a:t>Source:http</a:t>
            </a:r>
            <a:r>
              <a:rPr lang="en-IN" dirty="0"/>
              <a:t>://www.leehonan.com/content/images/2018/10/Screen-Shot-2018-10-28-at-5.43.26-pm.png </a:t>
            </a:r>
            <a:endParaRPr dirty="0"/>
          </a:p>
        </p:txBody>
      </p:sp>
      <p:pic>
        <p:nvPicPr>
          <p:cNvPr id="25602" name="Picture 2" descr="Data Profiling with pandas-profiling">
            <a:extLst>
              <a:ext uri="{FF2B5EF4-FFF2-40B4-BE49-F238E27FC236}">
                <a16:creationId xmlns:a16="http://schemas.microsoft.com/office/drawing/2014/main" id="{76FE0874-62AA-4F08-8826-2CD83A1BE1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743560"/>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556512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Pandas profiling for report generation</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What is Pandas Profiling</a:t>
            </a:r>
            <a:endParaRPr dirty="0"/>
          </a:p>
        </p:txBody>
      </p:sp>
      <p:sp>
        <p:nvSpPr>
          <p:cNvPr id="92" name="Google Shape;92;p17"/>
          <p:cNvSpPr txBox="1">
            <a:spLocks noGrp="1"/>
          </p:cNvSpPr>
          <p:nvPr>
            <p:ph type="body" idx="2"/>
          </p:nvPr>
        </p:nvSpPr>
        <p:spPr>
          <a:xfrm>
            <a:off x="358175" y="267620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139700" indent="0">
              <a:buNone/>
            </a:pPr>
            <a:r>
              <a:rPr lang="en-US" dirty="0"/>
              <a:t>These are some of the things you get in your report:</a:t>
            </a:r>
          </a:p>
          <a:p>
            <a:r>
              <a:rPr lang="en-US" dirty="0"/>
              <a:t>Type inference</a:t>
            </a:r>
          </a:p>
          <a:p>
            <a:r>
              <a:rPr lang="en-US" dirty="0"/>
              <a:t>Essentials</a:t>
            </a:r>
          </a:p>
          <a:p>
            <a:r>
              <a:rPr lang="en-US" dirty="0"/>
              <a:t>Quantile statistics</a:t>
            </a:r>
          </a:p>
          <a:p>
            <a:r>
              <a:rPr lang="en-US" dirty="0"/>
              <a:t>Descriptive statistics  </a:t>
            </a:r>
          </a:p>
          <a:p>
            <a:r>
              <a:rPr lang="en-US" dirty="0"/>
              <a:t>Most frequent values</a:t>
            </a:r>
          </a:p>
          <a:p>
            <a:r>
              <a:rPr lang="en-US" dirty="0"/>
              <a:t>Histogram</a:t>
            </a:r>
          </a:p>
          <a:p>
            <a:endParaRPr lang="en-US" dirty="0"/>
          </a:p>
        </p:txBody>
      </p:sp>
      <p:sp>
        <p:nvSpPr>
          <p:cNvPr id="8" name="Google Shape;93;p17">
            <a:extLst>
              <a:ext uri="{FF2B5EF4-FFF2-40B4-BE49-F238E27FC236}">
                <a16:creationId xmlns:a16="http://schemas.microsoft.com/office/drawing/2014/main" id="{E77E59AE-5566-40FE-A144-A6C1CF72C8E2}"/>
              </a:ext>
            </a:extLst>
          </p:cNvPr>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a:t>
            </a:r>
            <a:r>
              <a:rPr lang="en-IN" dirty="0" err="1"/>
              <a:t>Source:http</a:t>
            </a:r>
            <a:r>
              <a:rPr lang="en-IN" dirty="0"/>
              <a:t>://www.leehonan.com/content/images/2018/10/Screen-Shot-2018-10-28-at-5.43.26-pm.png </a:t>
            </a:r>
            <a:endParaRPr dirty="0"/>
          </a:p>
        </p:txBody>
      </p:sp>
      <p:pic>
        <p:nvPicPr>
          <p:cNvPr id="9" name="Picture 2" descr="Data Profiling with pandas-profiling">
            <a:extLst>
              <a:ext uri="{FF2B5EF4-FFF2-40B4-BE49-F238E27FC236}">
                <a16:creationId xmlns:a16="http://schemas.microsoft.com/office/drawing/2014/main" id="{49BA26F0-7380-4C78-B777-61FC68FD09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743560"/>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72209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Pandas profiling for report generation</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How to install Pandas Profiling</a:t>
            </a:r>
            <a:endParaRPr dirty="0"/>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pPr marL="139700" indent="0">
              <a:buNone/>
            </a:pPr>
            <a:r>
              <a:rPr lang="en-US" dirty="0"/>
              <a:t>First of all, you need to install the package.</a:t>
            </a:r>
          </a:p>
          <a:p>
            <a:pPr marL="139700" indent="0">
              <a:buNone/>
            </a:pPr>
            <a:r>
              <a:rPr lang="en-US" dirty="0"/>
              <a:t>#installing Pandas Profiling</a:t>
            </a:r>
          </a:p>
          <a:p>
            <a:r>
              <a:rPr lang="en-US" dirty="0"/>
              <a:t>!pip install https://github.com/pandas-profiling/pandas-profiling/archive/master.zip -q</a:t>
            </a:r>
          </a:p>
        </p:txBody>
      </p:sp>
      <p:sp>
        <p:nvSpPr>
          <p:cNvPr id="93" name="Google Shape;93;p17"/>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a:t>
            </a:r>
            <a:r>
              <a:rPr lang="en-IN" dirty="0" err="1"/>
              <a:t>Source:https</a:t>
            </a:r>
            <a:r>
              <a:rPr lang="en-IN" dirty="0"/>
              <a:t>://miro.medium.com/max/1400/1*qoT2rIJyQ7qD_aCE9naqGw.jpeg  </a:t>
            </a:r>
            <a:endParaRPr dirty="0"/>
          </a:p>
        </p:txBody>
      </p:sp>
      <p:pic>
        <p:nvPicPr>
          <p:cNvPr id="26632" name="Picture 8" descr="How to use Pandas-Profiling on Google Colab | by Aishah Ismail | Python in  Plain English">
            <a:extLst>
              <a:ext uri="{FF2B5EF4-FFF2-40B4-BE49-F238E27FC236}">
                <a16:creationId xmlns:a16="http://schemas.microsoft.com/office/drawing/2014/main" id="{D678FA73-7EC1-4025-9ABE-4BCC440814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03336"/>
            <a:ext cx="4587498" cy="2766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73261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Pandas profiling for report generation</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How to install Pandas Profiling</a:t>
            </a:r>
            <a:endParaRPr dirty="0"/>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Then import both pandas and </a:t>
            </a:r>
            <a:r>
              <a:rPr lang="en-US" dirty="0" err="1"/>
              <a:t>panda_profiling</a:t>
            </a:r>
            <a:r>
              <a:rPr lang="en-US" dirty="0"/>
              <a:t>.</a:t>
            </a:r>
          </a:p>
          <a:p>
            <a:r>
              <a:rPr lang="en-US" dirty="0"/>
              <a:t>We will be using the Titanic dataset to complete our analysis so import that as well.</a:t>
            </a:r>
          </a:p>
          <a:p>
            <a:r>
              <a:rPr lang="en-US" dirty="0"/>
              <a:t>After you import it, you should always take a look at your dataset and then merely link report to it:</a:t>
            </a:r>
          </a:p>
        </p:txBody>
      </p:sp>
      <p:sp>
        <p:nvSpPr>
          <p:cNvPr id="8" name="Google Shape;93;p17">
            <a:extLst>
              <a:ext uri="{FF2B5EF4-FFF2-40B4-BE49-F238E27FC236}">
                <a16:creationId xmlns:a16="http://schemas.microsoft.com/office/drawing/2014/main" id="{93C425FB-B488-4D05-BD9C-27B90BFE2A2F}"/>
              </a:ext>
            </a:extLst>
          </p:cNvPr>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a:t>
            </a:r>
            <a:r>
              <a:rPr lang="en-IN" dirty="0" err="1"/>
              <a:t>Source:https</a:t>
            </a:r>
            <a:r>
              <a:rPr lang="en-IN" dirty="0"/>
              <a:t>://miro.medium.com/max/1400/1*qoT2rIJyQ7qD_aCE9naqGw.jpeg  </a:t>
            </a:r>
            <a:endParaRPr dirty="0"/>
          </a:p>
        </p:txBody>
      </p:sp>
      <p:pic>
        <p:nvPicPr>
          <p:cNvPr id="9" name="Picture 8" descr="How to use Pandas-Profiling on Google Colab | by Aishah Ismail | Python in  Plain English">
            <a:extLst>
              <a:ext uri="{FF2B5EF4-FFF2-40B4-BE49-F238E27FC236}">
                <a16:creationId xmlns:a16="http://schemas.microsoft.com/office/drawing/2014/main" id="{91FECE8E-47D9-409B-8030-A81B1AC04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03336"/>
            <a:ext cx="4587498" cy="2766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69131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Need for data visualization</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What is Data Visualization?</a:t>
            </a:r>
            <a:endParaRPr dirty="0"/>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Data visualization gives us a clear idea of what the information means by giving it visual context through maps or graphs. </a:t>
            </a:r>
          </a:p>
          <a:p>
            <a:r>
              <a:rPr lang="en-US" dirty="0"/>
              <a:t>This makes the data more natural for the human mind to comprehend and therefore makes it easier to identify trends, patterns, and outliers within large data sets. </a:t>
            </a:r>
          </a:p>
        </p:txBody>
      </p:sp>
      <p:sp>
        <p:nvSpPr>
          <p:cNvPr id="93" name="Google Shape;93;p17"/>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a:t>
            </a:r>
            <a:r>
              <a:rPr lang="en-IN" dirty="0" err="1"/>
              <a:t>Source:https</a:t>
            </a:r>
            <a:r>
              <a:rPr lang="en-IN" dirty="0"/>
              <a:t>://venngage-wordpress.s3.amazonaws.com/uploads/2020/06/What-is-Data-Visualization-Blog-Header.jpg </a:t>
            </a:r>
            <a:endParaRPr dirty="0"/>
          </a:p>
        </p:txBody>
      </p:sp>
      <p:pic>
        <p:nvPicPr>
          <p:cNvPr id="28674" name="Picture 2" descr="What is Data Visualization? (Definition, Examples, Best Practices)">
            <a:extLst>
              <a:ext uri="{FF2B5EF4-FFF2-40B4-BE49-F238E27FC236}">
                <a16:creationId xmlns:a16="http://schemas.microsoft.com/office/drawing/2014/main" id="{DECD5A85-2497-4C2C-A819-EE8DDE70DB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743559"/>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22584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Need for data visualization</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Why is Data Visualization Important?</a:t>
            </a:r>
            <a:endParaRPr dirty="0"/>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Data visualization uses visual data to communicate information in a manner that is universal, fast, and effective. </a:t>
            </a:r>
          </a:p>
          <a:p>
            <a:r>
              <a:rPr lang="en-US" dirty="0"/>
              <a:t>This practice can help companies identify which areas need to be improved, which factors affect customer satisfaction and dissatisfaction, and what to do with specific products.</a:t>
            </a:r>
          </a:p>
        </p:txBody>
      </p:sp>
      <p:sp>
        <p:nvSpPr>
          <p:cNvPr id="93" name="Google Shape;93;p17"/>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a:t>
            </a:r>
            <a:r>
              <a:rPr lang="en-IN" dirty="0" err="1"/>
              <a:t>Source:https</a:t>
            </a:r>
            <a:r>
              <a:rPr lang="en-IN" dirty="0"/>
              <a:t>://i.ytimg.com/vi/</a:t>
            </a:r>
            <a:r>
              <a:rPr lang="en-IN" dirty="0" err="1"/>
              <a:t>VyhLRJVoIrI</a:t>
            </a:r>
            <a:r>
              <a:rPr lang="en-IN" dirty="0"/>
              <a:t>/maxresdefault.jpg </a:t>
            </a:r>
            <a:endParaRPr dirty="0"/>
          </a:p>
        </p:txBody>
      </p:sp>
      <p:pic>
        <p:nvPicPr>
          <p:cNvPr id="30722" name="Picture 2" descr="What is Data Visualization in 3 minutes ? - YouTube">
            <a:extLst>
              <a:ext uri="{FF2B5EF4-FFF2-40B4-BE49-F238E27FC236}">
                <a16:creationId xmlns:a16="http://schemas.microsoft.com/office/drawing/2014/main" id="{CBFD35CC-25E7-4CBA-9FAC-3142FD8D2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603300"/>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584501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Need for data visualization</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What Are The Benefits of Data Visualization?</a:t>
            </a:r>
            <a:endParaRPr dirty="0"/>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Data visualization positively affects an organization’s decision-making process with interactive visual representations of data. </a:t>
            </a:r>
          </a:p>
          <a:p>
            <a:r>
              <a:rPr lang="en-US" dirty="0"/>
              <a:t>Businesses can now recognize patterns more quickly because they can interpret data in graphical or pictorial forms. </a:t>
            </a:r>
          </a:p>
        </p:txBody>
      </p:sp>
      <p:sp>
        <p:nvSpPr>
          <p:cNvPr id="93" name="Google Shape;93;p17"/>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Source: https://cdn.slingshotapp.io/wp-content/uploads/2021/09/slingshot-Benefits-of-Data-Visualization-768x505.png</a:t>
            </a:r>
            <a:endParaRPr dirty="0"/>
          </a:p>
        </p:txBody>
      </p:sp>
      <p:pic>
        <p:nvPicPr>
          <p:cNvPr id="31746" name="Picture 2" descr="Data Visualization - The Ultimate Guide By Slingshot">
            <a:extLst>
              <a:ext uri="{FF2B5EF4-FFF2-40B4-BE49-F238E27FC236}">
                <a16:creationId xmlns:a16="http://schemas.microsoft.com/office/drawing/2014/main" id="{3D44C210-A6C8-40D2-AD83-AC1F810202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1" y="1635070"/>
            <a:ext cx="4572000" cy="2851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548051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Need for data visualization</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Which Data Visualization Techniques are Used?</a:t>
            </a:r>
            <a:endParaRPr dirty="0"/>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There are many different methods of putting together information in a way that the data can be visualized. </a:t>
            </a:r>
          </a:p>
          <a:p>
            <a:r>
              <a:rPr lang="en-US" dirty="0"/>
              <a:t>Depending on the data being modeled, and what its intended purpose is, a variety of different graphs and tables may be utilized to create an easy to interpret dashboard. </a:t>
            </a:r>
          </a:p>
        </p:txBody>
      </p:sp>
      <p:sp>
        <p:nvSpPr>
          <p:cNvPr id="93" name="Google Shape;93;p17"/>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a:t>
            </a:r>
            <a:r>
              <a:rPr lang="en-IN" dirty="0" err="1"/>
              <a:t>Source:https</a:t>
            </a:r>
            <a:r>
              <a:rPr lang="en-IN" dirty="0"/>
              <a:t>://cdn.whatagraph.com/blog/data-visualisation-techniques.png </a:t>
            </a:r>
            <a:endParaRPr dirty="0"/>
          </a:p>
        </p:txBody>
      </p:sp>
      <p:pic>
        <p:nvPicPr>
          <p:cNvPr id="32770" name="Picture 2" descr="Data Visualization Techniques and Tools for Various Data | Blog | Whatagraph">
            <a:extLst>
              <a:ext uri="{FF2B5EF4-FFF2-40B4-BE49-F238E27FC236}">
                <a16:creationId xmlns:a16="http://schemas.microsoft.com/office/drawing/2014/main" id="{D1B03C79-4FEE-4832-9A6D-C6A542DDD0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1" y="1782688"/>
            <a:ext cx="4571999" cy="2392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44958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Need for data visualization</a:t>
            </a:r>
            <a:endParaRPr dirty="0"/>
          </a:p>
        </p:txBody>
      </p:sp>
      <p:sp>
        <p:nvSpPr>
          <p:cNvPr id="91" name="Google Shape;91;p17"/>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Who Uses Data Visualization?</a:t>
            </a:r>
            <a:endParaRPr dirty="0"/>
          </a:p>
        </p:txBody>
      </p:sp>
      <p:sp>
        <p:nvSpPr>
          <p:cNvPr id="92" name="Google Shape;92;p17"/>
          <p:cNvSpPr txBox="1">
            <a:spLocks noGrp="1"/>
          </p:cNvSpPr>
          <p:nvPr>
            <p:ph type="body" idx="2"/>
          </p:nvPr>
        </p:nvSpPr>
        <p:spPr>
          <a:xfrm>
            <a:off x="358175" y="2421250"/>
            <a:ext cx="3837000" cy="175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a:p>
            <a:r>
              <a:rPr lang="en-US" dirty="0"/>
              <a:t>Data visualization is used across all industries to increase sales with existing customers and target new markets and demographics for potential customers. </a:t>
            </a:r>
          </a:p>
        </p:txBody>
      </p:sp>
      <p:sp>
        <p:nvSpPr>
          <p:cNvPr id="93" name="Google Shape;93;p17"/>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IN" dirty="0"/>
              <a:t>Image </a:t>
            </a:r>
            <a:r>
              <a:rPr lang="en-IN" dirty="0" err="1"/>
              <a:t>Source:https</a:t>
            </a:r>
            <a:r>
              <a:rPr lang="en-IN" dirty="0"/>
              <a:t>://neilpatel.com/</a:t>
            </a:r>
            <a:r>
              <a:rPr lang="en-IN" dirty="0" err="1"/>
              <a:t>wp</a:t>
            </a:r>
            <a:r>
              <a:rPr lang="en-IN" dirty="0"/>
              <a:t>-content/uploads/2021/03/Data-Visualization_Featured-Image-1.png </a:t>
            </a:r>
            <a:endParaRPr dirty="0"/>
          </a:p>
        </p:txBody>
      </p:sp>
      <p:pic>
        <p:nvPicPr>
          <p:cNvPr id="33794" name="Picture 2" descr="How to Use Data Visualization in Your Content to Increase Readers and Leads">
            <a:extLst>
              <a:ext uri="{FF2B5EF4-FFF2-40B4-BE49-F238E27FC236}">
                <a16:creationId xmlns:a16="http://schemas.microsoft.com/office/drawing/2014/main" id="{C7A144CE-9C23-4F7F-9BF0-BEBFC5FF4D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813605"/>
            <a:ext cx="4609782" cy="2361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2806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b="1" dirty="0"/>
              <a:t>Introduction to Big Data Analytics</a:t>
            </a:r>
            <a:endParaRPr lang="en-IN" dirty="0"/>
          </a:p>
        </p:txBody>
      </p:sp>
      <p:sp>
        <p:nvSpPr>
          <p:cNvPr id="74" name="Google Shape;74;p15"/>
          <p:cNvSpPr txBox="1">
            <a:spLocks noGrp="1"/>
          </p:cNvSpPr>
          <p:nvPr>
            <p:ph type="subTitle" idx="1"/>
          </p:nvPr>
        </p:nvSpPr>
        <p:spPr>
          <a:xfrm>
            <a:off x="254075" y="1813865"/>
            <a:ext cx="4045200" cy="641400"/>
          </a:xfrm>
          <a:prstGeom prst="rect">
            <a:avLst/>
          </a:prstGeom>
        </p:spPr>
        <p:txBody>
          <a:bodyPr spcFirstLastPara="1" wrap="square" lIns="91425" tIns="91425" rIns="91425" bIns="91425" anchor="ctr" anchorCtr="0">
            <a:noAutofit/>
          </a:bodyPr>
          <a:lstStyle/>
          <a:p>
            <a:r>
              <a:rPr lang="en-IN" dirty="0"/>
              <a:t>What is Data?</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IN" dirty="0"/>
              <a:t>The quantities, characters, or symbols on which operations are performed by a computer, which may be stored and transmitted in the form of electrical signals and recorded on magnetic, optical, or mechanical recording media.</a:t>
            </a:r>
          </a:p>
        </p:txBody>
      </p:sp>
      <p:sp>
        <p:nvSpPr>
          <p:cNvPr id="77" name="Google Shape;77;p15"/>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184150" indent="0">
              <a:buNone/>
            </a:pPr>
            <a:r>
              <a:rPr lang="en-US" altLang="en-US" dirty="0">
                <a:solidFill>
                  <a:srgbClr val="565656"/>
                </a:solidFill>
                <a:latin typeface="ArialMT"/>
              </a:rPr>
              <a:t>Image Source: </a:t>
            </a:r>
            <a:r>
              <a:rPr lang="en-IN" dirty="0"/>
              <a:t>https://encrypted-tbn0.gstatic.com/</a:t>
            </a:r>
            <a:r>
              <a:rPr lang="en-IN" dirty="0" err="1"/>
              <a:t>images?q</a:t>
            </a:r>
            <a:r>
              <a:rPr lang="en-IN" dirty="0"/>
              <a:t>=tbn:ANd9GcSCqNFP8VjcmqJX2EyEd-2mOaHcwSqTiXQVjCP1ISvmcIxoMYvCms5tQ_9imGeKaTmuBaA&amp;usqp=CAU</a:t>
            </a:r>
          </a:p>
          <a:p>
            <a:pPr marL="0" indent="0" eaLnBrk="0" fontAlgn="base" hangingPunct="0">
              <a:lnSpc>
                <a:spcPct val="100000"/>
              </a:lnSpc>
              <a:spcBef>
                <a:spcPct val="0"/>
              </a:spcBef>
              <a:spcAft>
                <a:spcPct val="0"/>
              </a:spcAft>
              <a:buClrTx/>
              <a:buSzTx/>
              <a:buNone/>
            </a:pPr>
            <a:endParaRPr lang="en-IN" dirty="0"/>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descr="page9image3696432">
            <a:extLst>
              <a:ext uri="{FF2B5EF4-FFF2-40B4-BE49-F238E27FC236}">
                <a16:creationId xmlns:a16="http://schemas.microsoft.com/office/drawing/2014/main" id="{545B3B4C-12D5-5343-B149-576690B753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24968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10image3731792">
            <a:extLst>
              <a:ext uri="{FF2B5EF4-FFF2-40B4-BE49-F238E27FC236}">
                <a16:creationId xmlns:a16="http://schemas.microsoft.com/office/drawing/2014/main" id="{00224E21-C2DB-3845-8376-9049A4512A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974BD21F-9025-6140-B927-680FD3480C8B}"/>
              </a:ext>
            </a:extLst>
          </p:cNvPr>
          <p:cNvSpPr>
            <a:spLocks noChangeArrowheads="1"/>
          </p:cNvSpPr>
          <p:nvPr/>
        </p:nvSpPr>
        <p:spPr bwMode="auto">
          <a:xfrm>
            <a:off x="4152761" y="1730247"/>
            <a:ext cx="74925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 name="Rectangle 2">
            <a:extLst>
              <a:ext uri="{FF2B5EF4-FFF2-40B4-BE49-F238E27FC236}">
                <a16:creationId xmlns:a16="http://schemas.microsoft.com/office/drawing/2014/main" id="{025A492A-CD70-A641-A949-2D640450F024}"/>
              </a:ext>
            </a:extLst>
          </p:cNvPr>
          <p:cNvSpPr>
            <a:spLocks noChangeArrowheads="1"/>
          </p:cNvSpPr>
          <p:nvPr/>
        </p:nvSpPr>
        <p:spPr bwMode="auto">
          <a:xfrm>
            <a:off x="4716815" y="1332737"/>
            <a:ext cx="6542826" cy="48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pic>
        <p:nvPicPr>
          <p:cNvPr id="17410" name="Picture 2" descr="page13image5831024">
            <a:extLst>
              <a:ext uri="{FF2B5EF4-FFF2-40B4-BE49-F238E27FC236}">
                <a16:creationId xmlns:a16="http://schemas.microsoft.com/office/drawing/2014/main" id="{D2A21CB8-1F3A-0544-BF94-967EBAB280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page18image3741568">
            <a:extLst>
              <a:ext uri="{FF2B5EF4-FFF2-40B4-BE49-F238E27FC236}">
                <a16:creationId xmlns:a16="http://schemas.microsoft.com/office/drawing/2014/main" id="{6E534BE7-6535-8945-8A36-6F1F7C29A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descr="page20image3760496">
            <a:extLst>
              <a:ext uri="{FF2B5EF4-FFF2-40B4-BE49-F238E27FC236}">
                <a16:creationId xmlns:a16="http://schemas.microsoft.com/office/drawing/2014/main" id="{9C133DD9-7AEF-E446-B89D-5758211905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5603" name="Picture 3" descr="page21image5854112">
            <a:extLst>
              <a:ext uri="{FF2B5EF4-FFF2-40B4-BE49-F238E27FC236}">
                <a16:creationId xmlns:a16="http://schemas.microsoft.com/office/drawing/2014/main" id="{28C604F6-AD43-2E4D-929D-979EBB1325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descr="page22image3760704">
            <a:extLst>
              <a:ext uri="{FF2B5EF4-FFF2-40B4-BE49-F238E27FC236}">
                <a16:creationId xmlns:a16="http://schemas.microsoft.com/office/drawing/2014/main" id="{CF370638-77A3-6842-8E63-67533607AE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CAD4C3D9-F0FE-7D49-B657-BDDD5AF17749}"/>
              </a:ext>
            </a:extLst>
          </p:cNvPr>
          <p:cNvSpPr>
            <a:spLocks noChangeArrowheads="1"/>
          </p:cNvSpPr>
          <p:nvPr/>
        </p:nvSpPr>
        <p:spPr bwMode="auto">
          <a:xfrm>
            <a:off x="4619706" y="64405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pic>
        <p:nvPicPr>
          <p:cNvPr id="31748" name="Picture 4" descr="When it comes to data, quality matters more than quantity | Canadian  Treasurer">
            <a:extLst>
              <a:ext uri="{FF2B5EF4-FFF2-40B4-BE49-F238E27FC236}">
                <a16:creationId xmlns:a16="http://schemas.microsoft.com/office/drawing/2014/main" id="{DB33B3C4-D3F8-6047-8EDD-EF76BAE8F1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8150" y="1249680"/>
            <a:ext cx="4595850" cy="2466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163006"/>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5" name="object 5"/>
          <p:cNvSpPr txBox="1">
            <a:spLocks noGrp="1"/>
          </p:cNvSpPr>
          <p:nvPr>
            <p:ph type="title" idx="4294967295"/>
          </p:nvPr>
        </p:nvSpPr>
        <p:spPr>
          <a:xfrm>
            <a:off x="214282" y="1101725"/>
            <a:ext cx="8643998" cy="2410916"/>
          </a:xfrm>
          <a:prstGeom prst="rect">
            <a:avLst/>
          </a:prstGeom>
        </p:spPr>
        <p:txBody>
          <a:bodyPr vert="horz" wrap="square" lIns="0" tIns="25400" rIns="0" bIns="0" rtlCol="0">
            <a:spAutoFit/>
          </a:bodyPr>
          <a:lstStyle/>
          <a:p>
            <a:pPr marL="12065" marR="5080" algn="ctr">
              <a:lnSpc>
                <a:spcPts val="6230"/>
              </a:lnSpc>
              <a:spcBef>
                <a:spcPts val="200"/>
              </a:spcBef>
            </a:pPr>
            <a:r>
              <a:rPr lang="en-GB" sz="5200" spc="-15" dirty="0"/>
              <a:t>Fundamentals of Predictive Analytics using Machine Learning techniques (40 hr)</a:t>
            </a:r>
            <a:endParaRPr sz="5200"/>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975" y="161799"/>
            <a:ext cx="774074" cy="311224"/>
          </a:xfrm>
          <a:prstGeom prst="rect">
            <a:avLst/>
          </a:prstGeom>
        </p:spPr>
      </p:pic>
      <p:pic>
        <p:nvPicPr>
          <p:cNvPr id="3" name="object 3"/>
          <p:cNvPicPr/>
          <p:nvPr/>
        </p:nvPicPr>
        <p:blipFill>
          <a:blip r:embed="rId3" cstate="print"/>
          <a:stretch>
            <a:fillRect/>
          </a:stretch>
        </p:blipFill>
        <p:spPr>
          <a:xfrm>
            <a:off x="8229556" y="161800"/>
            <a:ext cx="791593" cy="311224"/>
          </a:xfrm>
          <a:prstGeom prst="rect">
            <a:avLst/>
          </a:prstGeom>
        </p:spPr>
      </p:pic>
      <p:sp>
        <p:nvSpPr>
          <p:cNvPr id="4" name="object 4"/>
          <p:cNvSpPr txBox="1">
            <a:spLocks noGrp="1"/>
          </p:cNvSpPr>
          <p:nvPr>
            <p:ph type="title" idx="4294967295"/>
          </p:nvPr>
        </p:nvSpPr>
        <p:spPr>
          <a:xfrm>
            <a:off x="214282" y="571486"/>
            <a:ext cx="4137025" cy="390525"/>
          </a:xfrm>
          <a:prstGeom prst="rect">
            <a:avLst/>
          </a:prstGeom>
        </p:spPr>
        <p:txBody>
          <a:bodyPr vert="horz" wrap="square" lIns="0" tIns="12700" rIns="0" bIns="0" rtlCol="0">
            <a:spAutoFit/>
          </a:bodyPr>
          <a:lstStyle/>
          <a:p>
            <a:pPr marL="12700" algn="l">
              <a:lnSpc>
                <a:spcPct val="100000"/>
              </a:lnSpc>
              <a:spcBef>
                <a:spcPts val="100"/>
              </a:spcBef>
            </a:pPr>
            <a:r>
              <a:rPr spc="-5" dirty="0">
                <a:latin typeface="Arial" pitchFamily="34" charset="0"/>
                <a:cs typeface="Arial" pitchFamily="34" charset="0"/>
              </a:rPr>
              <a:t>In</a:t>
            </a:r>
            <a:r>
              <a:rPr spc="-30" dirty="0">
                <a:latin typeface="Arial" pitchFamily="34" charset="0"/>
                <a:cs typeface="Arial" pitchFamily="34" charset="0"/>
              </a:rPr>
              <a:t> </a:t>
            </a:r>
            <a:r>
              <a:rPr spc="-5" dirty="0">
                <a:latin typeface="Arial" pitchFamily="34" charset="0"/>
                <a:cs typeface="Arial" pitchFamily="34" charset="0"/>
              </a:rPr>
              <a:t>this</a:t>
            </a:r>
            <a:r>
              <a:rPr spc="-25" dirty="0">
                <a:latin typeface="Arial" pitchFamily="34" charset="0"/>
                <a:cs typeface="Arial" pitchFamily="34" charset="0"/>
              </a:rPr>
              <a:t> </a:t>
            </a:r>
            <a:r>
              <a:rPr dirty="0">
                <a:latin typeface="Arial" pitchFamily="34" charset="0"/>
                <a:cs typeface="Arial" pitchFamily="34" charset="0"/>
              </a:rPr>
              <a:t>section,</a:t>
            </a:r>
            <a:r>
              <a:rPr spc="-20" dirty="0">
                <a:latin typeface="Arial" pitchFamily="34" charset="0"/>
                <a:cs typeface="Arial" pitchFamily="34" charset="0"/>
              </a:rPr>
              <a:t> </a:t>
            </a:r>
            <a:r>
              <a:rPr spc="-5" dirty="0">
                <a:latin typeface="Arial" pitchFamily="34" charset="0"/>
                <a:cs typeface="Arial" pitchFamily="34" charset="0"/>
              </a:rPr>
              <a:t>we</a:t>
            </a:r>
            <a:r>
              <a:rPr spc="-20" dirty="0">
                <a:latin typeface="Arial" pitchFamily="34" charset="0"/>
                <a:cs typeface="Arial" pitchFamily="34" charset="0"/>
              </a:rPr>
              <a:t> </a:t>
            </a:r>
            <a:r>
              <a:rPr spc="-5" dirty="0">
                <a:latin typeface="Arial" pitchFamily="34" charset="0"/>
                <a:cs typeface="Arial" pitchFamily="34" charset="0"/>
              </a:rPr>
              <a:t>will</a:t>
            </a:r>
            <a:r>
              <a:rPr spc="-20" dirty="0">
                <a:latin typeface="Arial" pitchFamily="34" charset="0"/>
                <a:cs typeface="Arial" pitchFamily="34" charset="0"/>
              </a:rPr>
              <a:t> </a:t>
            </a:r>
            <a:r>
              <a:rPr spc="-5" dirty="0">
                <a:latin typeface="Arial" pitchFamily="34" charset="0"/>
                <a:cs typeface="Arial" pitchFamily="34" charset="0"/>
              </a:rPr>
              <a:t>discuss:</a:t>
            </a:r>
          </a:p>
        </p:txBody>
      </p:sp>
      <p:sp>
        <p:nvSpPr>
          <p:cNvPr id="5" name="object 5"/>
          <p:cNvSpPr txBox="1"/>
          <p:nvPr/>
        </p:nvSpPr>
        <p:spPr>
          <a:xfrm>
            <a:off x="307524" y="1210076"/>
            <a:ext cx="6543040" cy="2878608"/>
          </a:xfrm>
          <a:prstGeom prst="rect">
            <a:avLst/>
          </a:prstGeom>
        </p:spPr>
        <p:txBody>
          <a:bodyPr vert="horz" wrap="square" lIns="0" tIns="52704" rIns="0" bIns="0" rtlCol="0">
            <a:spAutoFit/>
          </a:bodyPr>
          <a:lstStyle/>
          <a:p>
            <a:pPr marL="457200" indent="-342900">
              <a:lnSpc>
                <a:spcPct val="115000"/>
              </a:lnSpc>
              <a:buClr>
                <a:srgbClr val="595959"/>
              </a:buClr>
              <a:buSzPts val="1800"/>
              <a:buFont typeface="Arial"/>
              <a:buChar char="●"/>
              <a:defRPr/>
            </a:pPr>
            <a:r>
              <a:rPr lang="en-US" sz="1800" dirty="0">
                <a:solidFill>
                  <a:srgbClr val="595959"/>
                </a:solidFill>
              </a:rPr>
              <a:t>Machine learning and its types &amp; applications</a:t>
            </a:r>
          </a:p>
          <a:p>
            <a:pPr marL="457200" indent="-342900">
              <a:lnSpc>
                <a:spcPct val="115000"/>
              </a:lnSpc>
              <a:buClr>
                <a:srgbClr val="595959"/>
              </a:buClr>
              <a:buSzPts val="1800"/>
              <a:buFont typeface="Arial"/>
              <a:buChar char="●"/>
              <a:defRPr/>
            </a:pPr>
            <a:r>
              <a:rPr lang="en-US" sz="1800" dirty="0">
                <a:solidFill>
                  <a:srgbClr val="595959"/>
                </a:solidFill>
              </a:rPr>
              <a:t>Supervised machine learning techniques</a:t>
            </a:r>
          </a:p>
          <a:p>
            <a:pPr marL="457200" indent="-342900">
              <a:lnSpc>
                <a:spcPct val="115000"/>
              </a:lnSpc>
              <a:buClr>
                <a:srgbClr val="595959"/>
              </a:buClr>
              <a:buSzPts val="1800"/>
              <a:buFont typeface="Arial"/>
              <a:buChar char="●"/>
              <a:defRPr/>
            </a:pPr>
            <a:r>
              <a:rPr lang="en-US" sz="1800" dirty="0">
                <a:solidFill>
                  <a:srgbClr val="595959"/>
                </a:solidFill>
              </a:rPr>
              <a:t>Classification vs. regression</a:t>
            </a:r>
          </a:p>
          <a:p>
            <a:pPr marL="457200" indent="-342900">
              <a:lnSpc>
                <a:spcPct val="115000"/>
              </a:lnSpc>
              <a:buClr>
                <a:srgbClr val="595959"/>
              </a:buClr>
              <a:buSzPts val="1800"/>
              <a:buFont typeface="Arial"/>
              <a:buChar char="●"/>
              <a:defRPr/>
            </a:pPr>
            <a:r>
              <a:rPr lang="en-US" sz="1800" dirty="0">
                <a:solidFill>
                  <a:srgbClr val="595959"/>
                </a:solidFill>
              </a:rPr>
              <a:t>Understanding Regression and types</a:t>
            </a:r>
          </a:p>
          <a:p>
            <a:pPr marL="457200" indent="-342900">
              <a:lnSpc>
                <a:spcPct val="115000"/>
              </a:lnSpc>
              <a:buClr>
                <a:srgbClr val="595959"/>
              </a:buClr>
              <a:buSzPts val="1800"/>
              <a:buFont typeface="Arial"/>
              <a:buChar char="●"/>
              <a:defRPr/>
            </a:pPr>
            <a:r>
              <a:rPr lang="en-US" sz="1800" dirty="0">
                <a:solidFill>
                  <a:srgbClr val="595959"/>
                </a:solidFill>
              </a:rPr>
              <a:t>Linear regression using OLS</a:t>
            </a:r>
          </a:p>
          <a:p>
            <a:pPr marL="457200" indent="-342900">
              <a:lnSpc>
                <a:spcPct val="115000"/>
              </a:lnSpc>
              <a:buClr>
                <a:srgbClr val="595959"/>
              </a:buClr>
              <a:buSzPts val="1800"/>
              <a:buFont typeface="Arial"/>
              <a:buChar char="●"/>
              <a:defRPr/>
            </a:pPr>
            <a:r>
              <a:rPr lang="en-US" sz="1800" dirty="0">
                <a:solidFill>
                  <a:srgbClr val="595959"/>
                </a:solidFill>
              </a:rPr>
              <a:t>Multi-Variate Linear Regression</a:t>
            </a:r>
          </a:p>
          <a:p>
            <a:pPr marL="457200" indent="-342900">
              <a:lnSpc>
                <a:spcPct val="115000"/>
              </a:lnSpc>
              <a:buClr>
                <a:srgbClr val="595959"/>
              </a:buClr>
              <a:buSzPts val="1800"/>
              <a:buFont typeface="Arial"/>
              <a:buChar char="●"/>
              <a:defRPr/>
            </a:pPr>
            <a:r>
              <a:rPr lang="en-US" sz="1800" dirty="0">
                <a:solidFill>
                  <a:srgbClr val="595959"/>
                </a:solidFill>
              </a:rPr>
              <a:t>Correlation concepts</a:t>
            </a:r>
          </a:p>
          <a:p>
            <a:pPr marL="457200" indent="-342900">
              <a:lnSpc>
                <a:spcPct val="115000"/>
              </a:lnSpc>
              <a:buClr>
                <a:srgbClr val="595959"/>
              </a:buClr>
              <a:buSzPts val="1800"/>
              <a:buFont typeface="Arial"/>
              <a:buChar char="●"/>
              <a:defRPr/>
            </a:pPr>
            <a:r>
              <a:rPr lang="en-US" sz="1800" dirty="0">
                <a:solidFill>
                  <a:srgbClr val="595959"/>
                </a:solidFill>
              </a:rPr>
              <a:t>Metrics- Loss function, MSE, RMSE, MAE, R2 Score</a:t>
            </a:r>
          </a:p>
          <a:p>
            <a:pPr marL="0" marR="0" lvl="0" indent="0" algn="l" defTabSz="914400" rtl="0" eaLnBrk="1" fontAlgn="auto" latinLnBrk="0" hangingPunct="1">
              <a:lnSpc>
                <a:spcPct val="100000"/>
              </a:lnSpc>
              <a:spcBef>
                <a:spcPts val="0"/>
              </a:spcBef>
              <a:spcAft>
                <a:spcPts val="0"/>
              </a:spcAft>
              <a:buClrTx/>
              <a:buSzTx/>
              <a:tabLst/>
              <a:defRPr/>
            </a:pPr>
            <a:endParaRPr kumimoji="0" lang="en-US" sz="18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2844" y="1000114"/>
            <a:ext cx="4214842" cy="751488"/>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Arial"/>
                <a:ea typeface="Arial"/>
                <a:cs typeface="Arial"/>
                <a:sym typeface="Arial"/>
              </a:rPr>
              <a:t>Machine learning and its types &amp; Applications</a:t>
            </a:r>
            <a:r>
              <a:rPr kumimoji="0" lang="en-US" sz="2400" b="1" i="0" u="none" strike="noStrike" kern="1200" cap="none" spc="0" normalizeH="0" baseline="0" noProof="0" dirty="0">
                <a:ln>
                  <a:noFill/>
                </a:ln>
                <a:solidFill>
                  <a:prstClr val="black"/>
                </a:solidFill>
                <a:effectLst/>
                <a:uLnTx/>
                <a:uFillTx/>
                <a:latin typeface="Calibri"/>
                <a:ea typeface="+mn-ea"/>
                <a:cs typeface="+mn-cs"/>
              </a:rPr>
              <a:t> </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p:nvPr/>
        </p:nvSpPr>
        <p:spPr>
          <a:xfrm>
            <a:off x="5214942" y="4747438"/>
            <a:ext cx="3643338" cy="502061"/>
          </a:xfrm>
          <a:prstGeom prst="rect">
            <a:avLst/>
          </a:prstGeom>
        </p:spPr>
        <p:txBody>
          <a:bodyPr vert="horz" wrap="square" lIns="0" tIns="29845" rIns="0" bIns="0" rtlCol="0">
            <a:spAutoFit/>
          </a:bodyPr>
          <a:lstStyle/>
          <a:p>
            <a:pPr marL="12700" marR="0" lvl="0" indent="0" algn="l" defTabSz="914400" rtl="0" eaLnBrk="1" fontAlgn="auto" latinLnBrk="0" hangingPunct="1">
              <a:lnSpc>
                <a:spcPct val="100000"/>
              </a:lnSpc>
              <a:spcBef>
                <a:spcPts val="235"/>
              </a:spcBef>
              <a:spcAft>
                <a:spcPts val="0"/>
              </a:spcAft>
              <a:buClrTx/>
              <a:buSzTx/>
              <a:buFontTx/>
              <a:buNone/>
              <a:tabLst/>
              <a:defRPr/>
            </a:pPr>
            <a:r>
              <a:rPr kumimoji="0" lang="en-US" sz="700" b="0" i="0" u="none" strike="noStrike" kern="1200" cap="none" spc="0" normalizeH="0" baseline="0" noProof="0" dirty="0">
                <a:ln>
                  <a:noFill/>
                </a:ln>
                <a:solidFill>
                  <a:srgbClr val="595959"/>
                </a:solidFill>
                <a:effectLst/>
                <a:uLnTx/>
                <a:uFillTx/>
                <a:latin typeface="Arial"/>
                <a:ea typeface="+mn-ea"/>
                <a:cs typeface="Arial"/>
              </a:rPr>
              <a:t>I</a:t>
            </a:r>
            <a:r>
              <a:rPr kumimoji="0" sz="700" b="0" i="0" u="none" strike="noStrike" kern="1200" cap="none" spc="0" normalizeH="0" baseline="0" noProof="0">
                <a:ln>
                  <a:noFill/>
                </a:ln>
                <a:solidFill>
                  <a:srgbClr val="595959"/>
                </a:solidFill>
                <a:effectLst/>
                <a:uLnTx/>
                <a:uFillTx/>
                <a:latin typeface="Arial"/>
                <a:ea typeface="+mn-ea"/>
                <a:cs typeface="Arial"/>
              </a:rPr>
              <a:t>mage</a:t>
            </a:r>
            <a:r>
              <a:rPr kumimoji="0" sz="700" b="0" i="0" u="none" strike="noStrike" kern="1200" cap="none" spc="-5" normalizeH="0" baseline="0" noProof="0">
                <a:ln>
                  <a:noFill/>
                </a:ln>
                <a:solidFill>
                  <a:srgbClr val="595959"/>
                </a:solidFill>
                <a:effectLst/>
                <a:uLnTx/>
                <a:uFillTx/>
                <a:latin typeface="Arial"/>
                <a:ea typeface="+mn-ea"/>
                <a:cs typeface="Arial"/>
              </a:rPr>
              <a:t> Source:</a:t>
            </a:r>
            <a:r>
              <a:rPr kumimoji="0" lang="en-IN" sz="700" b="0" i="0" u="none" strike="noStrike" kern="1200" cap="none" spc="-5" normalizeH="0" baseline="0" noProof="0" dirty="0">
                <a:ln>
                  <a:noFill/>
                </a:ln>
                <a:solidFill>
                  <a:srgbClr val="595959"/>
                </a:solidFill>
                <a:effectLst/>
                <a:uLnTx/>
                <a:uFillTx/>
                <a:latin typeface="Arial"/>
                <a:ea typeface="+mn-ea"/>
                <a:cs typeface="Arial"/>
              </a:rPr>
              <a:t> </a:t>
            </a:r>
          </a:p>
          <a:p>
            <a:pPr marL="12700" marR="0" lvl="0" indent="0" algn="l" defTabSz="914400" rtl="0" eaLnBrk="1" fontAlgn="auto" latinLnBrk="0" hangingPunct="1">
              <a:lnSpc>
                <a:spcPct val="100000"/>
              </a:lnSpc>
              <a:spcBef>
                <a:spcPts val="235"/>
              </a:spcBef>
              <a:spcAft>
                <a:spcPts val="0"/>
              </a:spcAft>
              <a:buClrTx/>
              <a:buSzTx/>
              <a:buFontTx/>
              <a:buNone/>
              <a:tabLst/>
              <a:defRPr/>
            </a:pPr>
            <a:r>
              <a:rPr kumimoji="0" lang="en-IN" sz="700" b="0" i="0" u="none" strike="noStrike" kern="1200" cap="none" spc="0" normalizeH="0" baseline="0" noProof="0" dirty="0">
                <a:ln>
                  <a:noFill/>
                </a:ln>
                <a:solidFill>
                  <a:srgbClr val="595959"/>
                </a:solidFill>
                <a:effectLst/>
                <a:uLnTx/>
                <a:uFillTx/>
                <a:latin typeface="Arial"/>
                <a:ea typeface="+mn-ea"/>
                <a:cs typeface="Arial"/>
                <a:hlinkClick r:id="rId2"/>
              </a:rPr>
              <a:t>https://static.javatpoint.com/tutorial/machine-learning/images/introduction-to-machine-learning.png</a:t>
            </a:r>
            <a:endParaRPr kumimoji="0" lang="en-IN" sz="700" b="0" i="0" u="none" strike="noStrike" kern="1200" cap="none" spc="0" normalizeH="0" baseline="0" noProof="0" dirty="0">
              <a:ln>
                <a:noFill/>
              </a:ln>
              <a:solidFill>
                <a:srgbClr val="595959"/>
              </a:solidFill>
              <a:effectLst/>
              <a:uLnTx/>
              <a:uFillTx/>
              <a:latin typeface="Arial"/>
              <a:ea typeface="+mn-ea"/>
              <a:cs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 name="Rectangle 4"/>
          <p:cNvSpPr/>
          <p:nvPr/>
        </p:nvSpPr>
        <p:spPr>
          <a:xfrm>
            <a:off x="285720" y="2714626"/>
            <a:ext cx="4071966"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Arial"/>
                <a:cs typeface="Arial"/>
                <a:sym typeface="Arial"/>
              </a:rPr>
              <a:t>AI Approach that uses a system that is capable of learning from experience without having to be programmed.</a:t>
            </a:r>
            <a:endParaRPr kumimoji="0" lang="en-IN" sz="1400" b="0" i="0" u="none" strike="noStrike" kern="1200" cap="none" spc="0" normalizeH="0" baseline="0" noProof="0" dirty="0">
              <a:ln>
                <a:noFill/>
              </a:ln>
              <a:solidFill>
                <a:srgbClr val="000000"/>
              </a:solidFill>
              <a:effectLst/>
              <a:uLnTx/>
              <a:uFillTx/>
              <a:latin typeface="Arial"/>
              <a:ea typeface="Arial"/>
              <a:cs typeface="Arial"/>
              <a:sym typeface="Arial"/>
            </a:endParaRPr>
          </a:p>
        </p:txBody>
      </p:sp>
      <p:pic>
        <p:nvPicPr>
          <p:cNvPr id="6" name="Picture 2" descr="Introduction to Machine Learning">
            <a:extLst>
              <a:ext uri="{FF2B5EF4-FFF2-40B4-BE49-F238E27FC236}">
                <a16:creationId xmlns:a16="http://schemas.microsoft.com/office/drawing/2014/main" id="{358FF3C5-D28E-499C-B1A2-54825147C2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214428"/>
            <a:ext cx="4572000" cy="3357586"/>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83;p16"/>
          <p:cNvSpPr txBox="1">
            <a:spLocks/>
          </p:cNvSpPr>
          <p:nvPr/>
        </p:nvSpPr>
        <p:spPr>
          <a:xfrm>
            <a:off x="285720" y="1714494"/>
            <a:ext cx="4045200" cy="641400"/>
          </a:xfrm>
          <a:prstGeom prst="rect">
            <a:avLst/>
          </a:prstGeom>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1F497D"/>
                </a:solidFill>
                <a:effectLst/>
                <a:uLnTx/>
                <a:uFillTx/>
                <a:latin typeface="Arial"/>
                <a:ea typeface="Arial"/>
                <a:cs typeface="Arial"/>
                <a:sym typeface="Arial"/>
              </a:rPr>
              <a:t>Machine learning</a:t>
            </a:r>
            <a:endParaRPr kumimoji="0" lang="en-US" sz="1800" b="0" i="0" u="none" strike="noStrike" kern="1200" cap="none" spc="0" normalizeH="0" baseline="0" noProof="0" dirty="0">
              <a:ln>
                <a:noFill/>
              </a:ln>
              <a:solidFill>
                <a:srgbClr val="1F497D"/>
              </a:solidFill>
              <a:effectLst/>
              <a:uLnTx/>
              <a:uFillTx/>
              <a:latin typeface="Arial"/>
              <a:ea typeface="Arial"/>
              <a:cs typeface="Arial"/>
              <a:sym typeface="Arial"/>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2844" y="1928808"/>
            <a:ext cx="4214810" cy="566822"/>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F497D"/>
                </a:solidFill>
                <a:effectLst/>
                <a:uLnTx/>
                <a:uFillTx/>
                <a:latin typeface="Arial"/>
                <a:ea typeface="Arial"/>
                <a:cs typeface="Arial"/>
                <a:sym typeface="Arial"/>
              </a:rPr>
              <a:t>How does Machine Learning Work?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F497D"/>
                </a:solidFill>
                <a:effectLst/>
                <a:uLnTx/>
                <a:uFillTx/>
                <a:latin typeface="Arial"/>
                <a:ea typeface="Arial"/>
                <a:cs typeface="Arial"/>
                <a:sym typeface="Arial"/>
              </a:rPr>
              <a:t>  </a:t>
            </a:r>
          </a:p>
        </p:txBody>
      </p:sp>
      <p:sp>
        <p:nvSpPr>
          <p:cNvPr id="3" name="object 3"/>
          <p:cNvSpPr txBox="1"/>
          <p:nvPr/>
        </p:nvSpPr>
        <p:spPr>
          <a:xfrm>
            <a:off x="5214942" y="4747438"/>
            <a:ext cx="3643338" cy="378950"/>
          </a:xfrm>
          <a:prstGeom prst="rect">
            <a:avLst/>
          </a:prstGeom>
        </p:spPr>
        <p:txBody>
          <a:bodyPr vert="horz" wrap="square" lIns="0" tIns="29845" rIns="0" bIns="0" rtlCol="0">
            <a:spAutoFit/>
          </a:bodyPr>
          <a:lstStyle/>
          <a:p>
            <a:pPr marL="12700" marR="0" lvl="0" indent="0" algn="l" defTabSz="914400" rtl="0" eaLnBrk="1" fontAlgn="auto" latinLnBrk="0" hangingPunct="1">
              <a:lnSpc>
                <a:spcPct val="100000"/>
              </a:lnSpc>
              <a:spcBef>
                <a:spcPts val="235"/>
              </a:spcBef>
              <a:spcAft>
                <a:spcPts val="0"/>
              </a:spcAft>
              <a:buClrTx/>
              <a:buSzTx/>
              <a:buFontTx/>
              <a:buNone/>
              <a:tabLst/>
              <a:defRPr/>
            </a:pPr>
            <a:r>
              <a:rPr kumimoji="0" lang="en-US" sz="700" b="0" i="0" u="none" strike="noStrike" kern="1200" cap="none" spc="0" normalizeH="0" baseline="0" noProof="0" dirty="0">
                <a:ln>
                  <a:noFill/>
                </a:ln>
                <a:solidFill>
                  <a:srgbClr val="595959"/>
                </a:solidFill>
                <a:effectLst/>
                <a:uLnTx/>
                <a:uFillTx/>
                <a:latin typeface="Arial"/>
                <a:ea typeface="+mn-ea"/>
                <a:cs typeface="Arial"/>
              </a:rPr>
              <a:t>I</a:t>
            </a:r>
            <a:r>
              <a:rPr kumimoji="0" sz="700" b="0" i="0" u="none" strike="noStrike" kern="1200" cap="none" spc="0" normalizeH="0" baseline="0" noProof="0">
                <a:ln>
                  <a:noFill/>
                </a:ln>
                <a:solidFill>
                  <a:srgbClr val="595959"/>
                </a:solidFill>
                <a:effectLst/>
                <a:uLnTx/>
                <a:uFillTx/>
                <a:latin typeface="Arial"/>
                <a:ea typeface="+mn-ea"/>
                <a:cs typeface="Arial"/>
              </a:rPr>
              <a:t>mage</a:t>
            </a:r>
            <a:r>
              <a:rPr kumimoji="0" sz="700" b="0" i="0" u="none" strike="noStrike" kern="1200" cap="none" spc="-5" normalizeH="0" baseline="0" noProof="0">
                <a:ln>
                  <a:noFill/>
                </a:ln>
                <a:solidFill>
                  <a:srgbClr val="595959"/>
                </a:solidFill>
                <a:effectLst/>
                <a:uLnTx/>
                <a:uFillTx/>
                <a:latin typeface="Arial"/>
                <a:ea typeface="+mn-ea"/>
                <a:cs typeface="Arial"/>
              </a:rPr>
              <a:t> Source:</a:t>
            </a:r>
            <a:r>
              <a:rPr kumimoji="0" lang="en-IN" sz="700" b="0" i="0" u="none" strike="noStrike" kern="1200" cap="none" spc="-5" normalizeH="0" baseline="0" noProof="0" dirty="0">
                <a:ln>
                  <a:noFill/>
                </a:ln>
                <a:solidFill>
                  <a:srgbClr val="595959"/>
                </a:solidFill>
                <a:effectLst/>
                <a:uLnTx/>
                <a:uFillTx/>
                <a:latin typeface="Arial"/>
                <a:ea typeface="+mn-ea"/>
                <a:cs typeface="Arial"/>
              </a:rPr>
              <a:t> </a:t>
            </a:r>
          </a:p>
          <a:p>
            <a:pPr marL="12700" marR="0" lvl="0" indent="0" algn="l" defTabSz="914400" rtl="0" eaLnBrk="1" fontAlgn="auto" latinLnBrk="0" hangingPunct="1">
              <a:lnSpc>
                <a:spcPct val="100000"/>
              </a:lnSpc>
              <a:spcBef>
                <a:spcPts val="235"/>
              </a:spcBef>
              <a:spcAft>
                <a:spcPts val="0"/>
              </a:spcAft>
              <a:buClrTx/>
              <a:buSzTx/>
              <a:buFontTx/>
              <a:buNone/>
              <a:tabLst/>
              <a:defRPr/>
            </a:pPr>
            <a:r>
              <a:rPr kumimoji="0" lang="en-US" sz="700" b="0" i="0" u="none" strike="noStrike" kern="1200" cap="none" spc="-5" normalizeH="0" baseline="0" noProof="0" dirty="0">
                <a:ln>
                  <a:noFill/>
                </a:ln>
                <a:solidFill>
                  <a:srgbClr val="595959"/>
                </a:solidFill>
                <a:effectLst/>
                <a:uLnTx/>
                <a:uFillTx/>
                <a:latin typeface="Arial"/>
                <a:ea typeface="+mn-ea"/>
                <a:cs typeface="Arial"/>
                <a:hlinkClick r:id="rId2"/>
              </a:rPr>
              <a:t>https://static.javatpoint.com/tutorial/machine-learning/images/introduction-to-machine-learning2.png</a:t>
            </a:r>
            <a:endParaRPr kumimoji="0" lang="en-IN" sz="700" b="0" i="0" u="none" strike="noStrike" kern="1200" cap="none" spc="-5" normalizeH="0" baseline="0" noProof="0" dirty="0">
              <a:ln>
                <a:noFill/>
              </a:ln>
              <a:solidFill>
                <a:srgbClr val="595959"/>
              </a:solidFill>
              <a:effectLst/>
              <a:uLnTx/>
              <a:uFillTx/>
              <a:latin typeface="Arial"/>
              <a:ea typeface="+mn-ea"/>
              <a:cs typeface="Arial"/>
            </a:endParaRPr>
          </a:p>
        </p:txBody>
      </p:sp>
      <p:sp>
        <p:nvSpPr>
          <p:cNvPr id="5" name="Rectangle 4"/>
          <p:cNvSpPr/>
          <p:nvPr/>
        </p:nvSpPr>
        <p:spPr>
          <a:xfrm>
            <a:off x="214282" y="2571750"/>
            <a:ext cx="4286280"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Arial"/>
                <a:cs typeface="Arial"/>
                <a:sym typeface="Arial"/>
              </a:rPr>
              <a:t>Learns from historical data, builds the prediction models, and whenever it receives new data, predicts the output for it. </a:t>
            </a:r>
            <a:endParaRPr kumimoji="0" lang="en-IN" sz="1400" b="0" i="0" u="none" strike="noStrike" kern="1200" cap="none" spc="0" normalizeH="0" baseline="0" noProof="0" dirty="0">
              <a:ln>
                <a:noFill/>
              </a:ln>
              <a:solidFill>
                <a:srgbClr val="000000"/>
              </a:solidFill>
              <a:effectLst/>
              <a:uLnTx/>
              <a:uFillTx/>
              <a:latin typeface="Arial"/>
              <a:ea typeface="Arial"/>
              <a:cs typeface="Arial"/>
              <a:sym typeface="Arial"/>
            </a:endParaRPr>
          </a:p>
        </p:txBody>
      </p:sp>
      <p:pic>
        <p:nvPicPr>
          <p:cNvPr id="1026" name="Picture 2" descr="Introduction to Machine Learning"/>
          <p:cNvPicPr>
            <a:picLocks noChangeAspect="1" noChangeArrowheads="1"/>
          </p:cNvPicPr>
          <p:nvPr/>
        </p:nvPicPr>
        <p:blipFill>
          <a:blip r:embed="rId3"/>
          <a:srcRect/>
          <a:stretch>
            <a:fillRect/>
          </a:stretch>
        </p:blipFill>
        <p:spPr bwMode="auto">
          <a:xfrm>
            <a:off x="4572000" y="1714494"/>
            <a:ext cx="4572000" cy="2500330"/>
          </a:xfrm>
          <a:prstGeom prst="rect">
            <a:avLst/>
          </a:prstGeom>
          <a:noFill/>
          <a:ln w="9525">
            <a:noFill/>
            <a:miter lim="800000"/>
            <a:headEnd/>
            <a:tailEnd/>
          </a:ln>
        </p:spPr>
      </p:pic>
      <p:sp>
        <p:nvSpPr>
          <p:cNvPr id="7" name="object 2"/>
          <p:cNvSpPr txBox="1"/>
          <p:nvPr/>
        </p:nvSpPr>
        <p:spPr>
          <a:xfrm>
            <a:off x="142844" y="1000114"/>
            <a:ext cx="4214842" cy="751488"/>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Arial"/>
                <a:ea typeface="Arial"/>
                <a:cs typeface="Arial"/>
                <a:sym typeface="Arial"/>
              </a:rPr>
              <a:t>Machine learning and its types &amp; Applications</a:t>
            </a:r>
            <a:r>
              <a:rPr kumimoji="0" lang="en-US" sz="2400" b="1" i="0" u="none" strike="noStrike" kern="1200" cap="none" spc="0" normalizeH="0" baseline="0" noProof="0" dirty="0">
                <a:ln>
                  <a:noFill/>
                </a:ln>
                <a:solidFill>
                  <a:prstClr val="black"/>
                </a:solidFill>
                <a:effectLst/>
                <a:uLnTx/>
                <a:uFillTx/>
                <a:latin typeface="Calibri"/>
                <a:ea typeface="+mn-ea"/>
                <a:cs typeface="+mn-cs"/>
              </a:rPr>
              <a:t> </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57158" y="1571618"/>
            <a:ext cx="4214810" cy="566822"/>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F497D"/>
                </a:solidFill>
                <a:effectLst/>
                <a:uLnTx/>
                <a:uFillTx/>
                <a:latin typeface="Arial"/>
                <a:ea typeface="Arial"/>
                <a:cs typeface="Arial"/>
                <a:sym typeface="Arial"/>
              </a:rPr>
              <a:t>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  </a:t>
            </a:r>
          </a:p>
        </p:txBody>
      </p:sp>
      <p:sp>
        <p:nvSpPr>
          <p:cNvPr id="3" name="object 3"/>
          <p:cNvSpPr txBox="1"/>
          <p:nvPr/>
        </p:nvSpPr>
        <p:spPr>
          <a:xfrm>
            <a:off x="5214942" y="4747438"/>
            <a:ext cx="3643338" cy="137858"/>
          </a:xfrm>
          <a:prstGeom prst="rect">
            <a:avLst/>
          </a:prstGeom>
        </p:spPr>
        <p:txBody>
          <a:bodyPr vert="horz" wrap="square" lIns="0" tIns="29845" rIns="0" bIns="0" rtlCol="0">
            <a:spAutoFit/>
          </a:bodyPr>
          <a:lstStyle/>
          <a:p>
            <a:pPr marL="12700" marR="0" lvl="0" indent="0" algn="l" defTabSz="914400" rtl="0" eaLnBrk="1" fontAlgn="auto" latinLnBrk="0" hangingPunct="1">
              <a:lnSpc>
                <a:spcPct val="100000"/>
              </a:lnSpc>
              <a:spcBef>
                <a:spcPts val="235"/>
              </a:spcBef>
              <a:spcAft>
                <a:spcPts val="0"/>
              </a:spcAft>
              <a:buClrTx/>
              <a:buSzTx/>
              <a:buFontTx/>
              <a:buNone/>
              <a:tabLst/>
              <a:defRPr/>
            </a:pPr>
            <a:r>
              <a:rPr kumimoji="0" lang="en-US" sz="700" b="0" i="0" u="none" strike="noStrike" kern="1200" cap="none" spc="0" normalizeH="0" baseline="0" noProof="0" dirty="0">
                <a:ln>
                  <a:noFill/>
                </a:ln>
                <a:solidFill>
                  <a:srgbClr val="595959"/>
                </a:solidFill>
                <a:effectLst/>
                <a:uLnTx/>
                <a:uFillTx/>
                <a:latin typeface="Arial"/>
                <a:ea typeface="+mn-ea"/>
                <a:cs typeface="Arial"/>
              </a:rPr>
              <a:t>I</a:t>
            </a:r>
            <a:r>
              <a:rPr kumimoji="0" sz="700" b="0" i="0" u="none" strike="noStrike" kern="1200" cap="none" spc="0" normalizeH="0" baseline="0" noProof="0">
                <a:ln>
                  <a:noFill/>
                </a:ln>
                <a:solidFill>
                  <a:srgbClr val="595959"/>
                </a:solidFill>
                <a:effectLst/>
                <a:uLnTx/>
                <a:uFillTx/>
                <a:latin typeface="Arial"/>
                <a:ea typeface="+mn-ea"/>
                <a:cs typeface="Arial"/>
              </a:rPr>
              <a:t>mage</a:t>
            </a:r>
            <a:r>
              <a:rPr kumimoji="0" sz="700" b="0" i="0" u="none" strike="noStrike" kern="1200" cap="none" spc="-5" normalizeH="0" baseline="0" noProof="0">
                <a:ln>
                  <a:noFill/>
                </a:ln>
                <a:solidFill>
                  <a:srgbClr val="595959"/>
                </a:solidFill>
                <a:effectLst/>
                <a:uLnTx/>
                <a:uFillTx/>
                <a:latin typeface="Arial"/>
                <a:ea typeface="+mn-ea"/>
                <a:cs typeface="Arial"/>
              </a:rPr>
              <a:t> Source:</a:t>
            </a:r>
            <a:r>
              <a:rPr kumimoji="0" lang="en-IN" sz="700" b="0" i="0" u="none" strike="noStrike" kern="1200" cap="none" spc="-5" normalizeH="0" baseline="0" noProof="0" dirty="0">
                <a:ln>
                  <a:noFill/>
                </a:ln>
                <a:solidFill>
                  <a:srgbClr val="595959"/>
                </a:solidFill>
                <a:effectLst/>
                <a:uLnTx/>
                <a:uFillTx/>
                <a:latin typeface="Arial"/>
                <a:ea typeface="+mn-ea"/>
                <a:cs typeface="Arial"/>
              </a:rPr>
              <a:t>  </a:t>
            </a:r>
            <a:r>
              <a:rPr kumimoji="0" lang="en-GB" sz="700" b="0" i="0" u="none" strike="noStrike" kern="1200" cap="none" spc="0" normalizeH="0" baseline="0" noProof="0" dirty="0">
                <a:ln>
                  <a:noFill/>
                </a:ln>
                <a:solidFill>
                  <a:srgbClr val="595959"/>
                </a:solidFill>
                <a:effectLst/>
                <a:uLnTx/>
                <a:uFillTx/>
                <a:latin typeface="Arial"/>
                <a:ea typeface="+mn-ea"/>
                <a:cs typeface="Arial"/>
                <a:hlinkClick r:id="rId2">
                  <a:extLst>
                    <a:ext uri="{A12FA001-AC4F-418D-AE19-62706E023703}">
                      <ahyp:hlinkClr xmlns:ahyp="http://schemas.microsoft.com/office/drawing/2018/hyperlinkcolor" val="tx"/>
                    </a:ext>
                  </a:extLst>
                </a:hlinkClick>
              </a:rPr>
              <a:t>https://www.javatpoint.com/machine-learning</a:t>
            </a:r>
          </a:p>
        </p:txBody>
      </p:sp>
      <p:sp>
        <p:nvSpPr>
          <p:cNvPr id="5" name="Rectangle 4"/>
          <p:cNvSpPr/>
          <p:nvPr/>
        </p:nvSpPr>
        <p:spPr>
          <a:xfrm>
            <a:off x="357158" y="2143122"/>
            <a:ext cx="4286280" cy="252376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a:ea typeface="Arial"/>
                <a:cs typeface="Arial"/>
                <a:sym typeface="Arial"/>
              </a:rPr>
              <a:t> Image Recognition</a:t>
            </a:r>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IN" sz="1400" b="0" i="0" u="none" strike="noStrike" kern="1200" cap="none" spc="0" normalizeH="0" baseline="0" noProof="0" dirty="0">
                <a:ln>
                  <a:noFill/>
                </a:ln>
                <a:solidFill>
                  <a:srgbClr val="000000"/>
                </a:solidFill>
                <a:effectLst/>
                <a:uLnTx/>
                <a:uFillTx/>
                <a:latin typeface="Arial"/>
                <a:ea typeface="Arial"/>
                <a:cs typeface="Arial"/>
                <a:sym typeface="Arial"/>
              </a:rPr>
              <a:t> </a:t>
            </a:r>
            <a:r>
              <a:rPr kumimoji="0" lang="en-US" sz="1400" b="0" i="0" u="none" strike="noStrike" kern="1200" cap="none" spc="0" normalizeH="0" baseline="0" noProof="0" dirty="0">
                <a:ln>
                  <a:noFill/>
                </a:ln>
                <a:solidFill>
                  <a:srgbClr val="000000"/>
                </a:solidFill>
                <a:effectLst/>
                <a:uLnTx/>
                <a:uFillTx/>
                <a:latin typeface="Arial"/>
                <a:ea typeface="Arial"/>
                <a:cs typeface="Arial"/>
                <a:sym typeface="Arial"/>
              </a:rPr>
              <a:t>Speech Recognition</a:t>
            </a:r>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IN" sz="1400" b="0" i="0" u="none" strike="noStrike" kern="1200" cap="none" spc="0" normalizeH="0" baseline="0" noProof="0" dirty="0">
                <a:ln>
                  <a:noFill/>
                </a:ln>
                <a:solidFill>
                  <a:srgbClr val="000000"/>
                </a:solidFill>
                <a:effectLst/>
                <a:uLnTx/>
                <a:uFillTx/>
                <a:latin typeface="Arial"/>
                <a:ea typeface="Arial"/>
                <a:cs typeface="Arial"/>
                <a:sym typeface="Arial"/>
              </a:rPr>
              <a:t> </a:t>
            </a:r>
            <a:r>
              <a:rPr kumimoji="0" lang="en-US" sz="1400" b="0" i="0" u="none" strike="noStrike" kern="1200" cap="none" spc="0" normalizeH="0" baseline="0" noProof="0" dirty="0">
                <a:ln>
                  <a:noFill/>
                </a:ln>
                <a:solidFill>
                  <a:srgbClr val="000000"/>
                </a:solidFill>
                <a:effectLst/>
                <a:uLnTx/>
                <a:uFillTx/>
                <a:latin typeface="Arial"/>
                <a:ea typeface="Arial"/>
                <a:cs typeface="Arial"/>
                <a:sym typeface="Arial"/>
              </a:rPr>
              <a:t>Traffic prediction</a:t>
            </a:r>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IN" sz="1400" b="0" i="0" u="none" strike="noStrike" kern="1200" cap="none" spc="0" normalizeH="0" baseline="0" noProof="0" dirty="0">
                <a:ln>
                  <a:noFill/>
                </a:ln>
                <a:solidFill>
                  <a:srgbClr val="000000"/>
                </a:solidFill>
                <a:effectLst/>
                <a:uLnTx/>
                <a:uFillTx/>
                <a:latin typeface="Arial"/>
                <a:ea typeface="Arial"/>
                <a:cs typeface="Arial"/>
                <a:sym typeface="Arial"/>
              </a:rPr>
              <a:t> </a:t>
            </a:r>
            <a:r>
              <a:rPr kumimoji="0" lang="en-US" sz="1400" b="0" i="0" u="none" strike="noStrike" kern="1200" cap="none" spc="0" normalizeH="0" baseline="0" noProof="0" dirty="0">
                <a:ln>
                  <a:noFill/>
                </a:ln>
                <a:solidFill>
                  <a:srgbClr val="000000"/>
                </a:solidFill>
                <a:effectLst/>
                <a:uLnTx/>
                <a:uFillTx/>
                <a:latin typeface="Arial"/>
                <a:ea typeface="Arial"/>
                <a:cs typeface="Arial"/>
                <a:sym typeface="Arial"/>
              </a:rPr>
              <a:t>Product recommendations</a:t>
            </a:r>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IN" sz="1400" b="0" i="0" u="none" strike="noStrike" kern="1200" cap="none" spc="0" normalizeH="0" baseline="0" noProof="0" dirty="0">
                <a:ln>
                  <a:noFill/>
                </a:ln>
                <a:solidFill>
                  <a:srgbClr val="000000"/>
                </a:solidFill>
                <a:effectLst/>
                <a:uLnTx/>
                <a:uFillTx/>
                <a:latin typeface="Arial"/>
                <a:ea typeface="Arial"/>
                <a:cs typeface="Arial"/>
                <a:sym typeface="Arial"/>
              </a:rPr>
              <a:t> </a:t>
            </a:r>
            <a:r>
              <a:rPr kumimoji="0" lang="en-US" sz="1400" b="0" i="0" u="none" strike="noStrike" kern="1200" cap="none" spc="0" normalizeH="0" baseline="0" noProof="0" dirty="0">
                <a:ln>
                  <a:noFill/>
                </a:ln>
                <a:solidFill>
                  <a:srgbClr val="000000"/>
                </a:solidFill>
                <a:effectLst/>
                <a:uLnTx/>
                <a:uFillTx/>
                <a:latin typeface="Arial"/>
                <a:ea typeface="Arial"/>
                <a:cs typeface="Arial"/>
                <a:sym typeface="Arial"/>
              </a:rPr>
              <a:t>Self-driving cars</a:t>
            </a:r>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IN" sz="1400" b="0" i="0" u="none" strike="noStrike" kern="1200" cap="none" spc="0" normalizeH="0" baseline="0" noProof="0" dirty="0">
                <a:ln>
                  <a:noFill/>
                </a:ln>
                <a:solidFill>
                  <a:srgbClr val="000000"/>
                </a:solidFill>
                <a:effectLst/>
                <a:uLnTx/>
                <a:uFillTx/>
                <a:latin typeface="Arial"/>
                <a:ea typeface="Arial"/>
                <a:cs typeface="Arial"/>
                <a:sym typeface="Arial"/>
              </a:rPr>
              <a:t> </a:t>
            </a:r>
            <a:r>
              <a:rPr kumimoji="0" lang="en-US" sz="1400" b="0" i="0" u="none" strike="noStrike" kern="1200" cap="none" spc="0" normalizeH="0" baseline="0" noProof="0" dirty="0">
                <a:ln>
                  <a:noFill/>
                </a:ln>
                <a:solidFill>
                  <a:srgbClr val="000000"/>
                </a:solidFill>
                <a:effectLst/>
                <a:uLnTx/>
                <a:uFillTx/>
                <a:latin typeface="Arial"/>
                <a:ea typeface="Arial"/>
                <a:cs typeface="Arial"/>
                <a:sym typeface="Arial"/>
              </a:rPr>
              <a:t>Email Spam and Malware Filtering</a:t>
            </a:r>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IN" sz="1400" b="0" i="0" u="none" strike="noStrike" kern="1200" cap="none" spc="0" normalizeH="0" baseline="0" noProof="0" dirty="0">
                <a:ln>
                  <a:noFill/>
                </a:ln>
                <a:solidFill>
                  <a:srgbClr val="000000"/>
                </a:solidFill>
                <a:effectLst/>
                <a:uLnTx/>
                <a:uFillTx/>
                <a:latin typeface="Arial"/>
                <a:ea typeface="Arial"/>
                <a:cs typeface="Arial"/>
                <a:sym typeface="Arial"/>
              </a:rPr>
              <a:t> </a:t>
            </a:r>
            <a:r>
              <a:rPr kumimoji="0" lang="en-US" sz="1400" b="0" i="0" u="none" strike="noStrike" kern="1200" cap="none" spc="0" normalizeH="0" baseline="0" noProof="0" dirty="0">
                <a:ln>
                  <a:noFill/>
                </a:ln>
                <a:solidFill>
                  <a:srgbClr val="000000"/>
                </a:solidFill>
                <a:effectLst/>
                <a:uLnTx/>
                <a:uFillTx/>
                <a:latin typeface="Arial"/>
                <a:ea typeface="Arial"/>
                <a:cs typeface="Arial"/>
                <a:sym typeface="Arial"/>
              </a:rPr>
              <a:t>Virtual Personal Assistant</a:t>
            </a:r>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IN" sz="1400" b="0" i="0" u="none" strike="noStrike" kern="1200" cap="none" spc="0" normalizeH="0" baseline="0" noProof="0" dirty="0">
                <a:ln>
                  <a:noFill/>
                </a:ln>
                <a:solidFill>
                  <a:srgbClr val="000000"/>
                </a:solidFill>
                <a:effectLst/>
                <a:uLnTx/>
                <a:uFillTx/>
                <a:latin typeface="Arial"/>
                <a:ea typeface="Arial"/>
                <a:cs typeface="Arial"/>
                <a:sym typeface="Arial"/>
              </a:rPr>
              <a:t> </a:t>
            </a:r>
            <a:r>
              <a:rPr kumimoji="0" lang="en-US" sz="1400" b="0" i="0" u="none" strike="noStrike" kern="1200" cap="none" spc="0" normalizeH="0" baseline="0" noProof="0" dirty="0">
                <a:ln>
                  <a:noFill/>
                </a:ln>
                <a:solidFill>
                  <a:srgbClr val="000000"/>
                </a:solidFill>
                <a:effectLst/>
                <a:uLnTx/>
                <a:uFillTx/>
                <a:latin typeface="Arial"/>
                <a:ea typeface="Arial"/>
                <a:cs typeface="Arial"/>
                <a:sym typeface="Arial"/>
              </a:rPr>
              <a:t>Online Fraud Detection</a:t>
            </a:r>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IN" sz="1400" b="0" i="0" u="none" strike="noStrike" kern="1200" cap="none" spc="0" normalizeH="0" baseline="0" noProof="0" dirty="0">
                <a:ln>
                  <a:noFill/>
                </a:ln>
                <a:solidFill>
                  <a:srgbClr val="000000"/>
                </a:solidFill>
                <a:effectLst/>
                <a:uLnTx/>
                <a:uFillTx/>
                <a:latin typeface="Arial"/>
                <a:ea typeface="Arial"/>
                <a:cs typeface="Arial"/>
                <a:sym typeface="Arial"/>
              </a:rPr>
              <a:t> </a:t>
            </a:r>
            <a:r>
              <a:rPr kumimoji="0" lang="en-US" sz="1400" b="0" i="0" u="none" strike="noStrike" kern="1200" cap="none" spc="0" normalizeH="0" baseline="0" noProof="0" dirty="0">
                <a:ln>
                  <a:noFill/>
                </a:ln>
                <a:solidFill>
                  <a:srgbClr val="000000"/>
                </a:solidFill>
                <a:effectLst/>
                <a:uLnTx/>
                <a:uFillTx/>
                <a:latin typeface="Arial"/>
                <a:ea typeface="Arial"/>
                <a:cs typeface="Arial"/>
                <a:sym typeface="Arial"/>
              </a:rPr>
              <a:t>Stock Market trading</a:t>
            </a:r>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IN" sz="1400" b="0" i="0" u="none" strike="noStrike" kern="1200" cap="none" spc="0" normalizeH="0" baseline="0" noProof="0" dirty="0">
                <a:ln>
                  <a:noFill/>
                </a:ln>
                <a:solidFill>
                  <a:srgbClr val="000000"/>
                </a:solidFill>
                <a:effectLst/>
                <a:uLnTx/>
                <a:uFillTx/>
                <a:latin typeface="Arial"/>
                <a:ea typeface="Arial"/>
                <a:cs typeface="Arial"/>
                <a:sym typeface="Arial"/>
              </a:rPr>
              <a:t> </a:t>
            </a:r>
            <a:r>
              <a:rPr kumimoji="0" lang="en-US" sz="1400" b="0" i="0" u="none" strike="noStrike" kern="1200" cap="none" spc="0" normalizeH="0" baseline="0" noProof="0" dirty="0">
                <a:ln>
                  <a:noFill/>
                </a:ln>
                <a:solidFill>
                  <a:srgbClr val="000000"/>
                </a:solidFill>
                <a:effectLst/>
                <a:uLnTx/>
                <a:uFillTx/>
                <a:latin typeface="Arial"/>
                <a:ea typeface="Arial"/>
                <a:cs typeface="Arial"/>
                <a:sym typeface="Arial"/>
              </a:rPr>
              <a:t>Medical Diagnosis</a:t>
            </a:r>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IN" sz="1400" b="0" i="0" u="none" strike="noStrike" kern="1200" cap="none" spc="0" normalizeH="0" baseline="0" noProof="0" dirty="0">
                <a:ln>
                  <a:noFill/>
                </a:ln>
                <a:solidFill>
                  <a:srgbClr val="000000"/>
                </a:solidFill>
                <a:effectLst/>
                <a:uLnTx/>
                <a:uFillTx/>
                <a:latin typeface="Arial"/>
                <a:ea typeface="Arial"/>
                <a:cs typeface="Arial"/>
                <a:sym typeface="Arial"/>
              </a:rPr>
              <a:t> </a:t>
            </a:r>
            <a:r>
              <a:rPr kumimoji="0" lang="en-US" sz="1400" b="0" i="0" u="none" strike="noStrike" kern="1200" cap="none" spc="0" normalizeH="0" baseline="0" noProof="0" dirty="0">
                <a:ln>
                  <a:noFill/>
                </a:ln>
                <a:solidFill>
                  <a:srgbClr val="000000"/>
                </a:solidFill>
                <a:effectLst/>
                <a:uLnTx/>
                <a:uFillTx/>
                <a:latin typeface="Arial"/>
                <a:ea typeface="Arial"/>
                <a:cs typeface="Arial"/>
                <a:sym typeface="Arial"/>
              </a:rPr>
              <a:t>Automatic Language Translation</a:t>
            </a:r>
            <a:endParaRPr kumimoji="0" lang="en-IN" sz="1400" b="0" i="0" u="none" strike="noStrike" kern="1200" cap="none" spc="0" normalizeH="0" baseline="0" noProof="0" dirty="0">
              <a:ln>
                <a:noFill/>
              </a:ln>
              <a:solidFill>
                <a:srgbClr val="000000"/>
              </a:solidFill>
              <a:effectLst/>
              <a:uLnTx/>
              <a:uFillTx/>
              <a:latin typeface="Arial"/>
              <a:ea typeface="Arial"/>
              <a:cs typeface="Arial"/>
              <a:sym typeface="Arial"/>
            </a:endParaRPr>
          </a:p>
        </p:txBody>
      </p:sp>
      <p:pic>
        <p:nvPicPr>
          <p:cNvPr id="6" name="Picture 2" descr="Application of AI">
            <a:extLst>
              <a:ext uri="{FF2B5EF4-FFF2-40B4-BE49-F238E27FC236}">
                <a16:creationId xmlns:a16="http://schemas.microsoft.com/office/drawing/2014/main" id="{E9E18954-5CF7-4B1A-9020-4DE496CFEE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357304"/>
            <a:ext cx="4572000" cy="3000396"/>
          </a:xfrm>
          <a:prstGeom prst="rect">
            <a:avLst/>
          </a:prstGeom>
          <a:noFill/>
          <a:extLst>
            <a:ext uri="{909E8E84-426E-40DD-AFC4-6F175D3DCCD1}">
              <a14:hiddenFill xmlns:a14="http://schemas.microsoft.com/office/drawing/2010/main">
                <a:solidFill>
                  <a:srgbClr val="FFFFFF"/>
                </a:solidFill>
              </a14:hiddenFill>
            </a:ext>
          </a:extLst>
        </p:spPr>
      </p:pic>
      <p:sp>
        <p:nvSpPr>
          <p:cNvPr id="7" name="object 2"/>
          <p:cNvSpPr txBox="1"/>
          <p:nvPr/>
        </p:nvSpPr>
        <p:spPr>
          <a:xfrm>
            <a:off x="285720" y="571486"/>
            <a:ext cx="4214842" cy="751488"/>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Arial"/>
                <a:ea typeface="Arial"/>
                <a:cs typeface="Arial"/>
                <a:sym typeface="Arial"/>
              </a:rPr>
              <a:t>Machine learning and its types &amp; Applications</a:t>
            </a:r>
            <a:r>
              <a:rPr kumimoji="0" lang="en-US" sz="2400" b="1" i="0" u="none" strike="noStrike" kern="1200" cap="none" spc="0" normalizeH="0" baseline="0" noProof="0" dirty="0">
                <a:ln>
                  <a:noFill/>
                </a:ln>
                <a:solidFill>
                  <a:prstClr val="black"/>
                </a:solidFill>
                <a:effectLst/>
                <a:uLnTx/>
                <a:uFillTx/>
                <a:latin typeface="Calibri"/>
                <a:ea typeface="+mn-ea"/>
                <a:cs typeface="+mn-cs"/>
              </a:rPr>
              <a:t> </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8596" y="1500180"/>
            <a:ext cx="4214810" cy="382156"/>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F497D"/>
                </a:solidFill>
                <a:effectLst/>
                <a:uLnTx/>
                <a:uFillTx/>
                <a:latin typeface="Arial"/>
                <a:ea typeface="Arial"/>
                <a:cs typeface="Arial"/>
                <a:sym typeface="Arial"/>
              </a:rPr>
              <a:t>Types  </a:t>
            </a:r>
            <a:r>
              <a:rPr kumimoji="0" lang="en-US" sz="2400" b="1" i="0" u="none" strike="noStrike" kern="1200" cap="none" spc="0" normalizeH="0" baseline="0" noProof="0" dirty="0">
                <a:ln>
                  <a:noFill/>
                </a:ln>
                <a:solidFill>
                  <a:prstClr val="black"/>
                </a:solidFill>
                <a:effectLst/>
                <a:uLnTx/>
                <a:uFillTx/>
                <a:latin typeface="Calibri"/>
                <a:ea typeface="+mn-ea"/>
                <a:cs typeface="+mn-cs"/>
              </a:rPr>
              <a:t> </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p:nvPr/>
        </p:nvSpPr>
        <p:spPr>
          <a:xfrm>
            <a:off x="5214942" y="4747438"/>
            <a:ext cx="3643338" cy="512320"/>
          </a:xfrm>
          <a:prstGeom prst="rect">
            <a:avLst/>
          </a:prstGeom>
        </p:spPr>
        <p:txBody>
          <a:bodyPr vert="horz" wrap="square" lIns="0" tIns="29845" rIns="0" bIns="0" rtlCol="0">
            <a:spAutoFit/>
          </a:bodyPr>
          <a:lstStyle/>
          <a:p>
            <a:pPr marL="12700" marR="0" lvl="0" indent="0" algn="l" defTabSz="914400" rtl="0" eaLnBrk="1" fontAlgn="auto" latinLnBrk="0" hangingPunct="1">
              <a:lnSpc>
                <a:spcPct val="100000"/>
              </a:lnSpc>
              <a:spcBef>
                <a:spcPts val="235"/>
              </a:spcBef>
              <a:spcAft>
                <a:spcPts val="0"/>
              </a:spcAft>
              <a:buClrTx/>
              <a:buSzTx/>
              <a:buFontTx/>
              <a:buNone/>
              <a:tabLst/>
              <a:defRPr/>
            </a:pPr>
            <a:r>
              <a:rPr kumimoji="0" lang="en-US" sz="700" b="0" i="0" u="none" strike="noStrike" kern="1200" cap="none" spc="0" normalizeH="0" baseline="0" noProof="0" dirty="0">
                <a:ln>
                  <a:noFill/>
                </a:ln>
                <a:solidFill>
                  <a:srgbClr val="595959"/>
                </a:solidFill>
                <a:effectLst/>
                <a:uLnTx/>
                <a:uFillTx/>
                <a:latin typeface="Arial"/>
                <a:ea typeface="+mn-ea"/>
                <a:cs typeface="Arial"/>
              </a:rPr>
              <a:t>I</a:t>
            </a:r>
            <a:r>
              <a:rPr kumimoji="0" sz="700" b="0" i="0" u="none" strike="noStrike" kern="1200" cap="none" spc="0" normalizeH="0" baseline="0" noProof="0">
                <a:ln>
                  <a:noFill/>
                </a:ln>
                <a:solidFill>
                  <a:srgbClr val="595959"/>
                </a:solidFill>
                <a:effectLst/>
                <a:uLnTx/>
                <a:uFillTx/>
                <a:latin typeface="Arial"/>
                <a:ea typeface="+mn-ea"/>
                <a:cs typeface="Arial"/>
              </a:rPr>
              <a:t>mage</a:t>
            </a:r>
            <a:r>
              <a:rPr kumimoji="0" sz="700" b="0" i="0" u="none" strike="noStrike" kern="1200" cap="none" spc="-5" normalizeH="0" baseline="0" noProof="0">
                <a:ln>
                  <a:noFill/>
                </a:ln>
                <a:solidFill>
                  <a:srgbClr val="595959"/>
                </a:solidFill>
                <a:effectLst/>
                <a:uLnTx/>
                <a:uFillTx/>
                <a:latin typeface="Arial"/>
                <a:ea typeface="+mn-ea"/>
                <a:cs typeface="Arial"/>
              </a:rPr>
              <a:t> Source:</a:t>
            </a:r>
            <a:r>
              <a:rPr kumimoji="0" lang="en-IN" sz="700" b="0" i="0" u="none" strike="noStrike" kern="1200" cap="none" spc="-5" normalizeH="0" baseline="0" noProof="0" dirty="0">
                <a:ln>
                  <a:noFill/>
                </a:ln>
                <a:solidFill>
                  <a:srgbClr val="595959"/>
                </a:solidFill>
                <a:effectLst/>
                <a:uLnTx/>
                <a:uFillTx/>
                <a:latin typeface="Arial"/>
                <a:ea typeface="+mn-ea"/>
                <a:cs typeface="Arial"/>
              </a:rPr>
              <a:t>  </a:t>
            </a:r>
            <a:r>
              <a:rPr kumimoji="0" lang="en-IN" sz="700" b="0" i="0" u="none" strike="noStrike" kern="1200" cap="none" spc="0" normalizeH="0" baseline="0" noProof="0" dirty="0">
                <a:ln>
                  <a:noFill/>
                </a:ln>
                <a:solidFill>
                  <a:srgbClr val="595959"/>
                </a:solidFill>
                <a:effectLst/>
                <a:uLnTx/>
                <a:uFillTx/>
                <a:latin typeface="Arial"/>
                <a:ea typeface="+mn-ea"/>
                <a:cs typeface="Arial"/>
              </a:rPr>
              <a:t>https://static.javatpoint.com/tutorial/machine-learning/images/machine-learning-algorithms.png</a:t>
            </a:r>
          </a:p>
          <a:p>
            <a:pPr marL="12700" marR="0" lvl="0" indent="0" algn="l" defTabSz="914400" rtl="0" eaLnBrk="1" fontAlgn="auto" latinLnBrk="0" hangingPunct="1">
              <a:lnSpc>
                <a:spcPct val="100000"/>
              </a:lnSpc>
              <a:spcBef>
                <a:spcPts val="235"/>
              </a:spcBef>
              <a:spcAft>
                <a:spcPts val="0"/>
              </a:spcAft>
              <a:buClrTx/>
              <a:buSzTx/>
              <a:buFontTx/>
              <a:buNone/>
              <a:tabLst/>
              <a:defRPr/>
            </a:pPr>
            <a:endParaRPr kumimoji="0" lang="en-GB" sz="700" b="0" i="0" u="none" strike="noStrike" kern="1200" cap="none" spc="0" normalizeH="0" baseline="0" noProof="0" dirty="0">
              <a:ln>
                <a:noFill/>
              </a:ln>
              <a:solidFill>
                <a:srgbClr val="595959"/>
              </a:solidFill>
              <a:effectLst/>
              <a:uLnTx/>
              <a:uFillTx/>
              <a:latin typeface="Arial"/>
              <a:ea typeface="+mn-ea"/>
              <a:cs typeface="Arial"/>
              <a:hlinkClick r:id="rId2">
                <a:extLst>
                  <a:ext uri="{A12FA001-AC4F-418D-AE19-62706E023703}">
                    <ahyp:hlinkClr xmlns:ahyp="http://schemas.microsoft.com/office/drawing/2018/hyperlinkcolor" val="tx"/>
                  </a:ext>
                </a:extLst>
              </a:hlinkClick>
            </a:endParaRPr>
          </a:p>
          <a:p>
            <a:pPr marL="12700" marR="0" lvl="0" indent="0" algn="l" defTabSz="914400" rtl="0" eaLnBrk="1" fontAlgn="auto" latinLnBrk="0" hangingPunct="1">
              <a:lnSpc>
                <a:spcPct val="100000"/>
              </a:lnSpc>
              <a:spcBef>
                <a:spcPts val="235"/>
              </a:spcBef>
              <a:spcAft>
                <a:spcPts val="0"/>
              </a:spcAft>
              <a:buClrTx/>
              <a:buSzTx/>
              <a:buFontTx/>
              <a:buNone/>
              <a:tabLst/>
              <a:defRPr/>
            </a:pPr>
            <a:endParaRPr kumimoji="0" lang="en-GB" sz="700" b="0" i="0" u="none" strike="noStrike" kern="1200" cap="none" spc="0" normalizeH="0" baseline="0" noProof="0" dirty="0">
              <a:ln>
                <a:noFill/>
              </a:ln>
              <a:solidFill>
                <a:srgbClr val="595959"/>
              </a:solidFill>
              <a:effectLst/>
              <a:uLnTx/>
              <a:uFillTx/>
              <a:latin typeface="Arial"/>
              <a:ea typeface="+mn-ea"/>
              <a:cs typeface="Arial"/>
              <a:hlinkClick r:id="rId2">
                <a:extLst>
                  <a:ext uri="{A12FA001-AC4F-418D-AE19-62706E023703}">
                    <ahyp:hlinkClr xmlns:ahyp="http://schemas.microsoft.com/office/drawing/2018/hyperlinkcolor" val="tx"/>
                  </a:ext>
                </a:extLst>
              </a:hlinkClick>
            </a:endParaRPr>
          </a:p>
        </p:txBody>
      </p:sp>
      <p:sp>
        <p:nvSpPr>
          <p:cNvPr id="5" name="Rectangle 4"/>
          <p:cNvSpPr/>
          <p:nvPr/>
        </p:nvSpPr>
        <p:spPr>
          <a:xfrm>
            <a:off x="285720" y="2643188"/>
            <a:ext cx="4286280" cy="116955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1200" cap="none" spc="0" normalizeH="0" baseline="0" noProof="0" dirty="0">
                <a:ln>
                  <a:noFill/>
                </a:ln>
                <a:solidFill>
                  <a:prstClr val="black"/>
                </a:solidFill>
                <a:effectLst/>
                <a:uLnTx/>
                <a:uFillTx/>
                <a:latin typeface="Arial" pitchFamily="34" charset="0"/>
                <a:ea typeface="+mn-ea"/>
                <a:cs typeface="Arial" pitchFamily="34" charset="0"/>
              </a:rPr>
              <a:t> </a:t>
            </a:r>
            <a:r>
              <a:rPr kumimoji="0" lang="en-US" sz="1400" b="0" i="0" u="none" strike="noStrike" kern="1200" cap="none" spc="0" normalizeH="0" baseline="0" noProof="0" dirty="0">
                <a:ln>
                  <a:noFill/>
                </a:ln>
                <a:solidFill>
                  <a:srgbClr val="000000"/>
                </a:solidFill>
                <a:effectLst/>
                <a:uLnTx/>
                <a:uFillTx/>
                <a:latin typeface="Arial"/>
                <a:ea typeface="Arial"/>
                <a:cs typeface="Arial"/>
                <a:sym typeface="Arial"/>
              </a:rPr>
              <a:t>Supervised Learning</a:t>
            </a:r>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IN" sz="1400" b="0" i="0" u="none" strike="noStrike" kern="1200" cap="none" spc="0" normalizeH="0" baseline="0" noProof="0" dirty="0">
                <a:ln>
                  <a:noFill/>
                </a:ln>
                <a:solidFill>
                  <a:srgbClr val="000000"/>
                </a:solidFill>
                <a:effectLst/>
                <a:uLnTx/>
                <a:uFillTx/>
                <a:latin typeface="Arial"/>
                <a:ea typeface="Arial"/>
                <a:cs typeface="Arial"/>
                <a:sym typeface="Arial"/>
              </a:rPr>
              <a:t> </a:t>
            </a:r>
            <a:r>
              <a:rPr kumimoji="0" lang="en-US" sz="1400" b="0" i="0" u="none" strike="noStrike" kern="1200" cap="none" spc="0" normalizeH="0" baseline="0" noProof="0" dirty="0">
                <a:ln>
                  <a:noFill/>
                </a:ln>
                <a:solidFill>
                  <a:srgbClr val="000000"/>
                </a:solidFill>
                <a:effectLst/>
                <a:uLnTx/>
                <a:uFillTx/>
                <a:latin typeface="Arial"/>
                <a:ea typeface="Arial"/>
                <a:cs typeface="Arial"/>
                <a:sym typeface="Arial"/>
              </a:rPr>
              <a:t>Unsupervised Learning</a:t>
            </a:r>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IN" sz="1400" b="0" i="0" u="none" strike="noStrike" kern="1200" cap="none" spc="0" normalizeH="0" baseline="0" noProof="0" dirty="0">
                <a:ln>
                  <a:noFill/>
                </a:ln>
                <a:solidFill>
                  <a:srgbClr val="000000"/>
                </a:solidFill>
                <a:effectLst/>
                <a:uLnTx/>
                <a:uFillTx/>
                <a:latin typeface="Arial"/>
                <a:ea typeface="Arial"/>
                <a:cs typeface="Arial"/>
                <a:sym typeface="Arial"/>
              </a:rPr>
              <a:t> </a:t>
            </a:r>
            <a:r>
              <a:rPr kumimoji="0" lang="en-US" sz="1400" b="0" i="0" u="none" strike="noStrike" kern="1200" cap="none" spc="0" normalizeH="0" baseline="0" noProof="0" dirty="0">
                <a:ln>
                  <a:noFill/>
                </a:ln>
                <a:solidFill>
                  <a:srgbClr val="000000"/>
                </a:solidFill>
                <a:effectLst/>
                <a:uLnTx/>
                <a:uFillTx/>
                <a:latin typeface="Arial"/>
                <a:ea typeface="Arial"/>
                <a:cs typeface="Arial"/>
                <a:sym typeface="Arial"/>
              </a:rPr>
              <a:t>Reinforcement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sp>
        <p:nvSpPr>
          <p:cNvPr id="7" name="object 2"/>
          <p:cNvSpPr txBox="1"/>
          <p:nvPr/>
        </p:nvSpPr>
        <p:spPr>
          <a:xfrm>
            <a:off x="142844" y="714362"/>
            <a:ext cx="4214842" cy="751488"/>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Arial"/>
                <a:ea typeface="Arial"/>
                <a:cs typeface="Arial"/>
                <a:sym typeface="Arial"/>
              </a:rPr>
              <a:t>Machine learning and its types &amp; Applications</a:t>
            </a:r>
            <a:r>
              <a:rPr kumimoji="0" lang="en-US" sz="2400" b="1" i="0" u="none" strike="noStrike" kern="1200" cap="none" spc="0" normalizeH="0" baseline="0" noProof="0" dirty="0">
                <a:ln>
                  <a:noFill/>
                </a:ln>
                <a:solidFill>
                  <a:prstClr val="black"/>
                </a:solidFill>
                <a:effectLst/>
                <a:uLnTx/>
                <a:uFillTx/>
                <a:latin typeface="Calibri"/>
                <a:ea typeface="+mn-ea"/>
                <a:cs typeface="+mn-cs"/>
              </a:rPr>
              <a:t> </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2" descr="Machine Learning Algorithms">
            <a:extLst>
              <a:ext uri="{FF2B5EF4-FFF2-40B4-BE49-F238E27FC236}">
                <a16:creationId xmlns:a16="http://schemas.microsoft.com/office/drawing/2014/main" id="{A446AF2D-EDE8-4378-9D55-B7B94F28E7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99" y="1571618"/>
            <a:ext cx="4572001" cy="30780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8596" y="1500180"/>
            <a:ext cx="4214810" cy="382156"/>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F497D"/>
                </a:solidFill>
                <a:effectLst/>
                <a:uLnTx/>
                <a:uFillTx/>
                <a:latin typeface="Arial"/>
                <a:ea typeface="Arial"/>
                <a:cs typeface="Arial"/>
                <a:sym typeface="Arial"/>
              </a:rPr>
              <a:t>Supervised Learning  </a:t>
            </a:r>
            <a:r>
              <a:rPr kumimoji="0" lang="en-US" sz="2400" b="1" i="0" u="none" strike="noStrike" kern="1200" cap="none" spc="0" normalizeH="0" baseline="0" noProof="0" dirty="0">
                <a:ln>
                  <a:noFill/>
                </a:ln>
                <a:solidFill>
                  <a:prstClr val="black"/>
                </a:solidFill>
                <a:effectLst/>
                <a:uLnTx/>
                <a:uFillTx/>
                <a:latin typeface="Calibri"/>
                <a:ea typeface="+mn-ea"/>
                <a:cs typeface="+mn-cs"/>
              </a:rPr>
              <a:t> </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p:nvPr/>
        </p:nvSpPr>
        <p:spPr>
          <a:xfrm>
            <a:off x="5214942" y="4747438"/>
            <a:ext cx="3643338" cy="645690"/>
          </a:xfrm>
          <a:prstGeom prst="rect">
            <a:avLst/>
          </a:prstGeom>
        </p:spPr>
        <p:txBody>
          <a:bodyPr vert="horz" wrap="square" lIns="0" tIns="29845" rIns="0" bIns="0" rtlCol="0">
            <a:spAutoFit/>
          </a:bodyPr>
          <a:lstStyle/>
          <a:p>
            <a:pPr marL="12700" marR="0" lvl="0" indent="0" algn="l" defTabSz="914400" rtl="0" eaLnBrk="1" fontAlgn="auto" latinLnBrk="0" hangingPunct="1">
              <a:lnSpc>
                <a:spcPct val="100000"/>
              </a:lnSpc>
              <a:spcBef>
                <a:spcPts val="235"/>
              </a:spcBef>
              <a:spcAft>
                <a:spcPts val="0"/>
              </a:spcAft>
              <a:buClrTx/>
              <a:buSzTx/>
              <a:buFontTx/>
              <a:buNone/>
              <a:tabLst/>
              <a:defRPr/>
            </a:pPr>
            <a:r>
              <a:rPr kumimoji="0" lang="en-US" sz="700" b="0" i="0" u="none" strike="noStrike" kern="1200" cap="none" spc="0" normalizeH="0" baseline="0" noProof="0" dirty="0">
                <a:ln>
                  <a:noFill/>
                </a:ln>
                <a:solidFill>
                  <a:srgbClr val="595959"/>
                </a:solidFill>
                <a:effectLst/>
                <a:uLnTx/>
                <a:uFillTx/>
                <a:latin typeface="Arial"/>
                <a:ea typeface="+mn-ea"/>
                <a:cs typeface="Arial"/>
              </a:rPr>
              <a:t>I</a:t>
            </a:r>
            <a:r>
              <a:rPr kumimoji="0" sz="700" b="0" i="0" u="none" strike="noStrike" kern="1200" cap="none" spc="0" normalizeH="0" baseline="0" noProof="0">
                <a:ln>
                  <a:noFill/>
                </a:ln>
                <a:solidFill>
                  <a:srgbClr val="595959"/>
                </a:solidFill>
                <a:effectLst/>
                <a:uLnTx/>
                <a:uFillTx/>
                <a:latin typeface="Arial"/>
                <a:ea typeface="+mn-ea"/>
                <a:cs typeface="Arial"/>
              </a:rPr>
              <a:t>mage</a:t>
            </a:r>
            <a:r>
              <a:rPr kumimoji="0" sz="700" b="0" i="0" u="none" strike="noStrike" kern="1200" cap="none" spc="-5" normalizeH="0" baseline="0" noProof="0">
                <a:ln>
                  <a:noFill/>
                </a:ln>
                <a:solidFill>
                  <a:srgbClr val="595959"/>
                </a:solidFill>
                <a:effectLst/>
                <a:uLnTx/>
                <a:uFillTx/>
                <a:latin typeface="Arial"/>
                <a:ea typeface="+mn-ea"/>
                <a:cs typeface="Arial"/>
              </a:rPr>
              <a:t> Source</a:t>
            </a:r>
            <a:r>
              <a:rPr kumimoji="0" sz="700" b="0" i="0" u="none" strike="noStrike" kern="1200" cap="none" spc="0" normalizeH="0" baseline="0" noProof="0">
                <a:ln>
                  <a:noFill/>
                </a:ln>
                <a:solidFill>
                  <a:srgbClr val="595959"/>
                </a:solidFill>
                <a:effectLst/>
                <a:uLnTx/>
                <a:uFillTx/>
                <a:latin typeface="Arial"/>
                <a:ea typeface="+mn-ea"/>
                <a:cs typeface="Arial"/>
              </a:rPr>
              <a:t>:</a:t>
            </a:r>
            <a:r>
              <a:rPr kumimoji="0" lang="en-IN" sz="700" b="0" i="0" u="none" strike="noStrike" kern="1200" cap="none" spc="0" normalizeH="0" baseline="0" noProof="0" dirty="0">
                <a:ln>
                  <a:noFill/>
                </a:ln>
                <a:solidFill>
                  <a:srgbClr val="595959"/>
                </a:solidFill>
                <a:effectLst/>
                <a:uLnTx/>
                <a:uFillTx/>
                <a:latin typeface="Arial"/>
                <a:ea typeface="+mn-ea"/>
                <a:cs typeface="Arial"/>
              </a:rPr>
              <a:t>  https://static.javatpoint.com/tutorial/machine-learning/images/supervised-machine-learning.png</a:t>
            </a:r>
          </a:p>
          <a:p>
            <a:pPr marL="12700" marR="0" lvl="0" indent="0" algn="l" defTabSz="914400" rtl="0" eaLnBrk="1" fontAlgn="auto" latinLnBrk="0" hangingPunct="1">
              <a:lnSpc>
                <a:spcPct val="100000"/>
              </a:lnSpc>
              <a:spcBef>
                <a:spcPts val="235"/>
              </a:spcBef>
              <a:spcAft>
                <a:spcPts val="0"/>
              </a:spcAft>
              <a:buClrTx/>
              <a:buSzTx/>
              <a:buFontTx/>
              <a:buNone/>
              <a:tabLst/>
              <a:defRPr/>
            </a:pPr>
            <a:endParaRPr kumimoji="0" lang="en-IN" sz="700" b="0" i="0" u="none" strike="noStrike" kern="1200" cap="none" spc="0" normalizeH="0" baseline="0" noProof="0" dirty="0">
              <a:ln>
                <a:noFill/>
              </a:ln>
              <a:solidFill>
                <a:srgbClr val="595959"/>
              </a:solidFill>
              <a:effectLst/>
              <a:uLnTx/>
              <a:uFillTx/>
              <a:latin typeface="Arial"/>
              <a:ea typeface="+mn-ea"/>
              <a:cs typeface="Arial"/>
            </a:endParaRPr>
          </a:p>
          <a:p>
            <a:pPr marL="12700" marR="0" lvl="0" indent="0" algn="l" defTabSz="914400" rtl="0" eaLnBrk="1" fontAlgn="auto" latinLnBrk="0" hangingPunct="1">
              <a:lnSpc>
                <a:spcPct val="100000"/>
              </a:lnSpc>
              <a:spcBef>
                <a:spcPts val="235"/>
              </a:spcBef>
              <a:spcAft>
                <a:spcPts val="0"/>
              </a:spcAft>
              <a:buClrTx/>
              <a:buSzTx/>
              <a:buFontTx/>
              <a:buNone/>
              <a:tabLst/>
              <a:defRPr/>
            </a:pPr>
            <a:endParaRPr kumimoji="0" lang="en-GB" sz="700" b="0" i="0" u="none" strike="noStrike" kern="1200" cap="none" spc="0" normalizeH="0" baseline="0" noProof="0" dirty="0">
              <a:ln>
                <a:noFill/>
              </a:ln>
              <a:solidFill>
                <a:srgbClr val="595959"/>
              </a:solidFill>
              <a:effectLst/>
              <a:uLnTx/>
              <a:uFillTx/>
              <a:latin typeface="Arial"/>
              <a:ea typeface="+mn-ea"/>
              <a:cs typeface="Arial"/>
              <a:hlinkClick r:id="rId2">
                <a:extLst>
                  <a:ext uri="{A12FA001-AC4F-418D-AE19-62706E023703}">
                    <ahyp:hlinkClr xmlns:ahyp="http://schemas.microsoft.com/office/drawing/2018/hyperlinkcolor" val="tx"/>
                  </a:ext>
                </a:extLst>
              </a:hlinkClick>
            </a:endParaRPr>
          </a:p>
          <a:p>
            <a:pPr marL="12700" marR="0" lvl="0" indent="0" algn="l" defTabSz="914400" rtl="0" eaLnBrk="1" fontAlgn="auto" latinLnBrk="0" hangingPunct="1">
              <a:lnSpc>
                <a:spcPct val="100000"/>
              </a:lnSpc>
              <a:spcBef>
                <a:spcPts val="235"/>
              </a:spcBef>
              <a:spcAft>
                <a:spcPts val="0"/>
              </a:spcAft>
              <a:buClrTx/>
              <a:buSzTx/>
              <a:buFontTx/>
              <a:buNone/>
              <a:tabLst/>
              <a:defRPr/>
            </a:pPr>
            <a:endParaRPr kumimoji="0" lang="en-GB" sz="700" b="0" i="0" u="none" strike="noStrike" kern="1200" cap="none" spc="0" normalizeH="0" baseline="0" noProof="0" dirty="0">
              <a:ln>
                <a:noFill/>
              </a:ln>
              <a:solidFill>
                <a:srgbClr val="595959"/>
              </a:solidFill>
              <a:effectLst/>
              <a:uLnTx/>
              <a:uFillTx/>
              <a:latin typeface="Arial"/>
              <a:ea typeface="+mn-ea"/>
              <a:cs typeface="Arial"/>
              <a:hlinkClick r:id="rId2">
                <a:extLst>
                  <a:ext uri="{A12FA001-AC4F-418D-AE19-62706E023703}">
                    <ahyp:hlinkClr xmlns:ahyp="http://schemas.microsoft.com/office/drawing/2018/hyperlinkcolor" val="tx"/>
                  </a:ext>
                </a:extLst>
              </a:hlinkClick>
            </a:endParaRPr>
          </a:p>
        </p:txBody>
      </p:sp>
      <p:sp>
        <p:nvSpPr>
          <p:cNvPr id="5" name="Rectangle 4"/>
          <p:cNvSpPr/>
          <p:nvPr/>
        </p:nvSpPr>
        <p:spPr>
          <a:xfrm>
            <a:off x="214282" y="2643188"/>
            <a:ext cx="4071966" cy="160043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a:ea typeface="Arial"/>
                <a:cs typeface="Arial"/>
                <a:sym typeface="Arial"/>
              </a:rPr>
              <a:t> It is a process of learning algorithm from the training dataset. </a:t>
            </a:r>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IN" sz="1400" b="0" i="0" u="none" strike="noStrike" kern="1200" cap="none" spc="0" normalizeH="0" baseline="0" noProof="0" dirty="0">
                <a:ln>
                  <a:noFill/>
                </a:ln>
                <a:solidFill>
                  <a:srgbClr val="000000"/>
                </a:solidFill>
                <a:effectLst/>
                <a:uLnTx/>
                <a:uFillTx/>
                <a:latin typeface="Arial"/>
                <a:ea typeface="Arial"/>
                <a:cs typeface="Arial"/>
                <a:sym typeface="Arial"/>
              </a:rPr>
              <a:t> </a:t>
            </a:r>
            <a:r>
              <a:rPr kumimoji="0" lang="en-US" sz="1400" b="0" i="0" u="none" strike="noStrike" kern="1200" cap="none" spc="0" normalizeH="0" baseline="0" noProof="0" dirty="0">
                <a:ln>
                  <a:noFill/>
                </a:ln>
                <a:solidFill>
                  <a:srgbClr val="000000"/>
                </a:solidFill>
                <a:effectLst/>
                <a:uLnTx/>
                <a:uFillTx/>
                <a:latin typeface="Arial"/>
                <a:ea typeface="Arial"/>
                <a:cs typeface="Arial"/>
                <a:sym typeface="Arial"/>
              </a:rPr>
              <a:t>Using input and output variable, an algorithm is used to learn the mapping function from the input to the output.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sp>
        <p:nvSpPr>
          <p:cNvPr id="7" name="object 2"/>
          <p:cNvSpPr txBox="1"/>
          <p:nvPr/>
        </p:nvSpPr>
        <p:spPr>
          <a:xfrm>
            <a:off x="142844" y="714362"/>
            <a:ext cx="4214842" cy="751488"/>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Arial"/>
                <a:ea typeface="Arial"/>
                <a:cs typeface="Arial"/>
                <a:sym typeface="Arial"/>
              </a:rPr>
              <a:t>Machine learning and its types &amp; Applications</a:t>
            </a:r>
            <a:r>
              <a:rPr kumimoji="0" lang="en-US" sz="2400" b="1" i="0" u="none" strike="noStrike" kern="1200" cap="none" spc="0" normalizeH="0" baseline="0" noProof="0" dirty="0">
                <a:ln>
                  <a:noFill/>
                </a:ln>
                <a:solidFill>
                  <a:prstClr val="black"/>
                </a:solidFill>
                <a:effectLst/>
                <a:uLnTx/>
                <a:uFillTx/>
                <a:latin typeface="Calibri"/>
                <a:ea typeface="+mn-ea"/>
                <a:cs typeface="+mn-cs"/>
              </a:rPr>
              <a:t> </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9" name="Picture 8" descr="Supervised Machine learning">
            <a:extLst>
              <a:ext uri="{FF2B5EF4-FFF2-40B4-BE49-F238E27FC236}">
                <a16:creationId xmlns:a16="http://schemas.microsoft.com/office/drawing/2014/main" id="{291F6642-BD53-4306-AAC7-CCED0072815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500562" y="1428742"/>
            <a:ext cx="4643438" cy="3403778"/>
          </a:xfrm>
          <a:prstGeom prst="rect">
            <a:avLst/>
          </a:prstGeom>
          <a:noFill/>
          <a:ln>
            <a:noFill/>
          </a:ln>
        </p:spPr>
      </p:pic>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8596" y="1500180"/>
            <a:ext cx="4214810" cy="289823"/>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F497D"/>
                </a:solidFill>
                <a:effectLst/>
                <a:uLnTx/>
                <a:uFillTx/>
                <a:latin typeface="Arial"/>
                <a:ea typeface="Arial"/>
                <a:cs typeface="Arial"/>
                <a:sym typeface="Arial"/>
              </a:rPr>
              <a:t>Unsupervised Learning</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p:nvPr/>
        </p:nvSpPr>
        <p:spPr>
          <a:xfrm>
            <a:off x="4929190" y="4786329"/>
            <a:ext cx="4071966" cy="779059"/>
          </a:xfrm>
          <a:prstGeom prst="rect">
            <a:avLst/>
          </a:prstGeom>
        </p:spPr>
        <p:txBody>
          <a:bodyPr vert="horz" wrap="square" lIns="0" tIns="29845" rIns="0" bIns="0" rtlCol="0">
            <a:spAutoFit/>
          </a:bodyPr>
          <a:lstStyle/>
          <a:p>
            <a:pPr marL="12700" marR="0" lvl="0" indent="0" algn="l" defTabSz="914400" rtl="0" eaLnBrk="1" fontAlgn="auto" latinLnBrk="0" hangingPunct="1">
              <a:lnSpc>
                <a:spcPct val="100000"/>
              </a:lnSpc>
              <a:spcBef>
                <a:spcPts val="235"/>
              </a:spcBef>
              <a:spcAft>
                <a:spcPts val="0"/>
              </a:spcAft>
              <a:buClrTx/>
              <a:buSzTx/>
              <a:buFontTx/>
              <a:buNone/>
              <a:tabLst/>
              <a:defRPr/>
            </a:pPr>
            <a:r>
              <a:rPr kumimoji="0" lang="en-US" sz="700" b="0" i="0" u="none" strike="noStrike" kern="1200" cap="none" spc="0" normalizeH="0" baseline="0" noProof="0" dirty="0">
                <a:ln>
                  <a:noFill/>
                </a:ln>
                <a:solidFill>
                  <a:srgbClr val="595959"/>
                </a:solidFill>
                <a:effectLst/>
                <a:uLnTx/>
                <a:uFillTx/>
                <a:latin typeface="Arial"/>
                <a:ea typeface="+mn-ea"/>
                <a:cs typeface="Arial"/>
              </a:rPr>
              <a:t>I</a:t>
            </a:r>
            <a:r>
              <a:rPr kumimoji="0" sz="700" b="0" i="0" u="none" strike="noStrike" kern="1200" cap="none" spc="0" normalizeH="0" baseline="0" noProof="0">
                <a:ln>
                  <a:noFill/>
                </a:ln>
                <a:solidFill>
                  <a:srgbClr val="595959"/>
                </a:solidFill>
                <a:effectLst/>
                <a:uLnTx/>
                <a:uFillTx/>
                <a:latin typeface="Arial"/>
                <a:ea typeface="+mn-ea"/>
                <a:cs typeface="Arial"/>
              </a:rPr>
              <a:t>mage</a:t>
            </a:r>
            <a:r>
              <a:rPr kumimoji="0" sz="700" b="0" i="0" u="none" strike="noStrike" kern="1200" cap="none" spc="-5" normalizeH="0" baseline="0" noProof="0">
                <a:ln>
                  <a:noFill/>
                </a:ln>
                <a:solidFill>
                  <a:srgbClr val="595959"/>
                </a:solidFill>
                <a:effectLst/>
                <a:uLnTx/>
                <a:uFillTx/>
                <a:latin typeface="Arial"/>
                <a:ea typeface="+mn-ea"/>
                <a:cs typeface="Arial"/>
              </a:rPr>
              <a:t> Source</a:t>
            </a:r>
            <a:r>
              <a:rPr kumimoji="0" sz="700" b="0" i="0" u="none" strike="noStrike" kern="1200" cap="none" spc="0" normalizeH="0" baseline="0" noProof="0">
                <a:ln>
                  <a:noFill/>
                </a:ln>
                <a:solidFill>
                  <a:srgbClr val="595959"/>
                </a:solidFill>
                <a:effectLst/>
                <a:uLnTx/>
                <a:uFillTx/>
                <a:latin typeface="Arial"/>
                <a:ea typeface="+mn-ea"/>
                <a:cs typeface="Arial"/>
              </a:rPr>
              <a:t>:</a:t>
            </a:r>
            <a:r>
              <a:rPr kumimoji="0" lang="en-IN" sz="700" b="0" i="0" u="none" strike="noStrike" kern="1200" cap="none" spc="0" normalizeH="0" baseline="0" noProof="0" dirty="0">
                <a:ln>
                  <a:noFill/>
                </a:ln>
                <a:solidFill>
                  <a:srgbClr val="595959"/>
                </a:solidFill>
                <a:effectLst/>
                <a:uLnTx/>
                <a:uFillTx/>
                <a:latin typeface="Arial"/>
                <a:ea typeface="+mn-ea"/>
                <a:cs typeface="Arial"/>
              </a:rPr>
              <a:t>  https://static.javatpoint.com/tutorial/machine-learning/images/unsupervised-machine-learning-1.png</a:t>
            </a:r>
          </a:p>
          <a:p>
            <a:pPr marL="12700" marR="0" lvl="0" indent="0" algn="l" defTabSz="914400" rtl="0" eaLnBrk="1" fontAlgn="auto" latinLnBrk="0" hangingPunct="1">
              <a:lnSpc>
                <a:spcPct val="100000"/>
              </a:lnSpc>
              <a:spcBef>
                <a:spcPts val="235"/>
              </a:spcBef>
              <a:spcAft>
                <a:spcPts val="0"/>
              </a:spcAft>
              <a:buClrTx/>
              <a:buSzTx/>
              <a:buFontTx/>
              <a:buNone/>
              <a:tabLst/>
              <a:defRPr/>
            </a:pPr>
            <a:endParaRPr kumimoji="0" lang="en-IN" sz="700" b="0" i="0" u="none" strike="noStrike" kern="1200" cap="none" spc="0" normalizeH="0" baseline="0" noProof="0" dirty="0">
              <a:ln>
                <a:noFill/>
              </a:ln>
              <a:solidFill>
                <a:srgbClr val="595959"/>
              </a:solidFill>
              <a:effectLst/>
              <a:uLnTx/>
              <a:uFillTx/>
              <a:latin typeface="Arial"/>
              <a:ea typeface="+mn-ea"/>
              <a:cs typeface="Arial"/>
            </a:endParaRPr>
          </a:p>
          <a:p>
            <a:pPr marL="12700" marR="0" lvl="0" indent="0" algn="l" defTabSz="914400" rtl="0" eaLnBrk="1" fontAlgn="auto" latinLnBrk="0" hangingPunct="1">
              <a:lnSpc>
                <a:spcPct val="100000"/>
              </a:lnSpc>
              <a:spcBef>
                <a:spcPts val="235"/>
              </a:spcBef>
              <a:spcAft>
                <a:spcPts val="0"/>
              </a:spcAft>
              <a:buClrTx/>
              <a:buSzTx/>
              <a:buFontTx/>
              <a:buNone/>
              <a:tabLst/>
              <a:defRPr/>
            </a:pPr>
            <a:endParaRPr kumimoji="0" lang="en-IN" sz="700" b="0" i="0" u="none" strike="noStrike" kern="1200" cap="none" spc="0" normalizeH="0" baseline="0" noProof="0" dirty="0">
              <a:ln>
                <a:noFill/>
              </a:ln>
              <a:solidFill>
                <a:srgbClr val="595959"/>
              </a:solidFill>
              <a:effectLst/>
              <a:uLnTx/>
              <a:uFillTx/>
              <a:latin typeface="Arial"/>
              <a:ea typeface="+mn-ea"/>
              <a:cs typeface="Arial"/>
            </a:endParaRPr>
          </a:p>
          <a:p>
            <a:pPr marL="12700" marR="0" lvl="0" indent="0" algn="l" defTabSz="914400" rtl="0" eaLnBrk="1" fontAlgn="auto" latinLnBrk="0" hangingPunct="1">
              <a:lnSpc>
                <a:spcPct val="100000"/>
              </a:lnSpc>
              <a:spcBef>
                <a:spcPts val="235"/>
              </a:spcBef>
              <a:spcAft>
                <a:spcPts val="0"/>
              </a:spcAft>
              <a:buClrTx/>
              <a:buSzTx/>
              <a:buFontTx/>
              <a:buNone/>
              <a:tabLst/>
              <a:defRPr/>
            </a:pPr>
            <a:endParaRPr kumimoji="0" lang="en-GB" sz="700" b="0" i="0" u="none" strike="noStrike" kern="1200" cap="none" spc="0" normalizeH="0" baseline="0" noProof="0" dirty="0">
              <a:ln>
                <a:noFill/>
              </a:ln>
              <a:solidFill>
                <a:srgbClr val="595959"/>
              </a:solidFill>
              <a:effectLst/>
              <a:uLnTx/>
              <a:uFillTx/>
              <a:latin typeface="Arial"/>
              <a:ea typeface="+mn-ea"/>
              <a:cs typeface="Arial"/>
              <a:hlinkClick r:id="rId2">
                <a:extLst>
                  <a:ext uri="{A12FA001-AC4F-418D-AE19-62706E023703}">
                    <ahyp:hlinkClr xmlns:ahyp="http://schemas.microsoft.com/office/drawing/2018/hyperlinkcolor" val="tx"/>
                  </a:ext>
                </a:extLst>
              </a:hlinkClick>
            </a:endParaRPr>
          </a:p>
          <a:p>
            <a:pPr marL="12700" marR="0" lvl="0" indent="0" algn="l" defTabSz="914400" rtl="0" eaLnBrk="1" fontAlgn="auto" latinLnBrk="0" hangingPunct="1">
              <a:lnSpc>
                <a:spcPct val="100000"/>
              </a:lnSpc>
              <a:spcBef>
                <a:spcPts val="235"/>
              </a:spcBef>
              <a:spcAft>
                <a:spcPts val="0"/>
              </a:spcAft>
              <a:buClrTx/>
              <a:buSzTx/>
              <a:buFontTx/>
              <a:buNone/>
              <a:tabLst/>
              <a:defRPr/>
            </a:pPr>
            <a:endParaRPr kumimoji="0" lang="en-GB" sz="700" b="0" i="0" u="none" strike="noStrike" kern="1200" cap="none" spc="0" normalizeH="0" baseline="0" noProof="0" dirty="0">
              <a:ln>
                <a:noFill/>
              </a:ln>
              <a:solidFill>
                <a:srgbClr val="595959"/>
              </a:solidFill>
              <a:effectLst/>
              <a:uLnTx/>
              <a:uFillTx/>
              <a:latin typeface="Arial"/>
              <a:ea typeface="+mn-ea"/>
              <a:cs typeface="Arial"/>
              <a:hlinkClick r:id="rId2">
                <a:extLst>
                  <a:ext uri="{A12FA001-AC4F-418D-AE19-62706E023703}">
                    <ahyp:hlinkClr xmlns:ahyp="http://schemas.microsoft.com/office/drawing/2018/hyperlinkcolor" val="tx"/>
                  </a:ext>
                </a:extLst>
              </a:hlinkClick>
            </a:endParaRPr>
          </a:p>
        </p:txBody>
      </p:sp>
      <p:sp>
        <p:nvSpPr>
          <p:cNvPr id="5" name="Rectangle 4"/>
          <p:cNvSpPr/>
          <p:nvPr/>
        </p:nvSpPr>
        <p:spPr>
          <a:xfrm>
            <a:off x="214282" y="2643188"/>
            <a:ext cx="4071966" cy="181588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a:ea typeface="Arial"/>
                <a:cs typeface="Arial"/>
                <a:sym typeface="Arial"/>
              </a:rPr>
              <a:t> Modeling the underlying or hidden structure or distribution in the data in order to learn more about the data. </a:t>
            </a:r>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IN" sz="1400" b="0" i="0" u="none" strike="noStrike" kern="1200" cap="none" spc="0" normalizeH="0" baseline="0" noProof="0" dirty="0">
                <a:ln>
                  <a:noFill/>
                </a:ln>
                <a:solidFill>
                  <a:srgbClr val="000000"/>
                </a:solidFill>
                <a:effectLst/>
                <a:uLnTx/>
                <a:uFillTx/>
                <a:latin typeface="Arial"/>
                <a:ea typeface="Arial"/>
                <a:cs typeface="Arial"/>
                <a:sym typeface="Arial"/>
              </a:rPr>
              <a:t> </a:t>
            </a:r>
            <a:r>
              <a:rPr kumimoji="0" lang="en-US" sz="1400" b="0" i="0" u="none" strike="noStrike" kern="1200" cap="none" spc="0" normalizeH="0" baseline="0" noProof="0" dirty="0">
                <a:ln>
                  <a:noFill/>
                </a:ln>
                <a:solidFill>
                  <a:srgbClr val="000000"/>
                </a:solidFill>
                <a:effectLst/>
                <a:uLnTx/>
                <a:uFillTx/>
                <a:latin typeface="Arial"/>
                <a:ea typeface="Arial"/>
                <a:cs typeface="Arial"/>
                <a:sym typeface="Arial"/>
              </a:rPr>
              <a:t>Only have input data and no corresponding output variables.</a:t>
            </a:r>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sp>
        <p:nvSpPr>
          <p:cNvPr id="7" name="object 2"/>
          <p:cNvSpPr txBox="1"/>
          <p:nvPr/>
        </p:nvSpPr>
        <p:spPr>
          <a:xfrm>
            <a:off x="142844" y="714362"/>
            <a:ext cx="4214842" cy="751488"/>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Arial"/>
                <a:ea typeface="Arial"/>
                <a:cs typeface="Arial"/>
                <a:sym typeface="Arial"/>
              </a:rPr>
              <a:t>Machine learning and its types &amp; Applications</a:t>
            </a:r>
            <a:r>
              <a:rPr kumimoji="0" lang="en-US" sz="2400" b="1" i="0" u="none" strike="noStrike" kern="1200" cap="none" spc="0" normalizeH="0" baseline="0" noProof="0" dirty="0">
                <a:ln>
                  <a:noFill/>
                </a:ln>
                <a:solidFill>
                  <a:prstClr val="black"/>
                </a:solidFill>
                <a:effectLst/>
                <a:uLnTx/>
                <a:uFillTx/>
                <a:latin typeface="Calibri"/>
                <a:ea typeface="+mn-ea"/>
                <a:cs typeface="+mn-cs"/>
              </a:rPr>
              <a:t> </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Content Placeholder 4" descr="Supervised Machine learning">
            <a:extLst>
              <a:ext uri="{FF2B5EF4-FFF2-40B4-BE49-F238E27FC236}">
                <a16:creationId xmlns:a16="http://schemas.microsoft.com/office/drawing/2014/main" id="{76DC2DC0-F09D-4A69-8B2A-EDD8E6A4A4FC}"/>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4643438" y="1142990"/>
            <a:ext cx="4500562" cy="3500462"/>
          </a:xfrm>
          <a:prstGeom prst="rect">
            <a:avLst/>
          </a:prstGeom>
          <a:noFill/>
          <a:ln>
            <a:noFill/>
          </a:ln>
        </p:spPr>
      </p:pic>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8596" y="1500180"/>
            <a:ext cx="4214810" cy="382156"/>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F497D"/>
                </a:solidFill>
                <a:effectLst/>
                <a:uLnTx/>
                <a:uFillTx/>
                <a:latin typeface="Arial"/>
                <a:ea typeface="Arial"/>
                <a:cs typeface="Arial"/>
                <a:sym typeface="Arial"/>
              </a:rPr>
              <a:t>Supervised Learning  </a:t>
            </a:r>
            <a:r>
              <a:rPr kumimoji="0" lang="en-US" sz="2400" b="1" i="0" u="none" strike="noStrike" kern="1200" cap="none" spc="0" normalizeH="0" baseline="0" noProof="0" dirty="0">
                <a:ln>
                  <a:noFill/>
                </a:ln>
                <a:solidFill>
                  <a:prstClr val="black"/>
                </a:solidFill>
                <a:effectLst/>
                <a:uLnTx/>
                <a:uFillTx/>
                <a:latin typeface="Calibri"/>
                <a:ea typeface="+mn-ea"/>
                <a:cs typeface="+mn-cs"/>
              </a:rPr>
              <a:t> </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p:nvPr/>
        </p:nvSpPr>
        <p:spPr>
          <a:xfrm>
            <a:off x="5214942" y="4747438"/>
            <a:ext cx="3643338" cy="645690"/>
          </a:xfrm>
          <a:prstGeom prst="rect">
            <a:avLst/>
          </a:prstGeom>
        </p:spPr>
        <p:txBody>
          <a:bodyPr vert="horz" wrap="square" lIns="0" tIns="29845" rIns="0" bIns="0" rtlCol="0">
            <a:spAutoFit/>
          </a:bodyPr>
          <a:lstStyle/>
          <a:p>
            <a:pPr marL="12700" marR="0" lvl="0" indent="0" algn="l" defTabSz="914400" rtl="0" eaLnBrk="1" fontAlgn="auto" latinLnBrk="0" hangingPunct="1">
              <a:lnSpc>
                <a:spcPct val="100000"/>
              </a:lnSpc>
              <a:spcBef>
                <a:spcPts val="235"/>
              </a:spcBef>
              <a:spcAft>
                <a:spcPts val="0"/>
              </a:spcAft>
              <a:buClrTx/>
              <a:buSzTx/>
              <a:buFontTx/>
              <a:buNone/>
              <a:tabLst/>
              <a:defRPr/>
            </a:pPr>
            <a:r>
              <a:rPr kumimoji="0" lang="en-US" sz="700" b="0" i="0" u="none" strike="noStrike" kern="1200" cap="none" spc="0" normalizeH="0" baseline="0" noProof="0" dirty="0">
                <a:ln>
                  <a:noFill/>
                </a:ln>
                <a:solidFill>
                  <a:srgbClr val="595959"/>
                </a:solidFill>
                <a:effectLst/>
                <a:uLnTx/>
                <a:uFillTx/>
                <a:latin typeface="Arial"/>
                <a:ea typeface="+mn-ea"/>
                <a:cs typeface="Arial"/>
              </a:rPr>
              <a:t>I</a:t>
            </a:r>
            <a:r>
              <a:rPr kumimoji="0" sz="700" b="0" i="0" u="none" strike="noStrike" kern="1200" cap="none" spc="0" normalizeH="0" baseline="0" noProof="0">
                <a:ln>
                  <a:noFill/>
                </a:ln>
                <a:solidFill>
                  <a:srgbClr val="595959"/>
                </a:solidFill>
                <a:effectLst/>
                <a:uLnTx/>
                <a:uFillTx/>
                <a:latin typeface="Arial"/>
                <a:ea typeface="+mn-ea"/>
                <a:cs typeface="Arial"/>
              </a:rPr>
              <a:t>mage</a:t>
            </a:r>
            <a:r>
              <a:rPr kumimoji="0" sz="700" b="0" i="0" u="none" strike="noStrike" kern="1200" cap="none" spc="-5" normalizeH="0" baseline="0" noProof="0">
                <a:ln>
                  <a:noFill/>
                </a:ln>
                <a:solidFill>
                  <a:srgbClr val="595959"/>
                </a:solidFill>
                <a:effectLst/>
                <a:uLnTx/>
                <a:uFillTx/>
                <a:latin typeface="Arial"/>
                <a:ea typeface="+mn-ea"/>
                <a:cs typeface="Arial"/>
              </a:rPr>
              <a:t> Source</a:t>
            </a:r>
            <a:r>
              <a:rPr kumimoji="0" sz="700" b="0" i="0" u="none" strike="noStrike" kern="1200" cap="none" spc="0" normalizeH="0" baseline="0" noProof="0">
                <a:ln>
                  <a:noFill/>
                </a:ln>
                <a:solidFill>
                  <a:srgbClr val="595959"/>
                </a:solidFill>
                <a:effectLst/>
                <a:uLnTx/>
                <a:uFillTx/>
                <a:latin typeface="Arial"/>
                <a:ea typeface="+mn-ea"/>
                <a:cs typeface="Arial"/>
              </a:rPr>
              <a:t>:</a:t>
            </a:r>
            <a:r>
              <a:rPr kumimoji="0" lang="en-IN" sz="700" b="0" i="0" u="none" strike="noStrike" kern="1200" cap="none" spc="0" normalizeH="0" baseline="0" noProof="0" dirty="0">
                <a:ln>
                  <a:noFill/>
                </a:ln>
                <a:solidFill>
                  <a:srgbClr val="595959"/>
                </a:solidFill>
                <a:effectLst/>
                <a:uLnTx/>
                <a:uFillTx/>
                <a:latin typeface="Arial"/>
                <a:ea typeface="+mn-ea"/>
                <a:cs typeface="Arial"/>
              </a:rPr>
              <a:t>  https://static.javatpoint.com/tutorial/machine-learning/images/supervised-machine-learning.png</a:t>
            </a:r>
          </a:p>
          <a:p>
            <a:pPr marL="12700" marR="0" lvl="0" indent="0" algn="l" defTabSz="914400" rtl="0" eaLnBrk="1" fontAlgn="auto" latinLnBrk="0" hangingPunct="1">
              <a:lnSpc>
                <a:spcPct val="100000"/>
              </a:lnSpc>
              <a:spcBef>
                <a:spcPts val="235"/>
              </a:spcBef>
              <a:spcAft>
                <a:spcPts val="0"/>
              </a:spcAft>
              <a:buClrTx/>
              <a:buSzTx/>
              <a:buFontTx/>
              <a:buNone/>
              <a:tabLst/>
              <a:defRPr/>
            </a:pPr>
            <a:endParaRPr kumimoji="0" lang="en-IN" sz="700" b="0" i="0" u="none" strike="noStrike" kern="1200" cap="none" spc="0" normalizeH="0" baseline="0" noProof="0" dirty="0">
              <a:ln>
                <a:noFill/>
              </a:ln>
              <a:solidFill>
                <a:srgbClr val="595959"/>
              </a:solidFill>
              <a:effectLst/>
              <a:uLnTx/>
              <a:uFillTx/>
              <a:latin typeface="Arial"/>
              <a:ea typeface="+mn-ea"/>
              <a:cs typeface="Arial"/>
            </a:endParaRPr>
          </a:p>
          <a:p>
            <a:pPr marL="12700" marR="0" lvl="0" indent="0" algn="l" defTabSz="914400" rtl="0" eaLnBrk="1" fontAlgn="auto" latinLnBrk="0" hangingPunct="1">
              <a:lnSpc>
                <a:spcPct val="100000"/>
              </a:lnSpc>
              <a:spcBef>
                <a:spcPts val="235"/>
              </a:spcBef>
              <a:spcAft>
                <a:spcPts val="0"/>
              </a:spcAft>
              <a:buClrTx/>
              <a:buSzTx/>
              <a:buFontTx/>
              <a:buNone/>
              <a:tabLst/>
              <a:defRPr/>
            </a:pPr>
            <a:endParaRPr kumimoji="0" lang="en-GB" sz="700" b="0" i="0" u="none" strike="noStrike" kern="1200" cap="none" spc="0" normalizeH="0" baseline="0" noProof="0" dirty="0">
              <a:ln>
                <a:noFill/>
              </a:ln>
              <a:solidFill>
                <a:srgbClr val="595959"/>
              </a:solidFill>
              <a:effectLst/>
              <a:uLnTx/>
              <a:uFillTx/>
              <a:latin typeface="Arial"/>
              <a:ea typeface="+mn-ea"/>
              <a:cs typeface="Arial"/>
              <a:hlinkClick r:id="rId2">
                <a:extLst>
                  <a:ext uri="{A12FA001-AC4F-418D-AE19-62706E023703}">
                    <ahyp:hlinkClr xmlns:ahyp="http://schemas.microsoft.com/office/drawing/2018/hyperlinkcolor" val="tx"/>
                  </a:ext>
                </a:extLst>
              </a:hlinkClick>
            </a:endParaRPr>
          </a:p>
          <a:p>
            <a:pPr marL="12700" marR="0" lvl="0" indent="0" algn="l" defTabSz="914400" rtl="0" eaLnBrk="1" fontAlgn="auto" latinLnBrk="0" hangingPunct="1">
              <a:lnSpc>
                <a:spcPct val="100000"/>
              </a:lnSpc>
              <a:spcBef>
                <a:spcPts val="235"/>
              </a:spcBef>
              <a:spcAft>
                <a:spcPts val="0"/>
              </a:spcAft>
              <a:buClrTx/>
              <a:buSzTx/>
              <a:buFontTx/>
              <a:buNone/>
              <a:tabLst/>
              <a:defRPr/>
            </a:pPr>
            <a:endParaRPr kumimoji="0" lang="en-GB" sz="700" b="0" i="0" u="none" strike="noStrike" kern="1200" cap="none" spc="0" normalizeH="0" baseline="0" noProof="0" dirty="0">
              <a:ln>
                <a:noFill/>
              </a:ln>
              <a:solidFill>
                <a:srgbClr val="595959"/>
              </a:solidFill>
              <a:effectLst/>
              <a:uLnTx/>
              <a:uFillTx/>
              <a:latin typeface="Arial"/>
              <a:ea typeface="+mn-ea"/>
              <a:cs typeface="Arial"/>
              <a:hlinkClick r:id="rId2">
                <a:extLst>
                  <a:ext uri="{A12FA001-AC4F-418D-AE19-62706E023703}">
                    <ahyp:hlinkClr xmlns:ahyp="http://schemas.microsoft.com/office/drawing/2018/hyperlinkcolor" val="tx"/>
                  </a:ext>
                </a:extLst>
              </a:hlinkClick>
            </a:endParaRPr>
          </a:p>
        </p:txBody>
      </p:sp>
      <p:sp>
        <p:nvSpPr>
          <p:cNvPr id="5" name="Rectangle 4"/>
          <p:cNvSpPr/>
          <p:nvPr/>
        </p:nvSpPr>
        <p:spPr>
          <a:xfrm>
            <a:off x="214282" y="2643188"/>
            <a:ext cx="4071966" cy="160043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a:ea typeface="Arial"/>
                <a:cs typeface="Arial"/>
                <a:sym typeface="Arial"/>
              </a:rPr>
              <a:t> It is a process of learning algorithm from the training dataset. </a:t>
            </a:r>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IN" sz="1400" b="0" i="0" u="none" strike="noStrike" kern="1200" cap="none" spc="0" normalizeH="0" baseline="0" noProof="0" dirty="0">
                <a:ln>
                  <a:noFill/>
                </a:ln>
                <a:solidFill>
                  <a:srgbClr val="000000"/>
                </a:solidFill>
                <a:effectLst/>
                <a:uLnTx/>
                <a:uFillTx/>
                <a:latin typeface="Arial"/>
                <a:ea typeface="Arial"/>
                <a:cs typeface="Arial"/>
                <a:sym typeface="Arial"/>
              </a:rPr>
              <a:t> </a:t>
            </a:r>
            <a:r>
              <a:rPr kumimoji="0" lang="en-US" sz="1400" b="0" i="0" u="none" strike="noStrike" kern="1200" cap="none" spc="0" normalizeH="0" baseline="0" noProof="0" dirty="0">
                <a:ln>
                  <a:noFill/>
                </a:ln>
                <a:solidFill>
                  <a:srgbClr val="000000"/>
                </a:solidFill>
                <a:effectLst/>
                <a:uLnTx/>
                <a:uFillTx/>
                <a:latin typeface="Arial"/>
                <a:ea typeface="Arial"/>
                <a:cs typeface="Arial"/>
                <a:sym typeface="Arial"/>
              </a:rPr>
              <a:t>Using input and output variable, an algorithm is used to learn the mapping function from the input to the output.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sp>
        <p:nvSpPr>
          <p:cNvPr id="7" name="object 2"/>
          <p:cNvSpPr txBox="1"/>
          <p:nvPr/>
        </p:nvSpPr>
        <p:spPr>
          <a:xfrm>
            <a:off x="142844" y="714362"/>
            <a:ext cx="4214842" cy="751488"/>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Arial"/>
                <a:ea typeface="Arial"/>
                <a:cs typeface="Arial"/>
                <a:sym typeface="Arial"/>
              </a:rPr>
              <a:t>Machine learning and its types &amp; Applications</a:t>
            </a:r>
            <a:r>
              <a:rPr kumimoji="0" lang="en-US" sz="2400" b="1" i="0" u="none" strike="noStrike" kern="1200" cap="none" spc="0" normalizeH="0" baseline="0" noProof="0" dirty="0">
                <a:ln>
                  <a:noFill/>
                </a:ln>
                <a:solidFill>
                  <a:prstClr val="black"/>
                </a:solidFill>
                <a:effectLst/>
                <a:uLnTx/>
                <a:uFillTx/>
                <a:latin typeface="Calibri"/>
                <a:ea typeface="+mn-ea"/>
                <a:cs typeface="+mn-cs"/>
              </a:rPr>
              <a:t> </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9" name="Picture 8" descr="Supervised Machine learning">
            <a:extLst>
              <a:ext uri="{FF2B5EF4-FFF2-40B4-BE49-F238E27FC236}">
                <a16:creationId xmlns:a16="http://schemas.microsoft.com/office/drawing/2014/main" id="{291F6642-BD53-4306-AAC7-CCED0072815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500562" y="1428742"/>
            <a:ext cx="4643438" cy="3403778"/>
          </a:xfrm>
          <a:prstGeom prst="rect">
            <a:avLst/>
          </a:prstGeom>
          <a:noFill/>
          <a:ln>
            <a:noFill/>
          </a:ln>
        </p:spPr>
      </p:pic>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00034" y="1714494"/>
            <a:ext cx="4214810" cy="289823"/>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F497D"/>
                </a:solidFill>
                <a:effectLst/>
                <a:uLnTx/>
                <a:uFillTx/>
                <a:latin typeface="Arial"/>
                <a:ea typeface="Arial"/>
                <a:cs typeface="Arial"/>
                <a:sym typeface="Arial"/>
              </a:rPr>
              <a:t>Reinforcement Learning</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p:nvPr/>
        </p:nvSpPr>
        <p:spPr>
          <a:xfrm>
            <a:off x="5214942" y="4747438"/>
            <a:ext cx="3643338" cy="809837"/>
          </a:xfrm>
          <a:prstGeom prst="rect">
            <a:avLst/>
          </a:prstGeom>
        </p:spPr>
        <p:txBody>
          <a:bodyPr vert="horz" wrap="square" lIns="0" tIns="29845" rIns="0" bIns="0" rtlCol="0">
            <a:spAutoFit/>
          </a:bodyPr>
          <a:lstStyle/>
          <a:p>
            <a:pPr marL="12700" marR="0" lvl="0" indent="0" algn="l" defTabSz="914400" rtl="0" eaLnBrk="1" fontAlgn="auto" latinLnBrk="0" hangingPunct="1">
              <a:lnSpc>
                <a:spcPct val="100000"/>
              </a:lnSpc>
              <a:spcBef>
                <a:spcPts val="235"/>
              </a:spcBef>
              <a:spcAft>
                <a:spcPts val="0"/>
              </a:spcAft>
              <a:buClrTx/>
              <a:buSzTx/>
              <a:buFontTx/>
              <a:buNone/>
              <a:tabLst/>
              <a:defRPr/>
            </a:pPr>
            <a:r>
              <a:rPr kumimoji="0" lang="en-US" sz="700" b="0" i="0" u="none" strike="noStrike" kern="1200" cap="none" spc="0" normalizeH="0" baseline="0" noProof="0" dirty="0">
                <a:ln>
                  <a:noFill/>
                </a:ln>
                <a:solidFill>
                  <a:srgbClr val="595959"/>
                </a:solidFill>
                <a:effectLst/>
                <a:uLnTx/>
                <a:uFillTx/>
                <a:latin typeface="Arial"/>
                <a:ea typeface="+mn-ea"/>
                <a:cs typeface="Arial"/>
              </a:rPr>
              <a:t>I</a:t>
            </a:r>
            <a:r>
              <a:rPr kumimoji="0" sz="700" b="0" i="0" u="none" strike="noStrike" kern="1200" cap="none" spc="0" normalizeH="0" baseline="0" noProof="0">
                <a:ln>
                  <a:noFill/>
                </a:ln>
                <a:solidFill>
                  <a:srgbClr val="595959"/>
                </a:solidFill>
                <a:effectLst/>
                <a:uLnTx/>
                <a:uFillTx/>
                <a:latin typeface="Arial"/>
                <a:ea typeface="+mn-ea"/>
                <a:cs typeface="Arial"/>
              </a:rPr>
              <a:t>mage</a:t>
            </a:r>
            <a:r>
              <a:rPr kumimoji="0" sz="700" b="0" i="0" u="none" strike="noStrike" kern="1200" cap="none" spc="-5" normalizeH="0" baseline="0" noProof="0">
                <a:ln>
                  <a:noFill/>
                </a:ln>
                <a:solidFill>
                  <a:srgbClr val="595959"/>
                </a:solidFill>
                <a:effectLst/>
                <a:uLnTx/>
                <a:uFillTx/>
                <a:latin typeface="Arial"/>
                <a:ea typeface="+mn-ea"/>
                <a:cs typeface="Arial"/>
              </a:rPr>
              <a:t> Source</a:t>
            </a:r>
            <a:r>
              <a:rPr kumimoji="0" sz="700" b="0" i="0" u="none" strike="noStrike" kern="1200" cap="none" spc="0" normalizeH="0" baseline="0" noProof="0">
                <a:ln>
                  <a:noFill/>
                </a:ln>
                <a:solidFill>
                  <a:srgbClr val="595959"/>
                </a:solidFill>
                <a:effectLst/>
                <a:uLnTx/>
                <a:uFillTx/>
                <a:latin typeface="Arial"/>
                <a:ea typeface="+mn-ea"/>
                <a:cs typeface="Arial"/>
              </a:rPr>
              <a:t>:</a:t>
            </a:r>
            <a:r>
              <a:rPr kumimoji="0" lang="en-IN" sz="700" b="0" i="0" u="none" strike="noStrike" kern="1200" cap="none" spc="0" normalizeH="0" baseline="0" noProof="0" dirty="0">
                <a:ln>
                  <a:noFill/>
                </a:ln>
                <a:solidFill>
                  <a:srgbClr val="595959"/>
                </a:solidFill>
                <a:effectLst/>
                <a:uLnTx/>
                <a:uFillTx/>
                <a:latin typeface="Arial"/>
                <a:ea typeface="+mn-ea"/>
                <a:cs typeface="Arial"/>
              </a:rPr>
              <a:t>  https://static.javatpoint.com/tutorial/reinforcement-learning/images/what-is-reinforcement-learning.png</a:t>
            </a:r>
          </a:p>
          <a:p>
            <a:pPr marL="12700" marR="0" lvl="0" indent="0" algn="l" defTabSz="914400" rtl="0" eaLnBrk="1" fontAlgn="auto" latinLnBrk="0" hangingPunct="1">
              <a:lnSpc>
                <a:spcPct val="100000"/>
              </a:lnSpc>
              <a:spcBef>
                <a:spcPts val="235"/>
              </a:spcBef>
              <a:spcAft>
                <a:spcPts val="0"/>
              </a:spcAft>
              <a:buClrTx/>
              <a:buSzTx/>
              <a:buFontTx/>
              <a:buNone/>
              <a:tabLst/>
              <a:defRPr/>
            </a:pPr>
            <a:endParaRPr kumimoji="0" lang="en-IN" sz="700" b="0" i="0" u="none" strike="noStrike" kern="1200" cap="none" spc="0" normalizeH="0" baseline="0" noProof="0" dirty="0">
              <a:ln>
                <a:noFill/>
              </a:ln>
              <a:solidFill>
                <a:srgbClr val="595959"/>
              </a:solidFill>
              <a:effectLst/>
              <a:uLnTx/>
              <a:uFillTx/>
              <a:latin typeface="Arial"/>
              <a:ea typeface="+mn-ea"/>
              <a:cs typeface="Arial"/>
            </a:endParaRPr>
          </a:p>
          <a:p>
            <a:pPr marL="12700" marR="0" lvl="0" indent="0" algn="l" defTabSz="914400" rtl="0" eaLnBrk="1" fontAlgn="auto" latinLnBrk="0" hangingPunct="1">
              <a:lnSpc>
                <a:spcPct val="100000"/>
              </a:lnSpc>
              <a:spcBef>
                <a:spcPts val="235"/>
              </a:spcBef>
              <a:spcAft>
                <a:spcPts val="0"/>
              </a:spcAft>
              <a:buClrTx/>
              <a:buSzTx/>
              <a:buFontTx/>
              <a:buNone/>
              <a:tabLst/>
              <a:defRPr/>
            </a:pPr>
            <a:endParaRPr kumimoji="0" lang="en-IN" sz="700" b="0" i="0" u="none" strike="noStrike" kern="1200" cap="none" spc="0" normalizeH="0" baseline="0" noProof="0" dirty="0">
              <a:ln>
                <a:noFill/>
              </a:ln>
              <a:solidFill>
                <a:srgbClr val="595959"/>
              </a:solidFill>
              <a:effectLst/>
              <a:uLnTx/>
              <a:uFillTx/>
              <a:latin typeface="Arial"/>
              <a:ea typeface="+mn-ea"/>
              <a:cs typeface="Arial"/>
            </a:endParaRPr>
          </a:p>
          <a:p>
            <a:pPr marL="12700" marR="0" lvl="0" indent="0" algn="l" defTabSz="914400" rtl="0" eaLnBrk="1" fontAlgn="auto" latinLnBrk="0" hangingPunct="1">
              <a:lnSpc>
                <a:spcPct val="100000"/>
              </a:lnSpc>
              <a:spcBef>
                <a:spcPts val="235"/>
              </a:spcBef>
              <a:spcAft>
                <a:spcPts val="0"/>
              </a:spcAft>
              <a:buClrTx/>
              <a:buSzTx/>
              <a:buFontTx/>
              <a:buNone/>
              <a:tabLst/>
              <a:defRPr/>
            </a:pPr>
            <a:endParaRPr kumimoji="0" lang="en-GB" sz="700" b="0" i="0" u="none" strike="noStrike" kern="1200" cap="none" spc="0" normalizeH="0" baseline="0" noProof="0" dirty="0">
              <a:ln>
                <a:noFill/>
              </a:ln>
              <a:solidFill>
                <a:srgbClr val="595959"/>
              </a:solidFill>
              <a:effectLst/>
              <a:uLnTx/>
              <a:uFillTx/>
              <a:latin typeface="Arial"/>
              <a:ea typeface="+mn-ea"/>
              <a:cs typeface="Arial"/>
              <a:hlinkClick r:id="rId2">
                <a:extLst>
                  <a:ext uri="{A12FA001-AC4F-418D-AE19-62706E023703}">
                    <ahyp:hlinkClr xmlns:ahyp="http://schemas.microsoft.com/office/drawing/2018/hyperlinkcolor" val="tx"/>
                  </a:ext>
                </a:extLst>
              </a:hlinkClick>
            </a:endParaRPr>
          </a:p>
          <a:p>
            <a:pPr marL="12700" marR="0" lvl="0" indent="0" algn="l" defTabSz="914400" rtl="0" eaLnBrk="1" fontAlgn="auto" latinLnBrk="0" hangingPunct="1">
              <a:lnSpc>
                <a:spcPct val="100000"/>
              </a:lnSpc>
              <a:spcBef>
                <a:spcPts val="235"/>
              </a:spcBef>
              <a:spcAft>
                <a:spcPts val="0"/>
              </a:spcAft>
              <a:buClrTx/>
              <a:buSzTx/>
              <a:buFontTx/>
              <a:buNone/>
              <a:tabLst/>
              <a:defRPr/>
            </a:pPr>
            <a:endParaRPr kumimoji="0" lang="en-GB" sz="700" b="0" i="0" u="none" strike="noStrike" kern="1200" cap="none" spc="0" normalizeH="0" baseline="0" noProof="0" dirty="0">
              <a:ln>
                <a:noFill/>
              </a:ln>
              <a:solidFill>
                <a:srgbClr val="595959"/>
              </a:solidFill>
              <a:effectLst/>
              <a:uLnTx/>
              <a:uFillTx/>
              <a:latin typeface="Arial"/>
              <a:ea typeface="+mn-ea"/>
              <a:cs typeface="Arial"/>
              <a:hlinkClick r:id="rId2">
                <a:extLst>
                  <a:ext uri="{A12FA001-AC4F-418D-AE19-62706E023703}">
                    <ahyp:hlinkClr xmlns:ahyp="http://schemas.microsoft.com/office/drawing/2018/hyperlinkcolor" val="tx"/>
                  </a:ext>
                </a:extLst>
              </a:hlinkClick>
            </a:endParaRPr>
          </a:p>
        </p:txBody>
      </p:sp>
      <p:sp>
        <p:nvSpPr>
          <p:cNvPr id="5" name="Rectangle 4"/>
          <p:cNvSpPr/>
          <p:nvPr/>
        </p:nvSpPr>
        <p:spPr>
          <a:xfrm>
            <a:off x="214282" y="2643188"/>
            <a:ext cx="4071966" cy="203132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a:ea typeface="Arial"/>
                <a:cs typeface="Arial"/>
                <a:sym typeface="Arial"/>
              </a:rPr>
              <a:t>Model keeps on increasing its performance using a reward feedback to learn the behavior or pattern.</a:t>
            </a:r>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IN" sz="1400" b="0" i="0" u="none" strike="noStrike" kern="1200" cap="none" spc="0" normalizeH="0" baseline="0" noProof="0" dirty="0">
                <a:ln>
                  <a:noFill/>
                </a:ln>
                <a:solidFill>
                  <a:srgbClr val="000000"/>
                </a:solidFill>
                <a:effectLst/>
                <a:uLnTx/>
                <a:uFillTx/>
                <a:latin typeface="Arial"/>
                <a:ea typeface="Arial"/>
                <a:cs typeface="Arial"/>
                <a:sym typeface="Arial"/>
              </a:rPr>
              <a:t> Markov decision process, Bellman’s equation, Q-learning, SARSA (state-Action-Reward-State-Action), Deep Q-network</a:t>
            </a:r>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sp>
        <p:nvSpPr>
          <p:cNvPr id="7" name="object 2"/>
          <p:cNvSpPr txBox="1"/>
          <p:nvPr/>
        </p:nvSpPr>
        <p:spPr>
          <a:xfrm>
            <a:off x="142844" y="714362"/>
            <a:ext cx="4214842" cy="751488"/>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Arial"/>
                <a:ea typeface="Arial"/>
                <a:cs typeface="Arial"/>
                <a:sym typeface="Arial"/>
              </a:rPr>
              <a:t>Machine learning and its types &amp; Applications</a:t>
            </a:r>
            <a:r>
              <a:rPr kumimoji="0" lang="en-US" sz="2400" b="1" i="0" u="none" strike="noStrike" kern="1200" cap="none" spc="0" normalizeH="0" baseline="0" noProof="0" dirty="0">
                <a:ln>
                  <a:noFill/>
                </a:ln>
                <a:solidFill>
                  <a:prstClr val="black"/>
                </a:solidFill>
                <a:effectLst/>
                <a:uLnTx/>
                <a:uFillTx/>
                <a:latin typeface="Calibri"/>
                <a:ea typeface="+mn-ea"/>
                <a:cs typeface="+mn-cs"/>
              </a:rPr>
              <a:t> </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2" descr="What is Reinforcement Learning">
            <a:extLst>
              <a:ext uri="{FF2B5EF4-FFF2-40B4-BE49-F238E27FC236}">
                <a16:creationId xmlns:a16="http://schemas.microsoft.com/office/drawing/2014/main" id="{A3EB2BA7-DADD-4AD2-B1D6-B2FF4D729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357304"/>
            <a:ext cx="4572000" cy="31432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b="1" dirty="0"/>
              <a:t>Introduction to Big Data Analytics</a:t>
            </a:r>
            <a:endParaRPr lang="en-IN" dirty="0"/>
          </a:p>
        </p:txBody>
      </p:sp>
      <p:sp>
        <p:nvSpPr>
          <p:cNvPr id="74" name="Google Shape;74;p15"/>
          <p:cNvSpPr txBox="1">
            <a:spLocks noGrp="1"/>
          </p:cNvSpPr>
          <p:nvPr>
            <p:ph type="subTitle" idx="1"/>
          </p:nvPr>
        </p:nvSpPr>
        <p:spPr>
          <a:xfrm>
            <a:off x="254075" y="1813865"/>
            <a:ext cx="4045200" cy="641400"/>
          </a:xfrm>
          <a:prstGeom prst="rect">
            <a:avLst/>
          </a:prstGeom>
        </p:spPr>
        <p:txBody>
          <a:bodyPr spcFirstLastPara="1" wrap="square" lIns="91425" tIns="91425" rIns="91425" bIns="91425" anchor="ctr" anchorCtr="0">
            <a:noAutofit/>
          </a:bodyPr>
          <a:lstStyle/>
          <a:p>
            <a:r>
              <a:rPr lang="en-IN" dirty="0"/>
              <a:t>What is Big Data?</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IN" b="1" dirty="0"/>
              <a:t>Big Data</a:t>
            </a:r>
            <a:r>
              <a:rPr lang="en-IN" dirty="0"/>
              <a:t> is a collection of data that is huge in volume, yet growing exponentially with time. It is a data with so large size and complexity that none of traditional data management tools can store it or process it efficiently. Big data is also a data but with huge size</a:t>
            </a:r>
          </a:p>
        </p:txBody>
      </p:sp>
      <p:sp>
        <p:nvSpPr>
          <p:cNvPr id="77" name="Google Shape;77;p15"/>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184150" indent="0">
              <a:buNone/>
            </a:pPr>
            <a:r>
              <a:rPr lang="en-US" altLang="en-US" dirty="0">
                <a:solidFill>
                  <a:srgbClr val="565656"/>
                </a:solidFill>
                <a:latin typeface="ArialMT"/>
              </a:rPr>
              <a:t>Image Source: </a:t>
            </a:r>
            <a:r>
              <a:rPr lang="en-IN" dirty="0"/>
              <a:t>https://www.guru99.com/images/</a:t>
            </a:r>
            <a:r>
              <a:rPr lang="en-IN" dirty="0" err="1"/>
              <a:t>Big_Data</a:t>
            </a:r>
            <a:r>
              <a:rPr lang="en-IN" dirty="0"/>
              <a:t>/061114_0759_WhatIsBigDa1.jpg </a:t>
            </a:r>
          </a:p>
          <a:p>
            <a:pPr marL="0" indent="0" eaLnBrk="0" fontAlgn="base" hangingPunct="0">
              <a:lnSpc>
                <a:spcPct val="100000"/>
              </a:lnSpc>
              <a:spcBef>
                <a:spcPct val="0"/>
              </a:spcBef>
              <a:spcAft>
                <a:spcPct val="0"/>
              </a:spcAft>
              <a:buClrTx/>
              <a:buSzTx/>
              <a:buNone/>
            </a:pPr>
            <a:endParaRPr lang="en-IN" dirty="0"/>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descr="page9image3696432">
            <a:extLst>
              <a:ext uri="{FF2B5EF4-FFF2-40B4-BE49-F238E27FC236}">
                <a16:creationId xmlns:a16="http://schemas.microsoft.com/office/drawing/2014/main" id="{545B3B4C-12D5-5343-B149-576690B753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24968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10image3731792">
            <a:extLst>
              <a:ext uri="{FF2B5EF4-FFF2-40B4-BE49-F238E27FC236}">
                <a16:creationId xmlns:a16="http://schemas.microsoft.com/office/drawing/2014/main" id="{00224E21-C2DB-3845-8376-9049A4512A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974BD21F-9025-6140-B927-680FD3480C8B}"/>
              </a:ext>
            </a:extLst>
          </p:cNvPr>
          <p:cNvSpPr>
            <a:spLocks noChangeArrowheads="1"/>
          </p:cNvSpPr>
          <p:nvPr/>
        </p:nvSpPr>
        <p:spPr bwMode="auto">
          <a:xfrm>
            <a:off x="4152761" y="1730247"/>
            <a:ext cx="74925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 name="Rectangle 2">
            <a:extLst>
              <a:ext uri="{FF2B5EF4-FFF2-40B4-BE49-F238E27FC236}">
                <a16:creationId xmlns:a16="http://schemas.microsoft.com/office/drawing/2014/main" id="{025A492A-CD70-A641-A949-2D640450F024}"/>
              </a:ext>
            </a:extLst>
          </p:cNvPr>
          <p:cNvSpPr>
            <a:spLocks noChangeArrowheads="1"/>
          </p:cNvSpPr>
          <p:nvPr/>
        </p:nvSpPr>
        <p:spPr bwMode="auto">
          <a:xfrm>
            <a:off x="4716815" y="1332737"/>
            <a:ext cx="6542826" cy="48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pic>
        <p:nvPicPr>
          <p:cNvPr id="17410" name="Picture 2" descr="page13image5831024">
            <a:extLst>
              <a:ext uri="{FF2B5EF4-FFF2-40B4-BE49-F238E27FC236}">
                <a16:creationId xmlns:a16="http://schemas.microsoft.com/office/drawing/2014/main" id="{D2A21CB8-1F3A-0544-BF94-967EBAB280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page18image3741568">
            <a:extLst>
              <a:ext uri="{FF2B5EF4-FFF2-40B4-BE49-F238E27FC236}">
                <a16:creationId xmlns:a16="http://schemas.microsoft.com/office/drawing/2014/main" id="{6E534BE7-6535-8945-8A36-6F1F7C29A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descr="page20image3760496">
            <a:extLst>
              <a:ext uri="{FF2B5EF4-FFF2-40B4-BE49-F238E27FC236}">
                <a16:creationId xmlns:a16="http://schemas.microsoft.com/office/drawing/2014/main" id="{9C133DD9-7AEF-E446-B89D-5758211905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5603" name="Picture 3" descr="page21image5854112">
            <a:extLst>
              <a:ext uri="{FF2B5EF4-FFF2-40B4-BE49-F238E27FC236}">
                <a16:creationId xmlns:a16="http://schemas.microsoft.com/office/drawing/2014/main" id="{28C604F6-AD43-2E4D-929D-979EBB1325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descr="page22image3760704">
            <a:extLst>
              <a:ext uri="{FF2B5EF4-FFF2-40B4-BE49-F238E27FC236}">
                <a16:creationId xmlns:a16="http://schemas.microsoft.com/office/drawing/2014/main" id="{CF370638-77A3-6842-8E63-67533607AE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CAD4C3D9-F0FE-7D49-B657-BDDD5AF17749}"/>
              </a:ext>
            </a:extLst>
          </p:cNvPr>
          <p:cNvSpPr>
            <a:spLocks noChangeArrowheads="1"/>
          </p:cNvSpPr>
          <p:nvPr/>
        </p:nvSpPr>
        <p:spPr bwMode="auto">
          <a:xfrm>
            <a:off x="4619706" y="64405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pic>
        <p:nvPicPr>
          <p:cNvPr id="31745" name="Picture 63" descr="What is Big Data?">
            <a:extLst>
              <a:ext uri="{FF2B5EF4-FFF2-40B4-BE49-F238E27FC236}">
                <a16:creationId xmlns:a16="http://schemas.microsoft.com/office/drawing/2014/main" id="{D1303D07-DA5F-3044-81F6-A8E99F95F2DD}"/>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4619706" y="644055"/>
            <a:ext cx="4191000"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492392"/>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8596" y="1500180"/>
            <a:ext cx="4214810" cy="382156"/>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F497D"/>
                </a:solidFill>
                <a:effectLst/>
                <a:uLnTx/>
                <a:uFillTx/>
                <a:latin typeface="Arial"/>
                <a:ea typeface="Arial"/>
                <a:cs typeface="Arial"/>
                <a:sym typeface="Arial"/>
              </a:rPr>
              <a:t>Classification </a:t>
            </a:r>
            <a:r>
              <a:rPr kumimoji="0" lang="en-US" sz="2400" b="1" i="0" u="none" strike="noStrike" kern="1200" cap="none" spc="0" normalizeH="0" baseline="0" noProof="0" dirty="0">
                <a:ln>
                  <a:noFill/>
                </a:ln>
                <a:solidFill>
                  <a:prstClr val="black"/>
                </a:solidFill>
                <a:effectLst/>
                <a:uLnTx/>
                <a:uFillTx/>
                <a:latin typeface="Calibri"/>
                <a:ea typeface="+mn-ea"/>
                <a:cs typeface="+mn-cs"/>
              </a:rPr>
              <a:t> </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p:nvPr/>
        </p:nvSpPr>
        <p:spPr>
          <a:xfrm>
            <a:off x="5214942" y="4747438"/>
            <a:ext cx="3643338" cy="537968"/>
          </a:xfrm>
          <a:prstGeom prst="rect">
            <a:avLst/>
          </a:prstGeom>
        </p:spPr>
        <p:txBody>
          <a:bodyPr vert="horz" wrap="square" lIns="0" tIns="29845" rIns="0" bIns="0" rtlCol="0">
            <a:spAutoFit/>
          </a:bodyPr>
          <a:lstStyle/>
          <a:p>
            <a:pPr marL="12700" marR="0" lvl="0" indent="0" algn="l" defTabSz="914400" rtl="0" eaLnBrk="1" fontAlgn="auto" latinLnBrk="0" hangingPunct="1">
              <a:lnSpc>
                <a:spcPct val="100000"/>
              </a:lnSpc>
              <a:spcBef>
                <a:spcPts val="235"/>
              </a:spcBef>
              <a:spcAft>
                <a:spcPts val="0"/>
              </a:spcAft>
              <a:buClrTx/>
              <a:buSzTx/>
              <a:buFontTx/>
              <a:buNone/>
              <a:tabLst/>
              <a:defRPr/>
            </a:pPr>
            <a:r>
              <a:rPr kumimoji="0" lang="en-US" sz="700" b="0" i="0" u="none" strike="noStrike" kern="1200" cap="none" spc="0" normalizeH="0" baseline="0" noProof="0" dirty="0">
                <a:ln>
                  <a:noFill/>
                </a:ln>
                <a:solidFill>
                  <a:srgbClr val="595959"/>
                </a:solidFill>
                <a:effectLst/>
                <a:uLnTx/>
                <a:uFillTx/>
                <a:latin typeface="Arial"/>
                <a:ea typeface="+mn-ea"/>
                <a:cs typeface="Arial"/>
              </a:rPr>
              <a:t>I</a:t>
            </a:r>
            <a:r>
              <a:rPr kumimoji="0" sz="700" b="0" i="0" u="none" strike="noStrike" kern="1200" cap="none" spc="0" normalizeH="0" baseline="0" noProof="0">
                <a:ln>
                  <a:noFill/>
                </a:ln>
                <a:solidFill>
                  <a:srgbClr val="595959"/>
                </a:solidFill>
                <a:effectLst/>
                <a:uLnTx/>
                <a:uFillTx/>
                <a:latin typeface="Arial"/>
                <a:ea typeface="+mn-ea"/>
                <a:cs typeface="Arial"/>
              </a:rPr>
              <a:t>mage</a:t>
            </a:r>
            <a:r>
              <a:rPr kumimoji="0" sz="700" b="0" i="0" u="none" strike="noStrike" kern="1200" cap="none" spc="-5" normalizeH="0" baseline="0" noProof="0">
                <a:ln>
                  <a:noFill/>
                </a:ln>
                <a:solidFill>
                  <a:srgbClr val="595959"/>
                </a:solidFill>
                <a:effectLst/>
                <a:uLnTx/>
                <a:uFillTx/>
                <a:latin typeface="Arial"/>
                <a:ea typeface="+mn-ea"/>
                <a:cs typeface="Arial"/>
              </a:rPr>
              <a:t> Source</a:t>
            </a:r>
            <a:r>
              <a:rPr kumimoji="0" sz="700" b="0" i="0" u="none" strike="noStrike" kern="1200" cap="none" spc="0" normalizeH="0" baseline="0" noProof="0">
                <a:ln>
                  <a:noFill/>
                </a:ln>
                <a:solidFill>
                  <a:srgbClr val="595959"/>
                </a:solidFill>
                <a:effectLst/>
                <a:uLnTx/>
                <a:uFillTx/>
                <a:latin typeface="Arial"/>
                <a:ea typeface="+mn-ea"/>
                <a:cs typeface="Arial"/>
              </a:rPr>
              <a:t>:</a:t>
            </a:r>
            <a:r>
              <a:rPr kumimoji="0" lang="en-IN" sz="700" b="0" i="0" u="none" strike="noStrike" kern="1200" cap="none" spc="0" normalizeH="0" baseline="0" noProof="0" dirty="0">
                <a:ln>
                  <a:noFill/>
                </a:ln>
                <a:solidFill>
                  <a:srgbClr val="595959"/>
                </a:solidFill>
                <a:effectLst/>
                <a:uLnTx/>
                <a:uFillTx/>
                <a:latin typeface="Arial"/>
                <a:ea typeface="+mn-ea"/>
                <a:cs typeface="Arial"/>
              </a:rPr>
              <a:t> </a:t>
            </a:r>
            <a:r>
              <a:rPr kumimoji="0" lang="en-IN" sz="700" b="0" i="0" u="none" strike="noStrike" kern="1200" cap="none" spc="0" normalizeH="0" baseline="0" noProof="0" dirty="0">
                <a:ln>
                  <a:noFill/>
                </a:ln>
                <a:solidFill>
                  <a:srgbClr val="595959"/>
                </a:solidFill>
                <a:effectLst/>
                <a:uLnTx/>
                <a:uFillTx/>
                <a:latin typeface="Arial"/>
                <a:ea typeface="+mn-ea"/>
                <a:cs typeface="Arial"/>
                <a:hlinkClick r:id="rId2"/>
              </a:rPr>
              <a:t>https://media.geeksforgeeks.org/wp-content/uploads/supervised-data.png</a:t>
            </a:r>
            <a:endParaRPr kumimoji="0" lang="en-IN" sz="700" b="0" i="0" u="none" strike="noStrike" kern="1200" cap="none" spc="0" normalizeH="0" baseline="0" noProof="0" dirty="0">
              <a:ln>
                <a:noFill/>
              </a:ln>
              <a:solidFill>
                <a:srgbClr val="595959"/>
              </a:solidFill>
              <a:effectLst/>
              <a:uLnTx/>
              <a:uFillTx/>
              <a:latin typeface="Arial"/>
              <a:ea typeface="+mn-ea"/>
              <a:cs typeface="Arial"/>
            </a:endParaRPr>
          </a:p>
          <a:p>
            <a:pPr marL="12700" marR="0" lvl="0" indent="0" algn="l" defTabSz="914400" rtl="0" eaLnBrk="1" fontAlgn="auto" latinLnBrk="0" hangingPunct="1">
              <a:lnSpc>
                <a:spcPct val="100000"/>
              </a:lnSpc>
              <a:spcBef>
                <a:spcPts val="235"/>
              </a:spcBef>
              <a:spcAft>
                <a:spcPts val="0"/>
              </a:spcAft>
              <a:buClrTx/>
              <a:buSzTx/>
              <a:buFontTx/>
              <a:buNone/>
              <a:tabLst/>
              <a:defRPr/>
            </a:pPr>
            <a:endParaRPr kumimoji="0" lang="en-IN" sz="700" b="0" i="0" u="none" strike="noStrike" kern="1200" cap="none" spc="0" normalizeH="0" baseline="0" noProof="0" dirty="0">
              <a:ln>
                <a:noFill/>
              </a:ln>
              <a:solidFill>
                <a:srgbClr val="595959"/>
              </a:solidFill>
              <a:effectLst/>
              <a:uLnTx/>
              <a:uFillTx/>
              <a:latin typeface="Arial"/>
              <a:ea typeface="+mn-ea"/>
              <a:cs typeface="Arial"/>
            </a:endParaRPr>
          </a:p>
          <a:p>
            <a:pPr marL="12700" marR="0" lvl="0" indent="0" algn="l" defTabSz="914400" rtl="0" eaLnBrk="1" fontAlgn="auto" latinLnBrk="0" hangingPunct="1">
              <a:lnSpc>
                <a:spcPct val="100000"/>
              </a:lnSpc>
              <a:spcBef>
                <a:spcPts val="235"/>
              </a:spcBef>
              <a:spcAft>
                <a:spcPts val="0"/>
              </a:spcAft>
              <a:buClrTx/>
              <a:buSzTx/>
              <a:buFontTx/>
              <a:buNone/>
              <a:tabLst/>
              <a:defRPr/>
            </a:pPr>
            <a:endParaRPr kumimoji="0" lang="en-GB" sz="700" b="0" i="0" u="none" strike="noStrike" kern="1200" cap="none" spc="0" normalizeH="0" baseline="0" noProof="0" dirty="0">
              <a:ln>
                <a:noFill/>
              </a:ln>
              <a:solidFill>
                <a:srgbClr val="595959"/>
              </a:solidFill>
              <a:effectLst/>
              <a:uLnTx/>
              <a:uFillTx/>
              <a:latin typeface="Arial"/>
              <a:ea typeface="+mn-ea"/>
              <a:cs typeface="Arial"/>
              <a:hlinkClick r:id="rId3">
                <a:extLst>
                  <a:ext uri="{A12FA001-AC4F-418D-AE19-62706E023703}">
                    <ahyp:hlinkClr xmlns:ahyp="http://schemas.microsoft.com/office/drawing/2018/hyperlinkcolor" val="tx"/>
                  </a:ext>
                </a:extLst>
              </a:hlinkClick>
            </a:endParaRPr>
          </a:p>
          <a:p>
            <a:pPr marL="12700" marR="0" lvl="0" indent="0" algn="l" defTabSz="914400" rtl="0" eaLnBrk="1" fontAlgn="auto" latinLnBrk="0" hangingPunct="1">
              <a:lnSpc>
                <a:spcPct val="100000"/>
              </a:lnSpc>
              <a:spcBef>
                <a:spcPts val="235"/>
              </a:spcBef>
              <a:spcAft>
                <a:spcPts val="0"/>
              </a:spcAft>
              <a:buClrTx/>
              <a:buSzTx/>
              <a:buFontTx/>
              <a:buNone/>
              <a:tabLst/>
              <a:defRPr/>
            </a:pPr>
            <a:endParaRPr kumimoji="0" lang="en-GB" sz="700" b="0" i="0" u="none" strike="noStrike" kern="1200" cap="none" spc="0" normalizeH="0" baseline="0" noProof="0" dirty="0">
              <a:ln>
                <a:noFill/>
              </a:ln>
              <a:solidFill>
                <a:srgbClr val="595959"/>
              </a:solidFill>
              <a:effectLst/>
              <a:uLnTx/>
              <a:uFillTx/>
              <a:latin typeface="Arial"/>
              <a:ea typeface="+mn-ea"/>
              <a:cs typeface="Arial"/>
              <a:hlinkClick r:id="rId3">
                <a:extLst>
                  <a:ext uri="{A12FA001-AC4F-418D-AE19-62706E023703}">
                    <ahyp:hlinkClr xmlns:ahyp="http://schemas.microsoft.com/office/drawing/2018/hyperlinkcolor" val="tx"/>
                  </a:ext>
                </a:extLst>
              </a:hlinkClick>
            </a:endParaRPr>
          </a:p>
        </p:txBody>
      </p:sp>
      <p:sp>
        <p:nvSpPr>
          <p:cNvPr id="5" name="Rectangle 4"/>
          <p:cNvSpPr/>
          <p:nvPr/>
        </p:nvSpPr>
        <p:spPr>
          <a:xfrm>
            <a:off x="285720" y="2071684"/>
            <a:ext cx="4071966" cy="160043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a:ea typeface="Arial"/>
                <a:cs typeface="Arial"/>
                <a:sym typeface="Arial"/>
              </a:rPr>
              <a:t> Classification is a process of finding a function which helps in dividing the dataset into classes based on different parameters.</a:t>
            </a:r>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a:ea typeface="Arial"/>
                <a:cs typeface="Arial"/>
                <a:sym typeface="Arial"/>
              </a:rPr>
              <a:t>  Output is having discrete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sp>
        <p:nvSpPr>
          <p:cNvPr id="7" name="object 2"/>
          <p:cNvSpPr txBox="1"/>
          <p:nvPr/>
        </p:nvSpPr>
        <p:spPr>
          <a:xfrm>
            <a:off x="142844" y="714362"/>
            <a:ext cx="4214842" cy="751488"/>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a:ea typeface="Arial"/>
                <a:cs typeface="Arial"/>
                <a:sym typeface="Arial"/>
              </a:rPr>
              <a:t>Supervised machine learning techniques</a:t>
            </a:r>
          </a:p>
        </p:txBody>
      </p:sp>
      <p:pic>
        <p:nvPicPr>
          <p:cNvPr id="2050" name="Picture 2"/>
          <p:cNvPicPr>
            <a:picLocks noChangeAspect="1" noChangeArrowheads="1"/>
          </p:cNvPicPr>
          <p:nvPr/>
        </p:nvPicPr>
        <p:blipFill>
          <a:blip r:embed="rId4"/>
          <a:srcRect/>
          <a:stretch>
            <a:fillRect/>
          </a:stretch>
        </p:blipFill>
        <p:spPr bwMode="auto">
          <a:xfrm>
            <a:off x="4572000" y="1428742"/>
            <a:ext cx="4571999" cy="2657475"/>
          </a:xfrm>
          <a:prstGeom prst="rect">
            <a:avLst/>
          </a:prstGeom>
          <a:noFill/>
          <a:ln w="9525">
            <a:noFill/>
            <a:miter lim="800000"/>
            <a:headEnd/>
            <a:tailEnd/>
          </a:ln>
          <a:effectLst/>
        </p:spPr>
      </p:pic>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85720" y="1571618"/>
            <a:ext cx="4214810" cy="382156"/>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F497D"/>
                </a:solidFill>
                <a:effectLst/>
                <a:uLnTx/>
                <a:uFillTx/>
                <a:latin typeface="Arial"/>
                <a:ea typeface="Arial"/>
                <a:cs typeface="Arial"/>
                <a:sym typeface="Arial"/>
              </a:rPr>
              <a:t>Regression</a:t>
            </a:r>
            <a:r>
              <a:rPr kumimoji="0" lang="en-US" sz="2400" b="1" i="0" u="none" strike="noStrike" kern="1200" cap="none" spc="0" normalizeH="0" baseline="0" noProof="0" dirty="0">
                <a:ln>
                  <a:noFill/>
                </a:ln>
                <a:solidFill>
                  <a:prstClr val="black"/>
                </a:solidFill>
                <a:effectLst/>
                <a:uLnTx/>
                <a:uFillTx/>
                <a:latin typeface="Calibri"/>
                <a:ea typeface="+mn-ea"/>
                <a:cs typeface="+mn-cs"/>
              </a:rPr>
              <a:t> </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p:nvPr/>
        </p:nvSpPr>
        <p:spPr>
          <a:xfrm>
            <a:off x="5214942" y="4747438"/>
            <a:ext cx="3643338" cy="537968"/>
          </a:xfrm>
          <a:prstGeom prst="rect">
            <a:avLst/>
          </a:prstGeom>
        </p:spPr>
        <p:txBody>
          <a:bodyPr vert="horz" wrap="square" lIns="0" tIns="29845" rIns="0" bIns="0" rtlCol="0">
            <a:spAutoFit/>
          </a:bodyPr>
          <a:lstStyle/>
          <a:p>
            <a:pPr marL="12700" marR="0" lvl="0" indent="0" algn="l" defTabSz="914400" rtl="0" eaLnBrk="1" fontAlgn="auto" latinLnBrk="0" hangingPunct="1">
              <a:lnSpc>
                <a:spcPct val="100000"/>
              </a:lnSpc>
              <a:spcBef>
                <a:spcPts val="235"/>
              </a:spcBef>
              <a:spcAft>
                <a:spcPts val="0"/>
              </a:spcAft>
              <a:buClrTx/>
              <a:buSzTx/>
              <a:buFontTx/>
              <a:buNone/>
              <a:tabLst/>
              <a:defRPr/>
            </a:pPr>
            <a:r>
              <a:rPr kumimoji="0" lang="en-US" sz="700" b="0" i="0" u="none" strike="noStrike" kern="1200" cap="none" spc="0" normalizeH="0" baseline="0" noProof="0" dirty="0">
                <a:ln>
                  <a:noFill/>
                </a:ln>
                <a:solidFill>
                  <a:srgbClr val="595959"/>
                </a:solidFill>
                <a:effectLst/>
                <a:uLnTx/>
                <a:uFillTx/>
                <a:latin typeface="Arial"/>
                <a:ea typeface="+mn-ea"/>
                <a:cs typeface="Arial"/>
              </a:rPr>
              <a:t>Image</a:t>
            </a:r>
            <a:r>
              <a:rPr kumimoji="0" lang="en-US" sz="700" b="0" i="0" u="none" strike="noStrike" kern="1200" cap="none" spc="-5" normalizeH="0" baseline="0" noProof="0" dirty="0">
                <a:ln>
                  <a:noFill/>
                </a:ln>
                <a:solidFill>
                  <a:srgbClr val="595959"/>
                </a:solidFill>
                <a:effectLst/>
                <a:uLnTx/>
                <a:uFillTx/>
                <a:latin typeface="Arial"/>
                <a:ea typeface="+mn-ea"/>
                <a:cs typeface="Arial"/>
              </a:rPr>
              <a:t> Source</a:t>
            </a:r>
            <a:r>
              <a:rPr kumimoji="0" lang="en-US" sz="700" b="0" i="0" u="none" strike="noStrike" kern="1200" cap="none" spc="0" normalizeH="0" baseline="0" noProof="0" dirty="0">
                <a:ln>
                  <a:noFill/>
                </a:ln>
                <a:solidFill>
                  <a:srgbClr val="595959"/>
                </a:solidFill>
                <a:effectLst/>
                <a:uLnTx/>
                <a:uFillTx/>
                <a:latin typeface="Arial"/>
                <a:ea typeface="+mn-ea"/>
                <a:cs typeface="Arial"/>
              </a:rPr>
              <a:t>: </a:t>
            </a:r>
            <a:r>
              <a:rPr kumimoji="0" lang="en-US" sz="700" b="0" i="0" u="none" strike="noStrike" kern="1200" cap="none" spc="0" normalizeH="0" baseline="0" noProof="0" dirty="0">
                <a:ln>
                  <a:noFill/>
                </a:ln>
                <a:solidFill>
                  <a:srgbClr val="595959"/>
                </a:solidFill>
                <a:effectLst/>
                <a:uLnTx/>
                <a:uFillTx/>
                <a:latin typeface="Arial"/>
                <a:ea typeface="+mn-ea"/>
                <a:cs typeface="Arial"/>
                <a:hlinkClick r:id="rId2"/>
              </a:rPr>
              <a:t>https://media.geeksforgeeks.org/wp-content/uploads/supervised-data.png</a:t>
            </a:r>
            <a:endParaRPr kumimoji="0" lang="en-US" sz="700" b="0" i="0" u="none" strike="noStrike" kern="1200" cap="none" spc="0" normalizeH="0" baseline="0" noProof="0" dirty="0">
              <a:ln>
                <a:noFill/>
              </a:ln>
              <a:solidFill>
                <a:srgbClr val="595959"/>
              </a:solidFill>
              <a:effectLst/>
              <a:uLnTx/>
              <a:uFillTx/>
              <a:latin typeface="Arial"/>
              <a:ea typeface="+mn-ea"/>
              <a:cs typeface="Arial"/>
            </a:endParaRPr>
          </a:p>
          <a:p>
            <a:pPr marL="12700" marR="0" lvl="0" indent="0" algn="l" defTabSz="914400" rtl="0" eaLnBrk="1" fontAlgn="auto" latinLnBrk="0" hangingPunct="1">
              <a:lnSpc>
                <a:spcPct val="100000"/>
              </a:lnSpc>
              <a:spcBef>
                <a:spcPts val="235"/>
              </a:spcBef>
              <a:spcAft>
                <a:spcPts val="0"/>
              </a:spcAft>
              <a:buClrTx/>
              <a:buSzTx/>
              <a:buFontTx/>
              <a:buNone/>
              <a:tabLst/>
              <a:defRPr/>
            </a:pPr>
            <a:endParaRPr kumimoji="0" lang="en-IN" sz="700" b="0" i="0" u="none" strike="noStrike" kern="1200" cap="none" spc="0" normalizeH="0" baseline="0" noProof="0" dirty="0">
              <a:ln>
                <a:noFill/>
              </a:ln>
              <a:solidFill>
                <a:srgbClr val="595959"/>
              </a:solidFill>
              <a:effectLst/>
              <a:uLnTx/>
              <a:uFillTx/>
              <a:latin typeface="Arial"/>
              <a:ea typeface="+mn-ea"/>
              <a:cs typeface="Arial"/>
            </a:endParaRPr>
          </a:p>
          <a:p>
            <a:pPr marL="12700" marR="0" lvl="0" indent="0" algn="l" defTabSz="914400" rtl="0" eaLnBrk="1" fontAlgn="auto" latinLnBrk="0" hangingPunct="1">
              <a:lnSpc>
                <a:spcPct val="100000"/>
              </a:lnSpc>
              <a:spcBef>
                <a:spcPts val="235"/>
              </a:spcBef>
              <a:spcAft>
                <a:spcPts val="0"/>
              </a:spcAft>
              <a:buClrTx/>
              <a:buSzTx/>
              <a:buFontTx/>
              <a:buNone/>
              <a:tabLst/>
              <a:defRPr/>
            </a:pPr>
            <a:endParaRPr kumimoji="0" lang="en-GB" sz="700" b="0" i="0" u="none" strike="noStrike" kern="1200" cap="none" spc="0" normalizeH="0" baseline="0" noProof="0" dirty="0">
              <a:ln>
                <a:noFill/>
              </a:ln>
              <a:solidFill>
                <a:srgbClr val="595959"/>
              </a:solidFill>
              <a:effectLst/>
              <a:uLnTx/>
              <a:uFillTx/>
              <a:latin typeface="Arial"/>
              <a:ea typeface="+mn-ea"/>
              <a:cs typeface="Arial"/>
              <a:hlinkClick r:id="rId3">
                <a:extLst>
                  <a:ext uri="{A12FA001-AC4F-418D-AE19-62706E023703}">
                    <ahyp:hlinkClr xmlns:ahyp="http://schemas.microsoft.com/office/drawing/2018/hyperlinkcolor" val="tx"/>
                  </a:ext>
                </a:extLst>
              </a:hlinkClick>
            </a:endParaRPr>
          </a:p>
          <a:p>
            <a:pPr marL="12700" marR="0" lvl="0" indent="0" algn="l" defTabSz="914400" rtl="0" eaLnBrk="1" fontAlgn="auto" latinLnBrk="0" hangingPunct="1">
              <a:lnSpc>
                <a:spcPct val="100000"/>
              </a:lnSpc>
              <a:spcBef>
                <a:spcPts val="235"/>
              </a:spcBef>
              <a:spcAft>
                <a:spcPts val="0"/>
              </a:spcAft>
              <a:buClrTx/>
              <a:buSzTx/>
              <a:buFontTx/>
              <a:buNone/>
              <a:tabLst/>
              <a:defRPr/>
            </a:pPr>
            <a:endParaRPr kumimoji="0" lang="en-GB" sz="700" b="0" i="0" u="none" strike="noStrike" kern="1200" cap="none" spc="0" normalizeH="0" baseline="0" noProof="0" dirty="0">
              <a:ln>
                <a:noFill/>
              </a:ln>
              <a:solidFill>
                <a:srgbClr val="595959"/>
              </a:solidFill>
              <a:effectLst/>
              <a:uLnTx/>
              <a:uFillTx/>
              <a:latin typeface="Arial"/>
              <a:ea typeface="+mn-ea"/>
              <a:cs typeface="Arial"/>
              <a:hlinkClick r:id="rId3">
                <a:extLst>
                  <a:ext uri="{A12FA001-AC4F-418D-AE19-62706E023703}">
                    <ahyp:hlinkClr xmlns:ahyp="http://schemas.microsoft.com/office/drawing/2018/hyperlinkcolor" val="tx"/>
                  </a:ext>
                </a:extLst>
              </a:hlinkClick>
            </a:endParaRPr>
          </a:p>
        </p:txBody>
      </p:sp>
      <p:sp>
        <p:nvSpPr>
          <p:cNvPr id="5" name="Rectangle 4"/>
          <p:cNvSpPr/>
          <p:nvPr/>
        </p:nvSpPr>
        <p:spPr>
          <a:xfrm>
            <a:off x="285720" y="2071684"/>
            <a:ext cx="4071966" cy="181588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a:ea typeface="Arial"/>
                <a:cs typeface="Arial"/>
                <a:sym typeface="Arial"/>
              </a:rPr>
              <a:t> </a:t>
            </a:r>
            <a:r>
              <a:rPr kumimoji="0" lang="en-GB" sz="1400" b="0" i="0" u="none" strike="noStrike" kern="1200" cap="none" spc="0" normalizeH="0" baseline="0" noProof="0" dirty="0">
                <a:ln>
                  <a:noFill/>
                </a:ln>
                <a:solidFill>
                  <a:srgbClr val="000000"/>
                </a:solidFill>
                <a:effectLst/>
                <a:uLnTx/>
                <a:uFillTx/>
                <a:latin typeface="Arial"/>
                <a:ea typeface="Arial"/>
                <a:cs typeface="Arial"/>
                <a:sym typeface="Arial"/>
              </a:rPr>
              <a:t>Regression analysis is a statistical method to model the relationship between a dependent (target) and independent (predictor) variables with one or more independent variables.</a:t>
            </a:r>
            <a:endParaRPr kumimoji="0" lang="en-US" sz="1400" b="0" i="0" u="none" strike="noStrike" kern="1200" cap="none" spc="0" normalizeH="0" baseline="0" noProof="0" dirty="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a:ea typeface="Arial"/>
                <a:cs typeface="Arial"/>
                <a:sym typeface="Arial"/>
              </a:rPr>
              <a:t> Output is having continuous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sp>
        <p:nvSpPr>
          <p:cNvPr id="7" name="object 2"/>
          <p:cNvSpPr txBox="1"/>
          <p:nvPr/>
        </p:nvSpPr>
        <p:spPr>
          <a:xfrm>
            <a:off x="142844" y="714362"/>
            <a:ext cx="4214842" cy="751488"/>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a:ea typeface="Arial"/>
                <a:cs typeface="Arial"/>
                <a:sym typeface="Arial"/>
              </a:rPr>
              <a:t>Supervised machine learning techniques</a:t>
            </a:r>
          </a:p>
        </p:txBody>
      </p:sp>
      <p:pic>
        <p:nvPicPr>
          <p:cNvPr id="3074" name="Picture 2"/>
          <p:cNvPicPr>
            <a:picLocks noChangeAspect="1" noChangeArrowheads="1"/>
          </p:cNvPicPr>
          <p:nvPr/>
        </p:nvPicPr>
        <p:blipFill>
          <a:blip r:embed="rId4"/>
          <a:srcRect/>
          <a:stretch>
            <a:fillRect/>
          </a:stretch>
        </p:blipFill>
        <p:spPr bwMode="auto">
          <a:xfrm>
            <a:off x="4643438" y="1500180"/>
            <a:ext cx="4500562" cy="3071834"/>
          </a:xfrm>
          <a:prstGeom prst="rect">
            <a:avLst/>
          </a:prstGeom>
          <a:noFill/>
          <a:ln w="9525">
            <a:noFill/>
            <a:miter lim="800000"/>
            <a:headEnd/>
            <a:tailEnd/>
          </a:ln>
          <a:effectLst/>
        </p:spPr>
      </p:pic>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214942" y="4747438"/>
            <a:ext cx="3643338" cy="512320"/>
          </a:xfrm>
          <a:prstGeom prst="rect">
            <a:avLst/>
          </a:prstGeom>
        </p:spPr>
        <p:txBody>
          <a:bodyPr vert="horz" wrap="square" lIns="0" tIns="29845" rIns="0" bIns="0" rtlCol="0">
            <a:spAutoFit/>
          </a:bodyPr>
          <a:lstStyle/>
          <a:p>
            <a:pPr marL="12700" marR="0" lvl="0" indent="0" algn="l" defTabSz="914400" rtl="0" eaLnBrk="1" fontAlgn="auto" latinLnBrk="0" hangingPunct="1">
              <a:lnSpc>
                <a:spcPct val="100000"/>
              </a:lnSpc>
              <a:spcBef>
                <a:spcPts val="235"/>
              </a:spcBef>
              <a:spcAft>
                <a:spcPts val="0"/>
              </a:spcAft>
              <a:buClrTx/>
              <a:buSzTx/>
              <a:buFontTx/>
              <a:buNone/>
              <a:tabLst/>
              <a:defRPr/>
            </a:pPr>
            <a:r>
              <a:rPr kumimoji="0" lang="en-US" sz="700" b="0" i="0" u="none" strike="noStrike" kern="1200" cap="none" spc="0" normalizeH="0" baseline="0" noProof="0" dirty="0">
                <a:ln>
                  <a:noFill/>
                </a:ln>
                <a:solidFill>
                  <a:srgbClr val="595959"/>
                </a:solidFill>
                <a:effectLst/>
                <a:uLnTx/>
                <a:uFillTx/>
                <a:latin typeface="Arial"/>
                <a:ea typeface="+mn-ea"/>
                <a:cs typeface="Arial"/>
              </a:rPr>
              <a:t>I</a:t>
            </a:r>
            <a:r>
              <a:rPr kumimoji="0" sz="700" b="0" i="0" u="none" strike="noStrike" kern="1200" cap="none" spc="0" normalizeH="0" baseline="0" noProof="0">
                <a:ln>
                  <a:noFill/>
                </a:ln>
                <a:solidFill>
                  <a:srgbClr val="595959"/>
                </a:solidFill>
                <a:effectLst/>
                <a:uLnTx/>
                <a:uFillTx/>
                <a:latin typeface="Arial"/>
                <a:ea typeface="+mn-ea"/>
                <a:cs typeface="Arial"/>
              </a:rPr>
              <a:t>mage</a:t>
            </a:r>
            <a:r>
              <a:rPr kumimoji="0" sz="700" b="0" i="0" u="none" strike="noStrike" kern="1200" cap="none" spc="-5" normalizeH="0" baseline="0" noProof="0">
                <a:ln>
                  <a:noFill/>
                </a:ln>
                <a:solidFill>
                  <a:srgbClr val="595959"/>
                </a:solidFill>
                <a:effectLst/>
                <a:uLnTx/>
                <a:uFillTx/>
                <a:latin typeface="Arial"/>
                <a:ea typeface="+mn-ea"/>
                <a:cs typeface="Arial"/>
              </a:rPr>
              <a:t> Source</a:t>
            </a:r>
            <a:r>
              <a:rPr kumimoji="0" sz="700" b="0" i="0" u="none" strike="noStrike" kern="1200" cap="none" spc="0" normalizeH="0" baseline="0" noProof="0">
                <a:ln>
                  <a:noFill/>
                </a:ln>
                <a:solidFill>
                  <a:srgbClr val="595959"/>
                </a:solidFill>
                <a:effectLst/>
                <a:uLnTx/>
                <a:uFillTx/>
                <a:latin typeface="Arial"/>
                <a:ea typeface="+mn-ea"/>
                <a:cs typeface="Arial"/>
              </a:rPr>
              <a:t>:</a:t>
            </a:r>
            <a:r>
              <a:rPr kumimoji="0" lang="en-IN" sz="700" b="0" i="0" u="none" strike="noStrike" kern="1200" cap="none" spc="0" normalizeH="0" baseline="0" noProof="0" dirty="0">
                <a:ln>
                  <a:noFill/>
                </a:ln>
                <a:solidFill>
                  <a:srgbClr val="595959"/>
                </a:solidFill>
                <a:effectLst/>
                <a:uLnTx/>
                <a:uFillTx/>
                <a:latin typeface="Arial"/>
                <a:ea typeface="+mn-ea"/>
                <a:cs typeface="Arial"/>
              </a:rPr>
              <a:t> </a:t>
            </a:r>
            <a:r>
              <a:rPr kumimoji="0" lang="en-IN" sz="700" b="0" i="0" u="none" strike="noStrike" kern="1200" cap="none" spc="0" normalizeH="0" baseline="0" noProof="0" dirty="0">
                <a:ln>
                  <a:noFill/>
                </a:ln>
                <a:solidFill>
                  <a:srgbClr val="595959"/>
                </a:solidFill>
                <a:effectLst/>
                <a:uLnTx/>
                <a:uFillTx/>
                <a:latin typeface="Arial"/>
                <a:ea typeface="+mn-ea"/>
                <a:cs typeface="Arial"/>
                <a:hlinkClick r:id="rId2"/>
              </a:rPr>
              <a:t>https://static.javatpoint.com/tutorial/machine-learning/images/regression-vs-classification-in-machine-learning.png</a:t>
            </a:r>
            <a:r>
              <a:rPr kumimoji="0" lang="en-IN" sz="700" b="0" i="0" u="none" strike="noStrike" kern="1200" cap="none" spc="0" normalizeH="0" baseline="0" noProof="0" dirty="0">
                <a:ln>
                  <a:noFill/>
                </a:ln>
                <a:solidFill>
                  <a:srgbClr val="595959"/>
                </a:solidFill>
                <a:effectLst/>
                <a:uLnTx/>
                <a:uFillTx/>
                <a:latin typeface="Arial"/>
                <a:ea typeface="+mn-ea"/>
                <a:cs typeface="Arial"/>
              </a:rPr>
              <a:t> </a:t>
            </a:r>
          </a:p>
          <a:p>
            <a:pPr marL="12700" marR="0" lvl="0" indent="0" algn="l" defTabSz="914400" rtl="0" eaLnBrk="1" fontAlgn="auto" latinLnBrk="0" hangingPunct="1">
              <a:lnSpc>
                <a:spcPct val="100000"/>
              </a:lnSpc>
              <a:spcBef>
                <a:spcPts val="235"/>
              </a:spcBef>
              <a:spcAft>
                <a:spcPts val="0"/>
              </a:spcAft>
              <a:buClrTx/>
              <a:buSzTx/>
              <a:buFontTx/>
              <a:buNone/>
              <a:tabLst/>
              <a:defRPr/>
            </a:pPr>
            <a:endParaRPr kumimoji="0" lang="en-GB" sz="700" b="0" i="0" u="none" strike="noStrike" kern="1200" cap="none" spc="0" normalizeH="0" baseline="0" noProof="0" dirty="0">
              <a:ln>
                <a:noFill/>
              </a:ln>
              <a:solidFill>
                <a:srgbClr val="595959"/>
              </a:solidFill>
              <a:effectLst/>
              <a:uLnTx/>
              <a:uFillTx/>
              <a:latin typeface="Arial"/>
              <a:ea typeface="+mn-ea"/>
              <a:cs typeface="Arial"/>
              <a:hlinkClick r:id="rId3">
                <a:extLst>
                  <a:ext uri="{A12FA001-AC4F-418D-AE19-62706E023703}">
                    <ahyp:hlinkClr xmlns:ahyp="http://schemas.microsoft.com/office/drawing/2018/hyperlinkcolor" val="tx"/>
                  </a:ext>
                </a:extLst>
              </a:hlinkClick>
            </a:endParaRPr>
          </a:p>
          <a:p>
            <a:pPr marL="12700" marR="0" lvl="0" indent="0" algn="l" defTabSz="914400" rtl="0" eaLnBrk="1" fontAlgn="auto" latinLnBrk="0" hangingPunct="1">
              <a:lnSpc>
                <a:spcPct val="100000"/>
              </a:lnSpc>
              <a:spcBef>
                <a:spcPts val="235"/>
              </a:spcBef>
              <a:spcAft>
                <a:spcPts val="0"/>
              </a:spcAft>
              <a:buClrTx/>
              <a:buSzTx/>
              <a:buFontTx/>
              <a:buNone/>
              <a:tabLst/>
              <a:defRPr/>
            </a:pPr>
            <a:endParaRPr kumimoji="0" lang="en-GB" sz="700" b="0" i="0" u="none" strike="noStrike" kern="1200" cap="none" spc="0" normalizeH="0" baseline="0" noProof="0" dirty="0">
              <a:ln>
                <a:noFill/>
              </a:ln>
              <a:solidFill>
                <a:srgbClr val="595959"/>
              </a:solidFill>
              <a:effectLst/>
              <a:uLnTx/>
              <a:uFillTx/>
              <a:latin typeface="Arial"/>
              <a:ea typeface="+mn-ea"/>
              <a:cs typeface="Arial"/>
              <a:hlinkClick r:id="rId3">
                <a:extLst>
                  <a:ext uri="{A12FA001-AC4F-418D-AE19-62706E023703}">
                    <ahyp:hlinkClr xmlns:ahyp="http://schemas.microsoft.com/office/drawing/2018/hyperlinkcolor" val="tx"/>
                  </a:ext>
                </a:extLst>
              </a:hlinkClick>
            </a:endParaRPr>
          </a:p>
        </p:txBody>
      </p:sp>
      <p:sp>
        <p:nvSpPr>
          <p:cNvPr id="7" name="object 2"/>
          <p:cNvSpPr txBox="1"/>
          <p:nvPr/>
        </p:nvSpPr>
        <p:spPr>
          <a:xfrm>
            <a:off x="214282" y="714362"/>
            <a:ext cx="4214842" cy="382156"/>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a:ea typeface="Arial"/>
                <a:cs typeface="Arial"/>
                <a:sym typeface="Arial"/>
              </a:rPr>
              <a:t>Classification vs. Regression </a:t>
            </a:r>
          </a:p>
        </p:txBody>
      </p:sp>
      <p:pic>
        <p:nvPicPr>
          <p:cNvPr id="4098" name="Picture 2" descr="Regression vs. Classification"/>
          <p:cNvPicPr>
            <a:picLocks noChangeAspect="1" noChangeArrowheads="1"/>
          </p:cNvPicPr>
          <p:nvPr/>
        </p:nvPicPr>
        <p:blipFill>
          <a:blip r:embed="rId4"/>
          <a:srcRect/>
          <a:stretch>
            <a:fillRect/>
          </a:stretch>
        </p:blipFill>
        <p:spPr bwMode="auto">
          <a:xfrm>
            <a:off x="4500562" y="1928808"/>
            <a:ext cx="4643438" cy="2386006"/>
          </a:xfrm>
          <a:prstGeom prst="rect">
            <a:avLst/>
          </a:prstGeom>
          <a:noFill/>
        </p:spPr>
      </p:pic>
      <p:pic>
        <p:nvPicPr>
          <p:cNvPr id="4099" name="Picture 3"/>
          <p:cNvPicPr>
            <a:picLocks noChangeAspect="1" noChangeArrowheads="1"/>
          </p:cNvPicPr>
          <p:nvPr/>
        </p:nvPicPr>
        <p:blipFill>
          <a:blip r:embed="rId5"/>
          <a:srcRect/>
          <a:stretch>
            <a:fillRect/>
          </a:stretch>
        </p:blipFill>
        <p:spPr bwMode="auto">
          <a:xfrm>
            <a:off x="0" y="1285866"/>
            <a:ext cx="4572000" cy="3643338"/>
          </a:xfrm>
          <a:prstGeom prst="rect">
            <a:avLst/>
          </a:prstGeom>
          <a:noFill/>
          <a:ln w="9525">
            <a:noFill/>
            <a:miter lim="800000"/>
            <a:headEnd/>
            <a:tailEnd/>
          </a:ln>
          <a:effectLst/>
        </p:spPr>
      </p:pic>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57158" y="1714494"/>
            <a:ext cx="4214810" cy="289823"/>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F497D"/>
                </a:solidFill>
                <a:effectLst/>
                <a:uLnTx/>
                <a:uFillTx/>
                <a:latin typeface="Arial"/>
                <a:ea typeface="Arial"/>
                <a:cs typeface="Arial"/>
                <a:sym typeface="Arial"/>
              </a:rPr>
              <a:t>Types</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p:nvPr/>
        </p:nvSpPr>
        <p:spPr>
          <a:xfrm>
            <a:off x="5214942" y="4747438"/>
            <a:ext cx="3643338" cy="943207"/>
          </a:xfrm>
          <a:prstGeom prst="rect">
            <a:avLst/>
          </a:prstGeom>
        </p:spPr>
        <p:txBody>
          <a:bodyPr vert="horz" wrap="square" lIns="0" tIns="29845" rIns="0" bIns="0" rtlCol="0">
            <a:spAutoFit/>
          </a:bodyPr>
          <a:lstStyle/>
          <a:p>
            <a:pPr marL="12700" marR="0" lvl="0" indent="0" algn="l" defTabSz="914400" rtl="0" eaLnBrk="1" fontAlgn="auto" latinLnBrk="0" hangingPunct="1">
              <a:lnSpc>
                <a:spcPct val="100000"/>
              </a:lnSpc>
              <a:spcBef>
                <a:spcPts val="235"/>
              </a:spcBef>
              <a:spcAft>
                <a:spcPts val="0"/>
              </a:spcAft>
              <a:buClrTx/>
              <a:buSzTx/>
              <a:buFontTx/>
              <a:buNone/>
              <a:tabLst/>
              <a:defRPr/>
            </a:pPr>
            <a:r>
              <a:rPr kumimoji="0" lang="en-US" sz="700" b="0" i="0" u="none" strike="noStrike" kern="1200" cap="none" spc="0" normalizeH="0" baseline="0" noProof="0" dirty="0">
                <a:ln>
                  <a:noFill/>
                </a:ln>
                <a:solidFill>
                  <a:srgbClr val="595959"/>
                </a:solidFill>
                <a:effectLst/>
                <a:uLnTx/>
                <a:uFillTx/>
                <a:latin typeface="Arial"/>
                <a:ea typeface="+mn-ea"/>
                <a:cs typeface="Arial"/>
              </a:rPr>
              <a:t>Image</a:t>
            </a:r>
            <a:r>
              <a:rPr kumimoji="0" lang="en-US" sz="700" b="0" i="0" u="none" strike="noStrike" kern="1200" cap="none" spc="-5" normalizeH="0" baseline="0" noProof="0" dirty="0">
                <a:ln>
                  <a:noFill/>
                </a:ln>
                <a:solidFill>
                  <a:srgbClr val="595959"/>
                </a:solidFill>
                <a:effectLst/>
                <a:uLnTx/>
                <a:uFillTx/>
                <a:latin typeface="Arial"/>
                <a:ea typeface="+mn-ea"/>
                <a:cs typeface="Arial"/>
              </a:rPr>
              <a:t> Source</a:t>
            </a:r>
            <a:r>
              <a:rPr kumimoji="0" lang="en-US" sz="700" b="0" i="0" u="none" strike="noStrike" kern="1200" cap="none" spc="0" normalizeH="0" baseline="0" noProof="0" dirty="0">
                <a:ln>
                  <a:noFill/>
                </a:ln>
                <a:solidFill>
                  <a:srgbClr val="595959"/>
                </a:solidFill>
                <a:effectLst/>
                <a:uLnTx/>
                <a:uFillTx/>
                <a:latin typeface="Arial"/>
                <a:ea typeface="+mn-ea"/>
                <a:cs typeface="Arial"/>
              </a:rPr>
              <a:t>: </a:t>
            </a:r>
            <a:r>
              <a:rPr kumimoji="0" lang="en-IN" sz="700" b="0" i="0" u="none" strike="noStrike" kern="1200" cap="none" spc="0" normalizeH="0" baseline="0" noProof="0" dirty="0">
                <a:ln>
                  <a:noFill/>
                </a:ln>
                <a:solidFill>
                  <a:srgbClr val="595959"/>
                </a:solidFill>
                <a:effectLst/>
                <a:uLnTx/>
                <a:uFillTx/>
                <a:latin typeface="Arial"/>
                <a:ea typeface="+mn-ea"/>
                <a:cs typeface="Arial"/>
                <a:hlinkClick r:id="rId2"/>
              </a:rPr>
              <a:t>https://static.javatpoint.com/tutorial/machine-learning/images/types-of-regression.png</a:t>
            </a:r>
            <a:r>
              <a:rPr kumimoji="0" lang="en-IN" sz="700" b="0" i="0" u="none" strike="noStrike" kern="1200" cap="none" spc="0" normalizeH="0" baseline="0" noProof="0" dirty="0">
                <a:ln>
                  <a:noFill/>
                </a:ln>
                <a:solidFill>
                  <a:srgbClr val="595959"/>
                </a:solidFill>
                <a:effectLst/>
                <a:uLnTx/>
                <a:uFillTx/>
                <a:latin typeface="Arial"/>
                <a:ea typeface="+mn-ea"/>
                <a:cs typeface="Arial"/>
              </a:rPr>
              <a:t> </a:t>
            </a:r>
          </a:p>
          <a:p>
            <a:pPr marL="12700" marR="0" lvl="0" indent="0" algn="l" defTabSz="914400" rtl="0" eaLnBrk="1" fontAlgn="auto" latinLnBrk="0" hangingPunct="1">
              <a:lnSpc>
                <a:spcPct val="100000"/>
              </a:lnSpc>
              <a:spcBef>
                <a:spcPts val="235"/>
              </a:spcBef>
              <a:spcAft>
                <a:spcPts val="0"/>
              </a:spcAft>
              <a:buClrTx/>
              <a:buSzTx/>
              <a:buFontTx/>
              <a:buNone/>
              <a:tabLst/>
              <a:defRPr/>
            </a:pPr>
            <a:endParaRPr kumimoji="0" lang="en-IN" sz="700" b="0" i="0" u="none" strike="noStrike" kern="1200" cap="none" spc="0" normalizeH="0" baseline="0" noProof="0" dirty="0">
              <a:ln>
                <a:noFill/>
              </a:ln>
              <a:solidFill>
                <a:srgbClr val="595959"/>
              </a:solidFill>
              <a:effectLst/>
              <a:uLnTx/>
              <a:uFillTx/>
              <a:latin typeface="Arial"/>
              <a:ea typeface="+mn-ea"/>
              <a:cs typeface="Arial"/>
            </a:endParaRPr>
          </a:p>
          <a:p>
            <a:pPr marL="12700" marR="0" lvl="0" indent="0" algn="l" defTabSz="914400" rtl="0" eaLnBrk="1" fontAlgn="auto" latinLnBrk="0" hangingPunct="1">
              <a:lnSpc>
                <a:spcPct val="100000"/>
              </a:lnSpc>
              <a:spcBef>
                <a:spcPts val="235"/>
              </a:spcBef>
              <a:spcAft>
                <a:spcPts val="0"/>
              </a:spcAft>
              <a:buClrTx/>
              <a:buSzTx/>
              <a:buFontTx/>
              <a:buNone/>
              <a:tabLst/>
              <a:defRPr/>
            </a:pPr>
            <a:endParaRPr kumimoji="0" lang="en-US" sz="700" b="0" i="0" u="none" strike="noStrike" kern="1200" cap="none" spc="0" normalizeH="0" baseline="0" noProof="0" dirty="0">
              <a:ln>
                <a:noFill/>
              </a:ln>
              <a:solidFill>
                <a:srgbClr val="595959"/>
              </a:solidFill>
              <a:effectLst/>
              <a:uLnTx/>
              <a:uFillTx/>
              <a:latin typeface="Arial"/>
              <a:ea typeface="+mn-ea"/>
              <a:cs typeface="Arial"/>
            </a:endParaRPr>
          </a:p>
          <a:p>
            <a:pPr marL="12700" marR="0" lvl="0" indent="0" algn="l" defTabSz="914400" rtl="0" eaLnBrk="1" fontAlgn="auto" latinLnBrk="0" hangingPunct="1">
              <a:lnSpc>
                <a:spcPct val="100000"/>
              </a:lnSpc>
              <a:spcBef>
                <a:spcPts val="235"/>
              </a:spcBef>
              <a:spcAft>
                <a:spcPts val="0"/>
              </a:spcAft>
              <a:buClrTx/>
              <a:buSzTx/>
              <a:buFontTx/>
              <a:buNone/>
              <a:tabLst/>
              <a:defRPr/>
            </a:pPr>
            <a:endParaRPr kumimoji="0" lang="en-IN" sz="700" b="0" i="0" u="none" strike="noStrike" kern="1200" cap="none" spc="0" normalizeH="0" baseline="0" noProof="0" dirty="0">
              <a:ln>
                <a:noFill/>
              </a:ln>
              <a:solidFill>
                <a:srgbClr val="595959"/>
              </a:solidFill>
              <a:effectLst/>
              <a:uLnTx/>
              <a:uFillTx/>
              <a:latin typeface="Arial"/>
              <a:ea typeface="+mn-ea"/>
              <a:cs typeface="Arial"/>
            </a:endParaRPr>
          </a:p>
          <a:p>
            <a:pPr marL="12700" marR="0" lvl="0" indent="0" algn="l" defTabSz="914400" rtl="0" eaLnBrk="1" fontAlgn="auto" latinLnBrk="0" hangingPunct="1">
              <a:lnSpc>
                <a:spcPct val="100000"/>
              </a:lnSpc>
              <a:spcBef>
                <a:spcPts val="235"/>
              </a:spcBef>
              <a:spcAft>
                <a:spcPts val="0"/>
              </a:spcAft>
              <a:buClrTx/>
              <a:buSzTx/>
              <a:buFontTx/>
              <a:buNone/>
              <a:tabLst/>
              <a:defRPr/>
            </a:pPr>
            <a:endParaRPr kumimoji="0" lang="en-GB" sz="700" b="0" i="0" u="none" strike="noStrike" kern="1200" cap="none" spc="0" normalizeH="0" baseline="0" noProof="0" dirty="0">
              <a:ln>
                <a:noFill/>
              </a:ln>
              <a:solidFill>
                <a:srgbClr val="595959"/>
              </a:solidFill>
              <a:effectLst/>
              <a:uLnTx/>
              <a:uFillTx/>
              <a:latin typeface="Arial"/>
              <a:ea typeface="+mn-ea"/>
              <a:cs typeface="Arial"/>
              <a:hlinkClick r:id="rId3">
                <a:extLst>
                  <a:ext uri="{A12FA001-AC4F-418D-AE19-62706E023703}">
                    <ahyp:hlinkClr xmlns:ahyp="http://schemas.microsoft.com/office/drawing/2018/hyperlinkcolor" val="tx"/>
                  </a:ext>
                </a:extLst>
              </a:hlinkClick>
            </a:endParaRPr>
          </a:p>
          <a:p>
            <a:pPr marL="12700" marR="0" lvl="0" indent="0" algn="l" defTabSz="914400" rtl="0" eaLnBrk="1" fontAlgn="auto" latinLnBrk="0" hangingPunct="1">
              <a:lnSpc>
                <a:spcPct val="100000"/>
              </a:lnSpc>
              <a:spcBef>
                <a:spcPts val="235"/>
              </a:spcBef>
              <a:spcAft>
                <a:spcPts val="0"/>
              </a:spcAft>
              <a:buClrTx/>
              <a:buSzTx/>
              <a:buFontTx/>
              <a:buNone/>
              <a:tabLst/>
              <a:defRPr/>
            </a:pPr>
            <a:endParaRPr kumimoji="0" lang="en-GB" sz="700" b="0" i="0" u="none" strike="noStrike" kern="1200" cap="none" spc="0" normalizeH="0" baseline="0" noProof="0" dirty="0">
              <a:ln>
                <a:noFill/>
              </a:ln>
              <a:solidFill>
                <a:srgbClr val="595959"/>
              </a:solidFill>
              <a:effectLst/>
              <a:uLnTx/>
              <a:uFillTx/>
              <a:latin typeface="Arial"/>
              <a:ea typeface="+mn-ea"/>
              <a:cs typeface="Arial"/>
              <a:hlinkClick r:id="rId3">
                <a:extLst>
                  <a:ext uri="{A12FA001-AC4F-418D-AE19-62706E023703}">
                    <ahyp:hlinkClr xmlns:ahyp="http://schemas.microsoft.com/office/drawing/2018/hyperlinkcolor" val="tx"/>
                  </a:ext>
                </a:extLst>
              </a:hlinkClick>
            </a:endParaRPr>
          </a:p>
        </p:txBody>
      </p:sp>
      <p:sp>
        <p:nvSpPr>
          <p:cNvPr id="5" name="Rectangle 4"/>
          <p:cNvSpPr/>
          <p:nvPr/>
        </p:nvSpPr>
        <p:spPr>
          <a:xfrm>
            <a:off x="285720" y="2071684"/>
            <a:ext cx="4071966" cy="246221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a:ea typeface="Arial"/>
                <a:cs typeface="Arial"/>
                <a:sym typeface="Arial"/>
              </a:rPr>
              <a:t> Linear Regression</a:t>
            </a:r>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a:ea typeface="Arial"/>
                <a:cs typeface="Arial"/>
                <a:sym typeface="Arial"/>
              </a:rPr>
              <a:t>Logistic Regression</a:t>
            </a:r>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a:ea typeface="Arial"/>
                <a:cs typeface="Arial"/>
                <a:sym typeface="Arial"/>
              </a:rPr>
              <a:t>Polynomial Regression</a:t>
            </a:r>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a:ea typeface="Arial"/>
                <a:cs typeface="Arial"/>
                <a:sym typeface="Arial"/>
              </a:rPr>
              <a:t>Support Vector Regression</a:t>
            </a:r>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a:ea typeface="Arial"/>
                <a:cs typeface="Arial"/>
                <a:sym typeface="Arial"/>
              </a:rPr>
              <a:t>Decision Tree Regression</a:t>
            </a:r>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a:ea typeface="Arial"/>
                <a:cs typeface="Arial"/>
                <a:sym typeface="Arial"/>
              </a:rPr>
              <a:t>Random Forest Regression</a:t>
            </a:r>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a:ea typeface="Arial"/>
                <a:cs typeface="Arial"/>
                <a:sym typeface="Arial"/>
              </a:rPr>
              <a:t>Ridge Regression</a:t>
            </a:r>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a:ea typeface="Arial"/>
                <a:cs typeface="Arial"/>
                <a:sym typeface="Arial"/>
              </a:rPr>
              <a:t>Lasso Regression:</a:t>
            </a:r>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sp>
        <p:nvSpPr>
          <p:cNvPr id="7" name="object 2"/>
          <p:cNvSpPr txBox="1"/>
          <p:nvPr/>
        </p:nvSpPr>
        <p:spPr>
          <a:xfrm>
            <a:off x="142844" y="714362"/>
            <a:ext cx="4214842" cy="751488"/>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a:ea typeface="Arial"/>
                <a:cs typeface="Arial"/>
                <a:sym typeface="Arial"/>
              </a:rPr>
              <a:t>Understanding Regression and Types</a:t>
            </a:r>
          </a:p>
        </p:txBody>
      </p:sp>
      <p:pic>
        <p:nvPicPr>
          <p:cNvPr id="9" name="Picture 2" descr="Regression Analysis in Machine learning">
            <a:extLst>
              <a:ext uri="{FF2B5EF4-FFF2-40B4-BE49-F238E27FC236}">
                <a16:creationId xmlns:a16="http://schemas.microsoft.com/office/drawing/2014/main" id="{B4FA4FF1-745E-4F64-9E4F-57442FD975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214428"/>
            <a:ext cx="4572000" cy="32147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8596" y="1214428"/>
            <a:ext cx="4214810" cy="289823"/>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F497D"/>
                </a:solidFill>
                <a:effectLst/>
                <a:uLnTx/>
                <a:uFillTx/>
                <a:latin typeface="Arial"/>
                <a:ea typeface="Arial"/>
                <a:cs typeface="Arial"/>
                <a:sym typeface="Arial"/>
              </a:rPr>
              <a:t>Ordinary Least Squares </a:t>
            </a:r>
          </a:p>
        </p:txBody>
      </p:sp>
      <p:sp>
        <p:nvSpPr>
          <p:cNvPr id="3" name="object 3"/>
          <p:cNvSpPr txBox="1"/>
          <p:nvPr/>
        </p:nvSpPr>
        <p:spPr>
          <a:xfrm>
            <a:off x="5214942" y="4747438"/>
            <a:ext cx="3643338" cy="537968"/>
          </a:xfrm>
          <a:prstGeom prst="rect">
            <a:avLst/>
          </a:prstGeom>
        </p:spPr>
        <p:txBody>
          <a:bodyPr vert="horz" wrap="square" lIns="0" tIns="29845" rIns="0" bIns="0" rtlCol="0">
            <a:spAutoFit/>
          </a:bodyPr>
          <a:lstStyle/>
          <a:p>
            <a:pPr marL="12700" marR="0" lvl="0" indent="0" algn="l" defTabSz="914400" rtl="0" eaLnBrk="1" fontAlgn="auto" latinLnBrk="0" hangingPunct="1">
              <a:lnSpc>
                <a:spcPct val="100000"/>
              </a:lnSpc>
              <a:spcBef>
                <a:spcPts val="235"/>
              </a:spcBef>
              <a:spcAft>
                <a:spcPts val="0"/>
              </a:spcAft>
              <a:buClrTx/>
              <a:buSzTx/>
              <a:buFontTx/>
              <a:buNone/>
              <a:tabLst/>
              <a:defRPr/>
            </a:pPr>
            <a:endParaRPr kumimoji="0" lang="en-US" sz="700" b="0" i="0" u="none" strike="noStrike" kern="1200" cap="none" spc="0" normalizeH="0" baseline="0" noProof="0" dirty="0">
              <a:ln>
                <a:noFill/>
              </a:ln>
              <a:solidFill>
                <a:srgbClr val="595959"/>
              </a:solidFill>
              <a:effectLst/>
              <a:uLnTx/>
              <a:uFillTx/>
              <a:latin typeface="Arial"/>
              <a:ea typeface="+mn-ea"/>
              <a:cs typeface="Arial"/>
            </a:endParaRPr>
          </a:p>
          <a:p>
            <a:pPr marL="12700" marR="0" lvl="0" indent="0" algn="l" defTabSz="914400" rtl="0" eaLnBrk="1" fontAlgn="auto" latinLnBrk="0" hangingPunct="1">
              <a:lnSpc>
                <a:spcPct val="100000"/>
              </a:lnSpc>
              <a:spcBef>
                <a:spcPts val="235"/>
              </a:spcBef>
              <a:spcAft>
                <a:spcPts val="0"/>
              </a:spcAft>
              <a:buClrTx/>
              <a:buSzTx/>
              <a:buFontTx/>
              <a:buNone/>
              <a:tabLst/>
              <a:defRPr/>
            </a:pPr>
            <a:endParaRPr kumimoji="0" lang="en-IN" sz="700" b="0" i="0" u="none" strike="noStrike" kern="1200" cap="none" spc="0" normalizeH="0" baseline="0" noProof="0" dirty="0">
              <a:ln>
                <a:noFill/>
              </a:ln>
              <a:solidFill>
                <a:srgbClr val="595959"/>
              </a:solidFill>
              <a:effectLst/>
              <a:uLnTx/>
              <a:uFillTx/>
              <a:latin typeface="Arial"/>
              <a:ea typeface="+mn-ea"/>
              <a:cs typeface="Arial"/>
            </a:endParaRPr>
          </a:p>
          <a:p>
            <a:pPr marL="12700" marR="0" lvl="0" indent="0" algn="l" defTabSz="914400" rtl="0" eaLnBrk="1" fontAlgn="auto" latinLnBrk="0" hangingPunct="1">
              <a:lnSpc>
                <a:spcPct val="100000"/>
              </a:lnSpc>
              <a:spcBef>
                <a:spcPts val="235"/>
              </a:spcBef>
              <a:spcAft>
                <a:spcPts val="0"/>
              </a:spcAft>
              <a:buClrTx/>
              <a:buSzTx/>
              <a:buFontTx/>
              <a:buNone/>
              <a:tabLst/>
              <a:defRPr/>
            </a:pPr>
            <a:endParaRPr kumimoji="0" lang="en-GB" sz="700" b="0" i="0" u="none" strike="noStrike" kern="1200" cap="none" spc="0" normalizeH="0" baseline="0" noProof="0" dirty="0">
              <a:ln>
                <a:noFill/>
              </a:ln>
              <a:solidFill>
                <a:srgbClr val="595959"/>
              </a:solidFill>
              <a:effectLst/>
              <a:uLnTx/>
              <a:uFillTx/>
              <a:latin typeface="Arial"/>
              <a:ea typeface="+mn-ea"/>
              <a:cs typeface="Arial"/>
              <a:hlinkClick r:id="rId2">
                <a:extLst>
                  <a:ext uri="{A12FA001-AC4F-418D-AE19-62706E023703}">
                    <ahyp:hlinkClr xmlns:ahyp="http://schemas.microsoft.com/office/drawing/2018/hyperlinkcolor" val="tx"/>
                  </a:ext>
                </a:extLst>
              </a:hlinkClick>
            </a:endParaRPr>
          </a:p>
          <a:p>
            <a:pPr marL="12700" marR="0" lvl="0" indent="0" algn="l" defTabSz="914400" rtl="0" eaLnBrk="1" fontAlgn="auto" latinLnBrk="0" hangingPunct="1">
              <a:lnSpc>
                <a:spcPct val="100000"/>
              </a:lnSpc>
              <a:spcBef>
                <a:spcPts val="235"/>
              </a:spcBef>
              <a:spcAft>
                <a:spcPts val="0"/>
              </a:spcAft>
              <a:buClrTx/>
              <a:buSzTx/>
              <a:buFontTx/>
              <a:buNone/>
              <a:tabLst/>
              <a:defRPr/>
            </a:pPr>
            <a:endParaRPr kumimoji="0" lang="en-GB" sz="700" b="0" i="0" u="none" strike="noStrike" kern="1200" cap="none" spc="0" normalizeH="0" baseline="0" noProof="0" dirty="0">
              <a:ln>
                <a:noFill/>
              </a:ln>
              <a:solidFill>
                <a:srgbClr val="595959"/>
              </a:solidFill>
              <a:effectLst/>
              <a:uLnTx/>
              <a:uFillTx/>
              <a:latin typeface="Arial"/>
              <a:ea typeface="+mn-ea"/>
              <a:cs typeface="Arial"/>
              <a:hlinkClick r:id="rId2">
                <a:extLst>
                  <a:ext uri="{A12FA001-AC4F-418D-AE19-62706E023703}">
                    <ahyp:hlinkClr xmlns:ahyp="http://schemas.microsoft.com/office/drawing/2018/hyperlinkcolor" val="tx"/>
                  </a:ext>
                </a:extLst>
              </a:hlinkClick>
            </a:endParaRPr>
          </a:p>
        </p:txBody>
      </p:sp>
      <p:sp>
        <p:nvSpPr>
          <p:cNvPr id="5" name="Rectangle 4"/>
          <p:cNvSpPr/>
          <p:nvPr/>
        </p:nvSpPr>
        <p:spPr>
          <a:xfrm>
            <a:off x="285720" y="1500180"/>
            <a:ext cx="4071966" cy="203132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solidFill>
                <a:srgbClr val="000000"/>
              </a:solidFill>
              <a:effectLst/>
              <a:uLnTx/>
              <a:uFillTx/>
              <a:latin typeface="Arial"/>
              <a:ea typeface="Arial"/>
              <a:cs typeface="Arial"/>
              <a:sym typeface="Arial"/>
            </a:endParaRPr>
          </a:p>
          <a:p>
            <a:pPr marL="0" marR="0" lvl="0" indent="0" algn="just" defTabSz="914400" rtl="0" eaLnBrk="1" fontAlgn="auto" latinLnBrk="0" hangingPunct="1">
              <a:lnSpc>
                <a:spcPct val="100000"/>
              </a:lnSpc>
              <a:spcBef>
                <a:spcPts val="0"/>
              </a:spcBef>
              <a:spcAft>
                <a:spcPts val="0"/>
              </a:spcAft>
              <a:buClrTx/>
              <a:buSzTx/>
              <a:buFont typeface="Arial" pitchFamily="34" charset="0"/>
              <a:buChar char="•"/>
              <a:tabLst/>
              <a:defRPr/>
            </a:pPr>
            <a:r>
              <a:rPr kumimoji="0" lang="en-GB" sz="1400" b="0" i="0" u="none" strike="noStrike" kern="1200" cap="none" spc="0" normalizeH="0" baseline="0" noProof="0" dirty="0">
                <a:ln>
                  <a:noFill/>
                </a:ln>
                <a:solidFill>
                  <a:srgbClr val="000000"/>
                </a:solidFill>
                <a:effectLst/>
                <a:uLnTx/>
                <a:uFillTx/>
                <a:latin typeface="Arial"/>
                <a:ea typeface="Arial"/>
                <a:cs typeface="Arial"/>
                <a:sym typeface="Arial"/>
              </a:rPr>
              <a:t> </a:t>
            </a:r>
            <a:r>
              <a:rPr kumimoji="0" lang="en-US" sz="1400" b="0" i="0" u="none" strike="noStrike" kern="1200" cap="none" spc="0" normalizeH="0" baseline="0" noProof="0" dirty="0">
                <a:ln>
                  <a:noFill/>
                </a:ln>
                <a:solidFill>
                  <a:srgbClr val="000000"/>
                </a:solidFill>
                <a:effectLst/>
                <a:uLnTx/>
                <a:uFillTx/>
                <a:latin typeface="Arial"/>
                <a:ea typeface="Arial"/>
                <a:cs typeface="Arial"/>
                <a:sym typeface="Arial"/>
              </a:rPr>
              <a:t>Ordinary least squares, or linear least squares, estimates the parameters in a regression model by minimizing the sum of the squared residuals.</a:t>
            </a:r>
          </a:p>
          <a:p>
            <a:pPr marL="0" marR="0" lvl="0" indent="0" algn="just"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a:ea typeface="Arial"/>
                <a:cs typeface="Arial"/>
                <a:sym typeface="Arial"/>
              </a:rPr>
              <a:t> This method draws a line through the data points that minimizes the sum of the squared differences between the observed values and the corresponding fitted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sp>
        <p:nvSpPr>
          <p:cNvPr id="7" name="object 2"/>
          <p:cNvSpPr txBox="1"/>
          <p:nvPr/>
        </p:nvSpPr>
        <p:spPr>
          <a:xfrm>
            <a:off x="142844" y="714362"/>
            <a:ext cx="4214842" cy="382156"/>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a:ea typeface="Arial"/>
                <a:cs typeface="Arial"/>
                <a:sym typeface="Arial"/>
              </a:rPr>
              <a:t>Linear regression using OLS</a:t>
            </a:r>
          </a:p>
        </p:txBody>
      </p:sp>
      <p:pic>
        <p:nvPicPr>
          <p:cNvPr id="137217" name="Picture 4"/>
          <p:cNvPicPr>
            <a:picLocks noChangeAspect="1" noChangeArrowheads="1"/>
          </p:cNvPicPr>
          <p:nvPr/>
        </p:nvPicPr>
        <p:blipFill>
          <a:blip r:embed="rId3"/>
          <a:srcRect/>
          <a:stretch>
            <a:fillRect/>
          </a:stretch>
        </p:blipFill>
        <p:spPr bwMode="auto">
          <a:xfrm>
            <a:off x="4572000" y="1571618"/>
            <a:ext cx="4572000" cy="2489205"/>
          </a:xfrm>
          <a:prstGeom prst="rect">
            <a:avLst/>
          </a:prstGeom>
          <a:noFill/>
          <a:ln w="9525">
            <a:noFill/>
            <a:miter lim="800000"/>
            <a:headEnd/>
            <a:tailEnd/>
          </a:ln>
        </p:spPr>
      </p:pic>
      <p:sp>
        <p:nvSpPr>
          <p:cNvPr id="9" name="Rectangle 8"/>
          <p:cNvSpPr/>
          <p:nvPr/>
        </p:nvSpPr>
        <p:spPr>
          <a:xfrm>
            <a:off x="4643438" y="4643452"/>
            <a:ext cx="4572000" cy="415498"/>
          </a:xfrm>
          <a:prstGeom prst="rect">
            <a:avLst/>
          </a:prstGeom>
        </p:spPr>
        <p:txBody>
          <a:bodyPr>
            <a:spAutoFit/>
          </a:bodyPr>
          <a:lstStyle/>
          <a:p>
            <a:pPr marL="12700" marR="0" lvl="0" indent="0" algn="l" defTabSz="914400" rtl="0" eaLnBrk="1" fontAlgn="auto" latinLnBrk="0" hangingPunct="1">
              <a:lnSpc>
                <a:spcPct val="100000"/>
              </a:lnSpc>
              <a:spcBef>
                <a:spcPts val="235"/>
              </a:spcBef>
              <a:spcAft>
                <a:spcPts val="0"/>
              </a:spcAft>
              <a:buClrTx/>
              <a:buSzTx/>
              <a:buFontTx/>
              <a:buNone/>
              <a:tabLst/>
              <a:defRPr/>
            </a:pPr>
            <a:r>
              <a:rPr kumimoji="0" lang="en-US" sz="700" b="0" i="0" u="none" strike="noStrike" kern="1200" cap="none" spc="0" normalizeH="0" baseline="0" noProof="0" dirty="0">
                <a:ln>
                  <a:noFill/>
                </a:ln>
                <a:solidFill>
                  <a:srgbClr val="595959"/>
                </a:solidFill>
                <a:effectLst/>
                <a:uLnTx/>
                <a:uFillTx/>
                <a:latin typeface="Arial"/>
                <a:ea typeface="+mn-ea"/>
                <a:cs typeface="Arial"/>
              </a:rPr>
              <a:t>Image Source: </a:t>
            </a:r>
            <a:r>
              <a:rPr kumimoji="0" lang="en-US" sz="700" b="0" i="0" u="none" strike="noStrike" kern="1200" cap="none" spc="0" normalizeH="0" baseline="0" noProof="0" dirty="0">
                <a:ln>
                  <a:noFill/>
                </a:ln>
                <a:solidFill>
                  <a:srgbClr val="595959"/>
                </a:solidFill>
                <a:effectLst/>
                <a:uLnTx/>
                <a:uFillTx/>
                <a:latin typeface="Arial"/>
                <a:ea typeface="+mn-ea"/>
                <a:cs typeface="Arial"/>
                <a:hlinkClick r:id="rId4"/>
              </a:rPr>
              <a:t>https://statisticsbyjim.com/glossary/ordinary-least-squares/#:~:text=Ordinary%20least%20squares%2C%20or%20linear,and%20the%20corresponding%20fitted%20values</a:t>
            </a:r>
            <a:endParaRPr kumimoji="0" lang="en-IN" sz="700" b="0" i="0" u="none" strike="noStrike" kern="1200" cap="none" spc="0" normalizeH="0" baseline="0" noProof="0" dirty="0">
              <a:ln>
                <a:noFill/>
              </a:ln>
              <a:solidFill>
                <a:srgbClr val="595959"/>
              </a:solidFill>
              <a:effectLst/>
              <a:uLnTx/>
              <a:uFillTx/>
              <a:latin typeface="Arial"/>
              <a:ea typeface="+mn-ea"/>
              <a:cs typeface="Arial"/>
            </a:endParaRPr>
          </a:p>
        </p:txBody>
      </p:sp>
      <p:pic>
        <p:nvPicPr>
          <p:cNvPr id="137218" name="Picture 5"/>
          <p:cNvPicPr>
            <a:picLocks noChangeAspect="1" noChangeArrowheads="1"/>
          </p:cNvPicPr>
          <p:nvPr/>
        </p:nvPicPr>
        <p:blipFill>
          <a:blip r:embed="rId5"/>
          <a:srcRect/>
          <a:stretch>
            <a:fillRect/>
          </a:stretch>
        </p:blipFill>
        <p:spPr bwMode="auto">
          <a:xfrm>
            <a:off x="1000100" y="3357568"/>
            <a:ext cx="2071702" cy="669925"/>
          </a:xfrm>
          <a:prstGeom prst="rect">
            <a:avLst/>
          </a:prstGeom>
          <a:noFill/>
          <a:ln w="9525">
            <a:noFill/>
            <a:miter lim="800000"/>
            <a:headEnd/>
            <a:tailEnd/>
          </a:ln>
        </p:spPr>
      </p:pic>
      <p:pic>
        <p:nvPicPr>
          <p:cNvPr id="137219" name="Picture 6"/>
          <p:cNvPicPr>
            <a:picLocks noChangeAspect="1" noChangeArrowheads="1"/>
          </p:cNvPicPr>
          <p:nvPr/>
        </p:nvPicPr>
        <p:blipFill>
          <a:blip r:embed="rId6"/>
          <a:srcRect/>
          <a:stretch>
            <a:fillRect/>
          </a:stretch>
        </p:blipFill>
        <p:spPr bwMode="auto">
          <a:xfrm>
            <a:off x="714348" y="4144962"/>
            <a:ext cx="2682875" cy="998538"/>
          </a:xfrm>
          <a:prstGeom prst="rect">
            <a:avLst/>
          </a:prstGeom>
          <a:noFill/>
          <a:ln w="9525">
            <a:noFill/>
            <a:miter lim="800000"/>
            <a:headEnd/>
            <a:tailEnd/>
          </a:ln>
        </p:spPr>
      </p:pic>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85720" y="1643056"/>
            <a:ext cx="4214810" cy="382156"/>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F497D"/>
                </a:solidFill>
                <a:effectLst/>
                <a:uLnTx/>
                <a:uFillTx/>
                <a:latin typeface="Arial"/>
                <a:ea typeface="Arial"/>
                <a:cs typeface="Arial"/>
                <a:sym typeface="Arial"/>
              </a:rPr>
              <a:t>Linear Regression</a:t>
            </a:r>
            <a:r>
              <a:rPr kumimoji="0" lang="en-US" sz="2400" b="1" i="0" u="none" strike="noStrike" kern="1200" cap="none" spc="0" normalizeH="0" baseline="0" noProof="0" dirty="0">
                <a:ln>
                  <a:noFill/>
                </a:ln>
                <a:solidFill>
                  <a:prstClr val="black"/>
                </a:solidFill>
                <a:effectLst/>
                <a:uLnTx/>
                <a:uFillTx/>
                <a:latin typeface="Calibri"/>
                <a:ea typeface="+mn-ea"/>
                <a:cs typeface="+mn-cs"/>
              </a:rPr>
              <a:t> </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p:nvPr/>
        </p:nvSpPr>
        <p:spPr>
          <a:xfrm>
            <a:off x="5214942" y="4747438"/>
            <a:ext cx="3643338" cy="809837"/>
          </a:xfrm>
          <a:prstGeom prst="rect">
            <a:avLst/>
          </a:prstGeom>
        </p:spPr>
        <p:txBody>
          <a:bodyPr vert="horz" wrap="square" lIns="0" tIns="29845" rIns="0" bIns="0" rtlCol="0">
            <a:spAutoFit/>
          </a:bodyPr>
          <a:lstStyle/>
          <a:p>
            <a:pPr marL="12700" marR="0" lvl="0" indent="0" algn="l" defTabSz="914400" rtl="0" eaLnBrk="1" fontAlgn="auto" latinLnBrk="0" hangingPunct="1">
              <a:lnSpc>
                <a:spcPct val="100000"/>
              </a:lnSpc>
              <a:spcBef>
                <a:spcPts val="235"/>
              </a:spcBef>
              <a:spcAft>
                <a:spcPts val="0"/>
              </a:spcAft>
              <a:buClrTx/>
              <a:buSzTx/>
              <a:buFontTx/>
              <a:buNone/>
              <a:tabLst/>
              <a:defRPr/>
            </a:pPr>
            <a:r>
              <a:rPr kumimoji="0" lang="en-US" sz="700" b="0" i="0" u="none" strike="noStrike" kern="1200" cap="none" spc="0" normalizeH="0" baseline="0" noProof="0" dirty="0">
                <a:ln>
                  <a:noFill/>
                </a:ln>
                <a:solidFill>
                  <a:srgbClr val="595959"/>
                </a:solidFill>
                <a:effectLst/>
                <a:uLnTx/>
                <a:uFillTx/>
                <a:latin typeface="Arial"/>
                <a:ea typeface="+mn-ea"/>
                <a:cs typeface="Arial"/>
              </a:rPr>
              <a:t>Image</a:t>
            </a:r>
            <a:r>
              <a:rPr kumimoji="0" lang="en-US" sz="700" b="0" i="0" u="none" strike="noStrike" kern="1200" cap="none" spc="-5" normalizeH="0" baseline="0" noProof="0" dirty="0">
                <a:ln>
                  <a:noFill/>
                </a:ln>
                <a:solidFill>
                  <a:srgbClr val="595959"/>
                </a:solidFill>
                <a:effectLst/>
                <a:uLnTx/>
                <a:uFillTx/>
                <a:latin typeface="Arial"/>
                <a:ea typeface="+mn-ea"/>
                <a:cs typeface="Arial"/>
              </a:rPr>
              <a:t> Source</a:t>
            </a:r>
            <a:r>
              <a:rPr kumimoji="0" lang="en-US" sz="700" b="0" i="0" u="none" strike="noStrike" kern="1200" cap="none" spc="0" normalizeH="0" baseline="0" noProof="0" dirty="0">
                <a:ln>
                  <a:noFill/>
                </a:ln>
                <a:solidFill>
                  <a:srgbClr val="595959"/>
                </a:solidFill>
                <a:effectLst/>
                <a:uLnTx/>
                <a:uFillTx/>
                <a:latin typeface="Arial"/>
                <a:ea typeface="+mn-ea"/>
                <a:cs typeface="Arial"/>
              </a:rPr>
              <a:t>: </a:t>
            </a:r>
            <a:r>
              <a:rPr kumimoji="0" lang="en-IN" sz="700" b="0" i="0" u="none" strike="noStrike" kern="1200" cap="none" spc="0" normalizeH="0" baseline="0" noProof="0" dirty="0">
                <a:ln>
                  <a:noFill/>
                </a:ln>
                <a:solidFill>
                  <a:srgbClr val="595959"/>
                </a:solidFill>
                <a:effectLst/>
                <a:uLnTx/>
                <a:uFillTx/>
                <a:latin typeface="Arial"/>
                <a:ea typeface="+mn-ea"/>
                <a:cs typeface="Arial"/>
                <a:hlinkClick r:id="rId2"/>
              </a:rPr>
              <a:t>https://static.javatpoint.com/tutorial/machine-learning/images/linear-regression-in-machine-learning.png</a:t>
            </a:r>
            <a:r>
              <a:rPr kumimoji="0" lang="en-IN" sz="700" b="0" i="0" u="none" strike="noStrike" kern="1200" cap="none" spc="0" normalizeH="0" baseline="0" noProof="0" dirty="0">
                <a:ln>
                  <a:noFill/>
                </a:ln>
                <a:solidFill>
                  <a:srgbClr val="595959"/>
                </a:solidFill>
                <a:effectLst/>
                <a:uLnTx/>
                <a:uFillTx/>
                <a:latin typeface="Arial"/>
                <a:ea typeface="+mn-ea"/>
                <a:cs typeface="Arial"/>
              </a:rPr>
              <a:t> </a:t>
            </a:r>
          </a:p>
          <a:p>
            <a:pPr marL="12700" marR="0" lvl="0" indent="0" algn="l" defTabSz="914400" rtl="0" eaLnBrk="1" fontAlgn="auto" latinLnBrk="0" hangingPunct="1">
              <a:lnSpc>
                <a:spcPct val="100000"/>
              </a:lnSpc>
              <a:spcBef>
                <a:spcPts val="235"/>
              </a:spcBef>
              <a:spcAft>
                <a:spcPts val="0"/>
              </a:spcAft>
              <a:buClrTx/>
              <a:buSzTx/>
              <a:buFontTx/>
              <a:buNone/>
              <a:tabLst/>
              <a:defRPr/>
            </a:pPr>
            <a:endParaRPr kumimoji="0" lang="en-US" sz="700" b="0" i="0" u="none" strike="noStrike" kern="1200" cap="none" spc="0" normalizeH="0" baseline="0" noProof="0" dirty="0">
              <a:ln>
                <a:noFill/>
              </a:ln>
              <a:solidFill>
                <a:srgbClr val="595959"/>
              </a:solidFill>
              <a:effectLst/>
              <a:uLnTx/>
              <a:uFillTx/>
              <a:latin typeface="Arial"/>
              <a:ea typeface="+mn-ea"/>
              <a:cs typeface="Arial"/>
            </a:endParaRPr>
          </a:p>
          <a:p>
            <a:pPr marL="12700" marR="0" lvl="0" indent="0" algn="l" defTabSz="914400" rtl="0" eaLnBrk="1" fontAlgn="auto" latinLnBrk="0" hangingPunct="1">
              <a:lnSpc>
                <a:spcPct val="100000"/>
              </a:lnSpc>
              <a:spcBef>
                <a:spcPts val="235"/>
              </a:spcBef>
              <a:spcAft>
                <a:spcPts val="0"/>
              </a:spcAft>
              <a:buClrTx/>
              <a:buSzTx/>
              <a:buFontTx/>
              <a:buNone/>
              <a:tabLst/>
              <a:defRPr/>
            </a:pPr>
            <a:endParaRPr kumimoji="0" lang="en-IN" sz="700" b="0" i="0" u="none" strike="noStrike" kern="1200" cap="none" spc="0" normalizeH="0" baseline="0" noProof="0" dirty="0">
              <a:ln>
                <a:noFill/>
              </a:ln>
              <a:solidFill>
                <a:srgbClr val="595959"/>
              </a:solidFill>
              <a:effectLst/>
              <a:uLnTx/>
              <a:uFillTx/>
              <a:latin typeface="Arial"/>
              <a:ea typeface="+mn-ea"/>
              <a:cs typeface="Arial"/>
            </a:endParaRPr>
          </a:p>
          <a:p>
            <a:pPr marL="12700" marR="0" lvl="0" indent="0" algn="l" defTabSz="914400" rtl="0" eaLnBrk="1" fontAlgn="auto" latinLnBrk="0" hangingPunct="1">
              <a:lnSpc>
                <a:spcPct val="100000"/>
              </a:lnSpc>
              <a:spcBef>
                <a:spcPts val="235"/>
              </a:spcBef>
              <a:spcAft>
                <a:spcPts val="0"/>
              </a:spcAft>
              <a:buClrTx/>
              <a:buSzTx/>
              <a:buFontTx/>
              <a:buNone/>
              <a:tabLst/>
              <a:defRPr/>
            </a:pPr>
            <a:endParaRPr kumimoji="0" lang="en-GB" sz="700" b="0" i="0" u="none" strike="noStrike" kern="1200" cap="none" spc="0" normalizeH="0" baseline="0" noProof="0" dirty="0">
              <a:ln>
                <a:noFill/>
              </a:ln>
              <a:solidFill>
                <a:srgbClr val="595959"/>
              </a:solidFill>
              <a:effectLst/>
              <a:uLnTx/>
              <a:uFillTx/>
              <a:latin typeface="Arial"/>
              <a:ea typeface="+mn-ea"/>
              <a:cs typeface="Arial"/>
              <a:hlinkClick r:id="rId3">
                <a:extLst>
                  <a:ext uri="{A12FA001-AC4F-418D-AE19-62706E023703}">
                    <ahyp:hlinkClr xmlns:ahyp="http://schemas.microsoft.com/office/drawing/2018/hyperlinkcolor" val="tx"/>
                  </a:ext>
                </a:extLst>
              </a:hlinkClick>
            </a:endParaRPr>
          </a:p>
          <a:p>
            <a:pPr marL="12700" marR="0" lvl="0" indent="0" algn="l" defTabSz="914400" rtl="0" eaLnBrk="1" fontAlgn="auto" latinLnBrk="0" hangingPunct="1">
              <a:lnSpc>
                <a:spcPct val="100000"/>
              </a:lnSpc>
              <a:spcBef>
                <a:spcPts val="235"/>
              </a:spcBef>
              <a:spcAft>
                <a:spcPts val="0"/>
              </a:spcAft>
              <a:buClrTx/>
              <a:buSzTx/>
              <a:buFontTx/>
              <a:buNone/>
              <a:tabLst/>
              <a:defRPr/>
            </a:pPr>
            <a:endParaRPr kumimoji="0" lang="en-GB" sz="700" b="0" i="0" u="none" strike="noStrike" kern="1200" cap="none" spc="0" normalizeH="0" baseline="0" noProof="0" dirty="0">
              <a:ln>
                <a:noFill/>
              </a:ln>
              <a:solidFill>
                <a:srgbClr val="595959"/>
              </a:solidFill>
              <a:effectLst/>
              <a:uLnTx/>
              <a:uFillTx/>
              <a:latin typeface="Arial"/>
              <a:ea typeface="+mn-ea"/>
              <a:cs typeface="Arial"/>
              <a:hlinkClick r:id="rId3">
                <a:extLst>
                  <a:ext uri="{A12FA001-AC4F-418D-AE19-62706E023703}">
                    <ahyp:hlinkClr xmlns:ahyp="http://schemas.microsoft.com/office/drawing/2018/hyperlinkcolor" val="tx"/>
                  </a:ext>
                </a:extLst>
              </a:hlinkClick>
            </a:endParaRPr>
          </a:p>
        </p:txBody>
      </p:sp>
      <p:sp>
        <p:nvSpPr>
          <p:cNvPr id="5" name="Rectangle 4"/>
          <p:cNvSpPr/>
          <p:nvPr/>
        </p:nvSpPr>
        <p:spPr>
          <a:xfrm>
            <a:off x="285720" y="2071684"/>
            <a:ext cx="4071966"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a:ea typeface="Arial"/>
                <a:cs typeface="Arial"/>
                <a:sym typeface="Arial"/>
              </a:rPr>
              <a:t> </a:t>
            </a:r>
            <a:r>
              <a:rPr kumimoji="0" lang="en-GB" sz="1400" b="0" i="0" u="none" strike="noStrike" kern="1200" cap="none" spc="0" normalizeH="0" baseline="0" noProof="0" dirty="0">
                <a:ln>
                  <a:noFill/>
                </a:ln>
                <a:solidFill>
                  <a:srgbClr val="000000"/>
                </a:solidFill>
                <a:effectLst/>
                <a:uLnTx/>
                <a:uFillTx/>
                <a:latin typeface="Arial"/>
                <a:ea typeface="Arial"/>
                <a:cs typeface="Arial"/>
                <a:sym typeface="Arial"/>
              </a:rPr>
              <a:t>Relationship between a dependent (y) and one or more independent (y) variables.</a:t>
            </a:r>
            <a:endParaRPr kumimoji="0" lang="en-US" sz="1400" b="0" i="0" u="none" strike="noStrike" kern="1200" cap="none" spc="0" normalizeH="0" baseline="0" noProof="0" dirty="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sp>
        <p:nvSpPr>
          <p:cNvPr id="7" name="object 2"/>
          <p:cNvSpPr txBox="1"/>
          <p:nvPr/>
        </p:nvSpPr>
        <p:spPr>
          <a:xfrm>
            <a:off x="142844" y="714362"/>
            <a:ext cx="4214842" cy="751488"/>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a:ea typeface="Arial"/>
                <a:cs typeface="Arial"/>
                <a:sym typeface="Arial"/>
              </a:rPr>
              <a:t>Understanding Regression and Types</a:t>
            </a:r>
          </a:p>
        </p:txBody>
      </p:sp>
      <p:pic>
        <p:nvPicPr>
          <p:cNvPr id="8" name="Picture 2" descr="Linear Regression in Machine Learning">
            <a:extLst>
              <a:ext uri="{FF2B5EF4-FFF2-40B4-BE49-F238E27FC236}">
                <a16:creationId xmlns:a16="http://schemas.microsoft.com/office/drawing/2014/main" id="{F1292CE1-D269-4FF2-AECD-00174F7EA5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142991"/>
            <a:ext cx="4572000" cy="34290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57158" y="1643056"/>
            <a:ext cx="4214810" cy="289823"/>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1F497D"/>
                </a:solidFill>
                <a:effectLst/>
                <a:uLnTx/>
                <a:uFillTx/>
                <a:latin typeface="Arial"/>
                <a:ea typeface="Arial"/>
                <a:cs typeface="Arial"/>
                <a:sym typeface="Arial"/>
              </a:rPr>
              <a:t>Linear and Multiple Regression</a:t>
            </a:r>
            <a:endParaRPr kumimoji="0" lang="en-US" sz="1800" b="0" i="0" u="none" strike="noStrike" kern="1200" cap="none" spc="0" normalizeH="0" baseline="0" noProof="0" dirty="0">
              <a:ln>
                <a:noFill/>
              </a:ln>
              <a:solidFill>
                <a:srgbClr val="1F497D"/>
              </a:solidFill>
              <a:effectLst/>
              <a:uLnTx/>
              <a:uFillTx/>
              <a:latin typeface="Arial"/>
              <a:ea typeface="Arial"/>
              <a:cs typeface="Arial"/>
              <a:sym typeface="Arial"/>
            </a:endParaRPr>
          </a:p>
        </p:txBody>
      </p:sp>
      <p:sp>
        <p:nvSpPr>
          <p:cNvPr id="3" name="object 3"/>
          <p:cNvSpPr txBox="1"/>
          <p:nvPr/>
        </p:nvSpPr>
        <p:spPr>
          <a:xfrm>
            <a:off x="5214942" y="4747438"/>
            <a:ext cx="3643338" cy="809837"/>
          </a:xfrm>
          <a:prstGeom prst="rect">
            <a:avLst/>
          </a:prstGeom>
        </p:spPr>
        <p:txBody>
          <a:bodyPr vert="horz" wrap="square" lIns="0" tIns="29845" rIns="0" bIns="0" rtlCol="0">
            <a:spAutoFit/>
          </a:bodyPr>
          <a:lstStyle/>
          <a:p>
            <a:pPr marL="12700" marR="0" lvl="0" indent="0" algn="l" defTabSz="914400" rtl="0" eaLnBrk="1" fontAlgn="auto" latinLnBrk="0" hangingPunct="1">
              <a:lnSpc>
                <a:spcPct val="100000"/>
              </a:lnSpc>
              <a:spcBef>
                <a:spcPts val="235"/>
              </a:spcBef>
              <a:spcAft>
                <a:spcPts val="0"/>
              </a:spcAft>
              <a:buClrTx/>
              <a:buSzTx/>
              <a:buFontTx/>
              <a:buNone/>
              <a:tabLst/>
              <a:defRPr/>
            </a:pPr>
            <a:r>
              <a:rPr kumimoji="0" lang="en-US" sz="700" b="0" i="0" u="none" strike="noStrike" kern="1200" cap="none" spc="0" normalizeH="0" baseline="0" noProof="0" dirty="0">
                <a:ln>
                  <a:noFill/>
                </a:ln>
                <a:solidFill>
                  <a:srgbClr val="595959"/>
                </a:solidFill>
                <a:effectLst/>
                <a:uLnTx/>
                <a:uFillTx/>
                <a:latin typeface="Arial"/>
                <a:ea typeface="+mn-ea"/>
                <a:cs typeface="Arial"/>
              </a:rPr>
              <a:t>Image</a:t>
            </a:r>
            <a:r>
              <a:rPr kumimoji="0" lang="en-US" sz="700" b="0" i="0" u="none" strike="noStrike" kern="1200" cap="none" spc="-5" normalizeH="0" baseline="0" noProof="0" dirty="0">
                <a:ln>
                  <a:noFill/>
                </a:ln>
                <a:solidFill>
                  <a:srgbClr val="595959"/>
                </a:solidFill>
                <a:effectLst/>
                <a:uLnTx/>
                <a:uFillTx/>
                <a:latin typeface="Arial"/>
                <a:ea typeface="+mn-ea"/>
                <a:cs typeface="Arial"/>
              </a:rPr>
              <a:t> Source</a:t>
            </a:r>
            <a:r>
              <a:rPr kumimoji="0" lang="en-US" sz="700" b="0" i="0" u="none" strike="noStrike" kern="1200" cap="none" spc="0" normalizeH="0" baseline="0" noProof="0" dirty="0">
                <a:ln>
                  <a:noFill/>
                </a:ln>
                <a:solidFill>
                  <a:srgbClr val="595959"/>
                </a:solidFill>
                <a:effectLst/>
                <a:uLnTx/>
                <a:uFillTx/>
                <a:latin typeface="Arial"/>
                <a:ea typeface="+mn-ea"/>
                <a:cs typeface="Arial"/>
              </a:rPr>
              <a:t>: </a:t>
            </a:r>
            <a:r>
              <a:rPr kumimoji="0" lang="en-IN" sz="700" b="0" i="0" u="none" strike="noStrike" kern="1200" cap="none" spc="0" normalizeH="0" baseline="0" noProof="0" dirty="0">
                <a:ln>
                  <a:noFill/>
                </a:ln>
                <a:solidFill>
                  <a:srgbClr val="595959"/>
                </a:solidFill>
                <a:effectLst/>
                <a:uLnTx/>
                <a:uFillTx/>
                <a:latin typeface="Arial"/>
                <a:ea typeface="+mn-ea"/>
                <a:cs typeface="Arial"/>
                <a:hlinkClick r:id="rId2"/>
              </a:rPr>
              <a:t>https://static.javatpoint.com/tutorial/machine-learning/images/linear-regression-in-machine-learning.png</a:t>
            </a:r>
            <a:r>
              <a:rPr kumimoji="0" lang="en-IN" sz="700" b="0" i="0" u="none" strike="noStrike" kern="1200" cap="none" spc="0" normalizeH="0" baseline="0" noProof="0" dirty="0">
                <a:ln>
                  <a:noFill/>
                </a:ln>
                <a:solidFill>
                  <a:srgbClr val="595959"/>
                </a:solidFill>
                <a:effectLst/>
                <a:uLnTx/>
                <a:uFillTx/>
                <a:latin typeface="Arial"/>
                <a:ea typeface="+mn-ea"/>
                <a:cs typeface="Arial"/>
              </a:rPr>
              <a:t> </a:t>
            </a:r>
          </a:p>
          <a:p>
            <a:pPr marL="12700" marR="0" lvl="0" indent="0" algn="l" defTabSz="914400" rtl="0" eaLnBrk="1" fontAlgn="auto" latinLnBrk="0" hangingPunct="1">
              <a:lnSpc>
                <a:spcPct val="100000"/>
              </a:lnSpc>
              <a:spcBef>
                <a:spcPts val="235"/>
              </a:spcBef>
              <a:spcAft>
                <a:spcPts val="0"/>
              </a:spcAft>
              <a:buClrTx/>
              <a:buSzTx/>
              <a:buFontTx/>
              <a:buNone/>
              <a:tabLst/>
              <a:defRPr/>
            </a:pPr>
            <a:endParaRPr kumimoji="0" lang="en-US" sz="700" b="0" i="0" u="none" strike="noStrike" kern="1200" cap="none" spc="0" normalizeH="0" baseline="0" noProof="0" dirty="0">
              <a:ln>
                <a:noFill/>
              </a:ln>
              <a:solidFill>
                <a:srgbClr val="595959"/>
              </a:solidFill>
              <a:effectLst/>
              <a:uLnTx/>
              <a:uFillTx/>
              <a:latin typeface="Arial"/>
              <a:ea typeface="+mn-ea"/>
              <a:cs typeface="Arial"/>
            </a:endParaRPr>
          </a:p>
          <a:p>
            <a:pPr marL="12700" marR="0" lvl="0" indent="0" algn="l" defTabSz="914400" rtl="0" eaLnBrk="1" fontAlgn="auto" latinLnBrk="0" hangingPunct="1">
              <a:lnSpc>
                <a:spcPct val="100000"/>
              </a:lnSpc>
              <a:spcBef>
                <a:spcPts val="235"/>
              </a:spcBef>
              <a:spcAft>
                <a:spcPts val="0"/>
              </a:spcAft>
              <a:buClrTx/>
              <a:buSzTx/>
              <a:buFontTx/>
              <a:buNone/>
              <a:tabLst/>
              <a:defRPr/>
            </a:pPr>
            <a:endParaRPr kumimoji="0" lang="en-IN" sz="700" b="0" i="0" u="none" strike="noStrike" kern="1200" cap="none" spc="0" normalizeH="0" baseline="0" noProof="0" dirty="0">
              <a:ln>
                <a:noFill/>
              </a:ln>
              <a:solidFill>
                <a:srgbClr val="595959"/>
              </a:solidFill>
              <a:effectLst/>
              <a:uLnTx/>
              <a:uFillTx/>
              <a:latin typeface="Arial"/>
              <a:ea typeface="+mn-ea"/>
              <a:cs typeface="Arial"/>
            </a:endParaRPr>
          </a:p>
          <a:p>
            <a:pPr marL="12700" marR="0" lvl="0" indent="0" algn="l" defTabSz="914400" rtl="0" eaLnBrk="1" fontAlgn="auto" latinLnBrk="0" hangingPunct="1">
              <a:lnSpc>
                <a:spcPct val="100000"/>
              </a:lnSpc>
              <a:spcBef>
                <a:spcPts val="235"/>
              </a:spcBef>
              <a:spcAft>
                <a:spcPts val="0"/>
              </a:spcAft>
              <a:buClrTx/>
              <a:buSzTx/>
              <a:buFontTx/>
              <a:buNone/>
              <a:tabLst/>
              <a:defRPr/>
            </a:pPr>
            <a:endParaRPr kumimoji="0" lang="en-GB" sz="700" b="0" i="0" u="none" strike="noStrike" kern="1200" cap="none" spc="0" normalizeH="0" baseline="0" noProof="0" dirty="0">
              <a:ln>
                <a:noFill/>
              </a:ln>
              <a:solidFill>
                <a:srgbClr val="595959"/>
              </a:solidFill>
              <a:effectLst/>
              <a:uLnTx/>
              <a:uFillTx/>
              <a:latin typeface="Arial"/>
              <a:ea typeface="+mn-ea"/>
              <a:cs typeface="Arial"/>
              <a:hlinkClick r:id="rId3">
                <a:extLst>
                  <a:ext uri="{A12FA001-AC4F-418D-AE19-62706E023703}">
                    <ahyp:hlinkClr xmlns:ahyp="http://schemas.microsoft.com/office/drawing/2018/hyperlinkcolor" val="tx"/>
                  </a:ext>
                </a:extLst>
              </a:hlinkClick>
            </a:endParaRPr>
          </a:p>
          <a:p>
            <a:pPr marL="12700" marR="0" lvl="0" indent="0" algn="l" defTabSz="914400" rtl="0" eaLnBrk="1" fontAlgn="auto" latinLnBrk="0" hangingPunct="1">
              <a:lnSpc>
                <a:spcPct val="100000"/>
              </a:lnSpc>
              <a:spcBef>
                <a:spcPts val="235"/>
              </a:spcBef>
              <a:spcAft>
                <a:spcPts val="0"/>
              </a:spcAft>
              <a:buClrTx/>
              <a:buSzTx/>
              <a:buFontTx/>
              <a:buNone/>
              <a:tabLst/>
              <a:defRPr/>
            </a:pPr>
            <a:endParaRPr kumimoji="0" lang="en-GB" sz="700" b="0" i="0" u="none" strike="noStrike" kern="1200" cap="none" spc="0" normalizeH="0" baseline="0" noProof="0" dirty="0">
              <a:ln>
                <a:noFill/>
              </a:ln>
              <a:solidFill>
                <a:srgbClr val="595959"/>
              </a:solidFill>
              <a:effectLst/>
              <a:uLnTx/>
              <a:uFillTx/>
              <a:latin typeface="Arial"/>
              <a:ea typeface="+mn-ea"/>
              <a:cs typeface="Arial"/>
              <a:hlinkClick r:id="rId3">
                <a:extLst>
                  <a:ext uri="{A12FA001-AC4F-418D-AE19-62706E023703}">
                    <ahyp:hlinkClr xmlns:ahyp="http://schemas.microsoft.com/office/drawing/2018/hyperlinkcolor" val="tx"/>
                  </a:ext>
                </a:extLst>
              </a:hlinkClick>
            </a:endParaRPr>
          </a:p>
        </p:txBody>
      </p:sp>
      <p:sp>
        <p:nvSpPr>
          <p:cNvPr id="7" name="object 2"/>
          <p:cNvSpPr txBox="1"/>
          <p:nvPr/>
        </p:nvSpPr>
        <p:spPr>
          <a:xfrm>
            <a:off x="142844" y="714362"/>
            <a:ext cx="4214842" cy="751488"/>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a:ea typeface="Arial"/>
                <a:cs typeface="Arial"/>
                <a:sym typeface="Arial"/>
              </a:rPr>
              <a:t>Understanding Regression and Types</a:t>
            </a:r>
          </a:p>
        </p:txBody>
      </p:sp>
      <p:pic>
        <p:nvPicPr>
          <p:cNvPr id="9" name="Content Placeholder 4">
            <a:extLst>
              <a:ext uri="{FF2B5EF4-FFF2-40B4-BE49-F238E27FC236}">
                <a16:creationId xmlns:a16="http://schemas.microsoft.com/office/drawing/2014/main" id="{B7282C4E-77D6-4822-B868-11EB5B8682FF}"/>
              </a:ext>
            </a:extLst>
          </p:cNvPr>
          <p:cNvPicPr>
            <a:picLocks noChangeAspect="1"/>
          </p:cNvPicPr>
          <p:nvPr/>
        </p:nvPicPr>
        <p:blipFill>
          <a:blip r:embed="rId4"/>
          <a:stretch>
            <a:fillRect/>
          </a:stretch>
        </p:blipFill>
        <p:spPr>
          <a:xfrm>
            <a:off x="4643438" y="1571618"/>
            <a:ext cx="4357718" cy="3000396"/>
          </a:xfrm>
          <a:prstGeom prst="rect">
            <a:avLst/>
          </a:prstGeom>
        </p:spPr>
      </p:pic>
      <p:sp>
        <p:nvSpPr>
          <p:cNvPr id="10" name="Rectangle 9"/>
          <p:cNvSpPr/>
          <p:nvPr/>
        </p:nvSpPr>
        <p:spPr>
          <a:xfrm>
            <a:off x="285720" y="2571750"/>
            <a:ext cx="3929090" cy="181588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GB" sz="1400" b="0" i="0" u="none" strike="noStrike" kern="1200" cap="none" spc="0" normalizeH="0" baseline="0" noProof="0" dirty="0">
                <a:ln>
                  <a:noFill/>
                </a:ln>
                <a:solidFill>
                  <a:srgbClr val="000000"/>
                </a:solidFill>
                <a:effectLst/>
                <a:uLnTx/>
                <a:uFillTx/>
                <a:latin typeface="Arial"/>
                <a:ea typeface="Arial"/>
                <a:cs typeface="Arial"/>
                <a:sym typeface="Arial"/>
              </a:rPr>
              <a:t>Multiple regression is a broader class of regressions that encompasses linear and nonlinear regressions with multiple explanatory variables.</a:t>
            </a:r>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GB" sz="1400" b="0" i="0" u="none" strike="noStrike" kern="1200" cap="none" spc="0" normalizeH="0" baseline="0" noProof="0" dirty="0">
                <a:ln>
                  <a:noFill/>
                </a:ln>
                <a:solidFill>
                  <a:srgbClr val="000000"/>
                </a:solidFill>
                <a:effectLst/>
                <a:uLnTx/>
                <a:uFillTx/>
                <a:latin typeface="Arial"/>
                <a:ea typeface="Arial"/>
                <a:cs typeface="Arial"/>
                <a:sym typeface="Arial"/>
              </a:rPr>
              <a:t>Whereas linear regress only has one independent variable impacting the slope of the relationship, multiple regression incorporates multiple independent variables.</a:t>
            </a: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28596" y="1285866"/>
            <a:ext cx="4214810" cy="659155"/>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F497D"/>
                </a:solidFill>
                <a:effectLst/>
                <a:uLnTx/>
                <a:uFillTx/>
                <a:latin typeface="Arial"/>
                <a:ea typeface="Arial"/>
                <a:cs typeface="Arial"/>
                <a:sym typeface="Arial"/>
              </a:rPr>
              <a:t>Loss Function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 </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p:nvPr/>
        </p:nvSpPr>
        <p:spPr>
          <a:xfrm>
            <a:off x="5214942" y="4747438"/>
            <a:ext cx="3643338" cy="537968"/>
          </a:xfrm>
          <a:prstGeom prst="rect">
            <a:avLst/>
          </a:prstGeom>
        </p:spPr>
        <p:txBody>
          <a:bodyPr vert="horz" wrap="square" lIns="0" tIns="29845" rIns="0" bIns="0" rtlCol="0">
            <a:spAutoFit/>
          </a:bodyPr>
          <a:lstStyle/>
          <a:p>
            <a:pPr marL="12700" marR="0" lvl="0" indent="0" algn="l" defTabSz="914400" rtl="0" eaLnBrk="1" fontAlgn="auto" latinLnBrk="0" hangingPunct="1">
              <a:lnSpc>
                <a:spcPct val="100000"/>
              </a:lnSpc>
              <a:spcBef>
                <a:spcPts val="235"/>
              </a:spcBef>
              <a:spcAft>
                <a:spcPts val="0"/>
              </a:spcAft>
              <a:buClrTx/>
              <a:buSzTx/>
              <a:buFontTx/>
              <a:buNone/>
              <a:tabLst/>
              <a:defRPr/>
            </a:pPr>
            <a:endParaRPr kumimoji="0" lang="en-US" sz="700" b="0" i="0" u="none" strike="noStrike" kern="1200" cap="none" spc="0" normalizeH="0" baseline="0" noProof="0" dirty="0">
              <a:ln>
                <a:noFill/>
              </a:ln>
              <a:solidFill>
                <a:srgbClr val="595959"/>
              </a:solidFill>
              <a:effectLst/>
              <a:uLnTx/>
              <a:uFillTx/>
              <a:latin typeface="Arial"/>
              <a:ea typeface="+mn-ea"/>
              <a:cs typeface="Arial"/>
            </a:endParaRPr>
          </a:p>
          <a:p>
            <a:pPr marL="12700" marR="0" lvl="0" indent="0" algn="l" defTabSz="914400" rtl="0" eaLnBrk="1" fontAlgn="auto" latinLnBrk="0" hangingPunct="1">
              <a:lnSpc>
                <a:spcPct val="100000"/>
              </a:lnSpc>
              <a:spcBef>
                <a:spcPts val="235"/>
              </a:spcBef>
              <a:spcAft>
                <a:spcPts val="0"/>
              </a:spcAft>
              <a:buClrTx/>
              <a:buSzTx/>
              <a:buFontTx/>
              <a:buNone/>
              <a:tabLst/>
              <a:defRPr/>
            </a:pPr>
            <a:endParaRPr kumimoji="0" lang="en-IN" sz="700" b="0" i="0" u="none" strike="noStrike" kern="1200" cap="none" spc="0" normalizeH="0" baseline="0" noProof="0" dirty="0">
              <a:ln>
                <a:noFill/>
              </a:ln>
              <a:solidFill>
                <a:srgbClr val="595959"/>
              </a:solidFill>
              <a:effectLst/>
              <a:uLnTx/>
              <a:uFillTx/>
              <a:latin typeface="Arial"/>
              <a:ea typeface="+mn-ea"/>
              <a:cs typeface="Arial"/>
            </a:endParaRPr>
          </a:p>
          <a:p>
            <a:pPr marL="12700" marR="0" lvl="0" indent="0" algn="l" defTabSz="914400" rtl="0" eaLnBrk="1" fontAlgn="auto" latinLnBrk="0" hangingPunct="1">
              <a:lnSpc>
                <a:spcPct val="100000"/>
              </a:lnSpc>
              <a:spcBef>
                <a:spcPts val="235"/>
              </a:spcBef>
              <a:spcAft>
                <a:spcPts val="0"/>
              </a:spcAft>
              <a:buClrTx/>
              <a:buSzTx/>
              <a:buFontTx/>
              <a:buNone/>
              <a:tabLst/>
              <a:defRPr/>
            </a:pPr>
            <a:endParaRPr kumimoji="0" lang="en-GB" sz="700" b="0" i="0" u="none" strike="noStrike" kern="1200" cap="none" spc="0" normalizeH="0" baseline="0" noProof="0" dirty="0">
              <a:ln>
                <a:noFill/>
              </a:ln>
              <a:solidFill>
                <a:srgbClr val="595959"/>
              </a:solidFill>
              <a:effectLst/>
              <a:uLnTx/>
              <a:uFillTx/>
              <a:latin typeface="Arial"/>
              <a:ea typeface="+mn-ea"/>
              <a:cs typeface="Arial"/>
              <a:hlinkClick r:id="rId2">
                <a:extLst>
                  <a:ext uri="{A12FA001-AC4F-418D-AE19-62706E023703}">
                    <ahyp:hlinkClr xmlns:ahyp="http://schemas.microsoft.com/office/drawing/2018/hyperlinkcolor" val="tx"/>
                  </a:ext>
                </a:extLst>
              </a:hlinkClick>
            </a:endParaRPr>
          </a:p>
          <a:p>
            <a:pPr marL="12700" marR="0" lvl="0" indent="0" algn="l" defTabSz="914400" rtl="0" eaLnBrk="1" fontAlgn="auto" latinLnBrk="0" hangingPunct="1">
              <a:lnSpc>
                <a:spcPct val="100000"/>
              </a:lnSpc>
              <a:spcBef>
                <a:spcPts val="235"/>
              </a:spcBef>
              <a:spcAft>
                <a:spcPts val="0"/>
              </a:spcAft>
              <a:buClrTx/>
              <a:buSzTx/>
              <a:buFontTx/>
              <a:buNone/>
              <a:tabLst/>
              <a:defRPr/>
            </a:pPr>
            <a:endParaRPr kumimoji="0" lang="en-GB" sz="700" b="0" i="0" u="none" strike="noStrike" kern="1200" cap="none" spc="0" normalizeH="0" baseline="0" noProof="0" dirty="0">
              <a:ln>
                <a:noFill/>
              </a:ln>
              <a:solidFill>
                <a:srgbClr val="595959"/>
              </a:solidFill>
              <a:effectLst/>
              <a:uLnTx/>
              <a:uFillTx/>
              <a:latin typeface="Arial"/>
              <a:ea typeface="+mn-ea"/>
              <a:cs typeface="Arial"/>
              <a:hlinkClick r:id="rId2">
                <a:extLst>
                  <a:ext uri="{A12FA001-AC4F-418D-AE19-62706E023703}">
                    <ahyp:hlinkClr xmlns:ahyp="http://schemas.microsoft.com/office/drawing/2018/hyperlinkcolor" val="tx"/>
                  </a:ext>
                </a:extLst>
              </a:hlinkClick>
            </a:endParaRPr>
          </a:p>
        </p:txBody>
      </p:sp>
      <p:sp>
        <p:nvSpPr>
          <p:cNvPr id="5" name="Rectangle 4"/>
          <p:cNvSpPr/>
          <p:nvPr/>
        </p:nvSpPr>
        <p:spPr>
          <a:xfrm>
            <a:off x="214282" y="2428874"/>
            <a:ext cx="4071966"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a:ea typeface="Arial"/>
                <a:cs typeface="Arial"/>
                <a:sym typeface="Arial"/>
              </a:rPr>
              <a:t> A function that calculates loss for 1 data point is called the loss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sp>
        <p:nvSpPr>
          <p:cNvPr id="7" name="object 2"/>
          <p:cNvSpPr txBox="1"/>
          <p:nvPr/>
        </p:nvSpPr>
        <p:spPr>
          <a:xfrm>
            <a:off x="142844" y="714362"/>
            <a:ext cx="4214842" cy="382156"/>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a:ea typeface="Arial"/>
                <a:cs typeface="Arial"/>
                <a:sym typeface="Arial"/>
              </a:rPr>
              <a:t>	Metrics</a:t>
            </a:r>
          </a:p>
        </p:txBody>
      </p:sp>
      <p:pic>
        <p:nvPicPr>
          <p:cNvPr id="133123" name="Picture 3" descr="squared error"/>
          <p:cNvPicPr>
            <a:picLocks noChangeAspect="1" noChangeArrowheads="1"/>
          </p:cNvPicPr>
          <p:nvPr/>
        </p:nvPicPr>
        <p:blipFill>
          <a:blip r:embed="rId3"/>
          <a:srcRect/>
          <a:stretch>
            <a:fillRect/>
          </a:stretch>
        </p:blipFill>
        <p:spPr bwMode="auto">
          <a:xfrm>
            <a:off x="642910" y="3071816"/>
            <a:ext cx="3584572" cy="428628"/>
          </a:xfrm>
          <a:prstGeom prst="rect">
            <a:avLst/>
          </a:prstGeom>
          <a:noFill/>
          <a:ln w="9525">
            <a:noFill/>
            <a:miter lim="800000"/>
            <a:headEnd/>
            <a:tailEnd/>
          </a:ln>
        </p:spPr>
      </p:pic>
      <p:pic>
        <p:nvPicPr>
          <p:cNvPr id="133124" name="Picture 4"/>
          <p:cNvPicPr>
            <a:picLocks noChangeAspect="1" noChangeArrowheads="1"/>
          </p:cNvPicPr>
          <p:nvPr/>
        </p:nvPicPr>
        <p:blipFill>
          <a:blip r:embed="rId4"/>
          <a:srcRect/>
          <a:stretch>
            <a:fillRect/>
          </a:stretch>
        </p:blipFill>
        <p:spPr bwMode="auto">
          <a:xfrm>
            <a:off x="4643438" y="1071552"/>
            <a:ext cx="4357718" cy="3429024"/>
          </a:xfrm>
          <a:prstGeom prst="rect">
            <a:avLst/>
          </a:prstGeom>
          <a:noFill/>
          <a:ln w="9525">
            <a:noFill/>
            <a:miter lim="800000"/>
            <a:headEnd/>
            <a:tailEnd/>
          </a:ln>
          <a:effectLst/>
        </p:spPr>
      </p:pic>
      <p:sp>
        <p:nvSpPr>
          <p:cNvPr id="10" name="Rectangle 9"/>
          <p:cNvSpPr/>
          <p:nvPr/>
        </p:nvSpPr>
        <p:spPr>
          <a:xfrm>
            <a:off x="5000628" y="4643452"/>
            <a:ext cx="3360215" cy="200055"/>
          </a:xfrm>
          <a:prstGeom prst="rect">
            <a:avLst/>
          </a:prstGeom>
        </p:spPr>
        <p:txBody>
          <a:bodyPr wrap="none">
            <a:spAutoFit/>
          </a:bodyPr>
          <a:lstStyle/>
          <a:p>
            <a:pPr marL="12700" marR="0" lvl="0" indent="0" algn="l" defTabSz="914400" rtl="0" eaLnBrk="1" fontAlgn="auto" latinLnBrk="0" hangingPunct="1">
              <a:lnSpc>
                <a:spcPct val="100000"/>
              </a:lnSpc>
              <a:spcBef>
                <a:spcPts val="235"/>
              </a:spcBef>
              <a:spcAft>
                <a:spcPts val="0"/>
              </a:spcAft>
              <a:buClrTx/>
              <a:buSzTx/>
              <a:buFontTx/>
              <a:buNone/>
              <a:tabLst/>
              <a:defRPr/>
            </a:pPr>
            <a:r>
              <a:rPr kumimoji="0" lang="en-US" sz="700" b="0" i="0" u="none" strike="noStrike" kern="1200" cap="none" spc="0" normalizeH="0" baseline="0" noProof="0" dirty="0">
                <a:ln>
                  <a:noFill/>
                </a:ln>
                <a:solidFill>
                  <a:srgbClr val="595959"/>
                </a:solidFill>
                <a:effectLst/>
                <a:uLnTx/>
                <a:uFillTx/>
                <a:latin typeface="Arial"/>
                <a:ea typeface="+mn-ea"/>
                <a:cs typeface="Arial"/>
              </a:rPr>
              <a:t>Image Source: </a:t>
            </a:r>
            <a:r>
              <a:rPr kumimoji="0" lang="en-IN" sz="700" b="0" i="0" u="none" strike="noStrike" kern="1200" cap="none" spc="0" normalizeH="0" baseline="0" noProof="0" dirty="0">
                <a:ln>
                  <a:noFill/>
                </a:ln>
                <a:solidFill>
                  <a:srgbClr val="595959"/>
                </a:solidFill>
                <a:effectLst/>
                <a:uLnTx/>
                <a:uFillTx/>
                <a:latin typeface="Arial"/>
                <a:ea typeface="+mn-ea"/>
                <a:cs typeface="Arial"/>
              </a:rPr>
              <a:t>https://miro.medium.com/max/1400/0*D88aae6e_CG35R1p.png</a:t>
            </a: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57158" y="1428742"/>
            <a:ext cx="4214810" cy="936154"/>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F497D"/>
                </a:solidFill>
                <a:effectLst/>
                <a:uLnTx/>
                <a:uFillTx/>
                <a:latin typeface="Arial"/>
                <a:ea typeface="Arial"/>
                <a:cs typeface="Arial"/>
                <a:sym typeface="Arial"/>
              </a:rPr>
              <a:t>Mean Squared Error (MSE) / Mean Squared Deviation (MSD)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 </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p:nvPr/>
        </p:nvSpPr>
        <p:spPr>
          <a:xfrm>
            <a:off x="5214942" y="4747438"/>
            <a:ext cx="3643338" cy="671338"/>
          </a:xfrm>
          <a:prstGeom prst="rect">
            <a:avLst/>
          </a:prstGeom>
        </p:spPr>
        <p:txBody>
          <a:bodyPr vert="horz" wrap="square" lIns="0" tIns="29845" rIns="0" bIns="0" rtlCol="0">
            <a:spAutoFit/>
          </a:bodyPr>
          <a:lstStyle/>
          <a:p>
            <a:pPr marL="12700" marR="0" lvl="0" indent="0" algn="l" defTabSz="914400" rtl="0" eaLnBrk="1" fontAlgn="auto" latinLnBrk="0" hangingPunct="1">
              <a:lnSpc>
                <a:spcPct val="100000"/>
              </a:lnSpc>
              <a:spcBef>
                <a:spcPts val="235"/>
              </a:spcBef>
              <a:spcAft>
                <a:spcPts val="0"/>
              </a:spcAft>
              <a:buClrTx/>
              <a:buSzTx/>
              <a:buFontTx/>
              <a:buNone/>
              <a:tabLst/>
              <a:defRPr/>
            </a:pPr>
            <a:r>
              <a:rPr kumimoji="0" lang="en-US" sz="700" b="0" i="0" u="none" strike="noStrike" kern="1200" cap="none" spc="0" normalizeH="0" baseline="0" noProof="0" dirty="0">
                <a:ln>
                  <a:noFill/>
                </a:ln>
                <a:solidFill>
                  <a:srgbClr val="595959"/>
                </a:solidFill>
                <a:effectLst/>
                <a:uLnTx/>
                <a:uFillTx/>
                <a:latin typeface="Arial"/>
                <a:ea typeface="+mn-ea"/>
                <a:cs typeface="Arial"/>
              </a:rPr>
              <a:t>Image</a:t>
            </a:r>
            <a:r>
              <a:rPr kumimoji="0" lang="en-US" sz="700" b="0" i="0" u="none" strike="noStrike" kern="1200" cap="none" spc="-5" normalizeH="0" baseline="0" noProof="0" dirty="0">
                <a:ln>
                  <a:noFill/>
                </a:ln>
                <a:solidFill>
                  <a:srgbClr val="595959"/>
                </a:solidFill>
                <a:effectLst/>
                <a:uLnTx/>
                <a:uFillTx/>
                <a:latin typeface="Arial"/>
                <a:ea typeface="+mn-ea"/>
                <a:cs typeface="Arial"/>
              </a:rPr>
              <a:t> Source</a:t>
            </a:r>
            <a:r>
              <a:rPr kumimoji="0" lang="en-US" sz="700" b="0" i="0" u="none" strike="noStrike" kern="1200" cap="none" spc="0" normalizeH="0" baseline="0" noProof="0" dirty="0">
                <a:ln>
                  <a:noFill/>
                </a:ln>
                <a:solidFill>
                  <a:srgbClr val="595959"/>
                </a:solidFill>
                <a:effectLst/>
                <a:uLnTx/>
                <a:uFillTx/>
                <a:latin typeface="Arial"/>
                <a:ea typeface="+mn-ea"/>
                <a:cs typeface="Arial"/>
              </a:rPr>
              <a:t>: </a:t>
            </a:r>
            <a:r>
              <a:rPr kumimoji="0" lang="en-IN" sz="700" b="0" i="0" u="none" strike="noStrike" kern="1200" cap="none" spc="0" normalizeH="0" baseline="0" noProof="0" dirty="0">
                <a:ln>
                  <a:noFill/>
                </a:ln>
                <a:solidFill>
                  <a:srgbClr val="595959"/>
                </a:solidFill>
                <a:effectLst/>
                <a:uLnTx/>
                <a:uFillTx/>
                <a:latin typeface="Arial"/>
                <a:ea typeface="+mn-ea"/>
                <a:cs typeface="Arial"/>
                <a:hlinkClick r:id="rId2"/>
              </a:rPr>
              <a:t>https://miro.medium.com/max/682/0*omsdYpfRvm3ALVaO</a:t>
            </a:r>
            <a:r>
              <a:rPr kumimoji="0" lang="en-IN" sz="700" b="0" i="0" u="none" strike="noStrike" kern="1200" cap="none" spc="0" normalizeH="0" baseline="0" noProof="0" dirty="0">
                <a:ln>
                  <a:noFill/>
                </a:ln>
                <a:solidFill>
                  <a:srgbClr val="595959"/>
                </a:solidFill>
                <a:effectLst/>
                <a:uLnTx/>
                <a:uFillTx/>
                <a:latin typeface="Arial"/>
                <a:ea typeface="+mn-ea"/>
                <a:cs typeface="Arial"/>
              </a:rPr>
              <a:t> </a:t>
            </a:r>
          </a:p>
          <a:p>
            <a:pPr marL="12700" marR="0" lvl="0" indent="0" algn="l" defTabSz="914400" rtl="0" eaLnBrk="1" fontAlgn="auto" latinLnBrk="0" hangingPunct="1">
              <a:lnSpc>
                <a:spcPct val="100000"/>
              </a:lnSpc>
              <a:spcBef>
                <a:spcPts val="235"/>
              </a:spcBef>
              <a:spcAft>
                <a:spcPts val="0"/>
              </a:spcAft>
              <a:buClrTx/>
              <a:buSzTx/>
              <a:buFontTx/>
              <a:buNone/>
              <a:tabLst/>
              <a:defRPr/>
            </a:pPr>
            <a:endParaRPr kumimoji="0" lang="en-US" sz="700" b="0" i="0" u="none" strike="noStrike" kern="1200" cap="none" spc="0" normalizeH="0" baseline="0" noProof="0" dirty="0">
              <a:ln>
                <a:noFill/>
              </a:ln>
              <a:solidFill>
                <a:srgbClr val="595959"/>
              </a:solidFill>
              <a:effectLst/>
              <a:uLnTx/>
              <a:uFillTx/>
              <a:latin typeface="Arial"/>
              <a:ea typeface="+mn-ea"/>
              <a:cs typeface="Arial"/>
            </a:endParaRPr>
          </a:p>
          <a:p>
            <a:pPr marL="12700" marR="0" lvl="0" indent="0" algn="l" defTabSz="914400" rtl="0" eaLnBrk="1" fontAlgn="auto" latinLnBrk="0" hangingPunct="1">
              <a:lnSpc>
                <a:spcPct val="100000"/>
              </a:lnSpc>
              <a:spcBef>
                <a:spcPts val="235"/>
              </a:spcBef>
              <a:spcAft>
                <a:spcPts val="0"/>
              </a:spcAft>
              <a:buClrTx/>
              <a:buSzTx/>
              <a:buFontTx/>
              <a:buNone/>
              <a:tabLst/>
              <a:defRPr/>
            </a:pPr>
            <a:endParaRPr kumimoji="0" lang="en-IN" sz="700" b="0" i="0" u="none" strike="noStrike" kern="1200" cap="none" spc="0" normalizeH="0" baseline="0" noProof="0" dirty="0">
              <a:ln>
                <a:noFill/>
              </a:ln>
              <a:solidFill>
                <a:srgbClr val="595959"/>
              </a:solidFill>
              <a:effectLst/>
              <a:uLnTx/>
              <a:uFillTx/>
              <a:latin typeface="Arial"/>
              <a:ea typeface="+mn-ea"/>
              <a:cs typeface="Arial"/>
            </a:endParaRPr>
          </a:p>
          <a:p>
            <a:pPr marL="12700" marR="0" lvl="0" indent="0" algn="l" defTabSz="914400" rtl="0" eaLnBrk="1" fontAlgn="auto" latinLnBrk="0" hangingPunct="1">
              <a:lnSpc>
                <a:spcPct val="100000"/>
              </a:lnSpc>
              <a:spcBef>
                <a:spcPts val="235"/>
              </a:spcBef>
              <a:spcAft>
                <a:spcPts val="0"/>
              </a:spcAft>
              <a:buClrTx/>
              <a:buSzTx/>
              <a:buFontTx/>
              <a:buNone/>
              <a:tabLst/>
              <a:defRPr/>
            </a:pPr>
            <a:endParaRPr kumimoji="0" lang="en-GB" sz="700" b="0" i="0" u="none" strike="noStrike" kern="1200" cap="none" spc="0" normalizeH="0" baseline="0" noProof="0" dirty="0">
              <a:ln>
                <a:noFill/>
              </a:ln>
              <a:solidFill>
                <a:srgbClr val="595959"/>
              </a:solidFill>
              <a:effectLst/>
              <a:uLnTx/>
              <a:uFillTx/>
              <a:latin typeface="Arial"/>
              <a:ea typeface="+mn-ea"/>
              <a:cs typeface="Arial"/>
              <a:hlinkClick r:id="rId3">
                <a:extLst>
                  <a:ext uri="{A12FA001-AC4F-418D-AE19-62706E023703}">
                    <ahyp:hlinkClr xmlns:ahyp="http://schemas.microsoft.com/office/drawing/2018/hyperlinkcolor" val="tx"/>
                  </a:ext>
                </a:extLst>
              </a:hlinkClick>
            </a:endParaRPr>
          </a:p>
          <a:p>
            <a:pPr marL="12700" marR="0" lvl="0" indent="0" algn="l" defTabSz="914400" rtl="0" eaLnBrk="1" fontAlgn="auto" latinLnBrk="0" hangingPunct="1">
              <a:lnSpc>
                <a:spcPct val="100000"/>
              </a:lnSpc>
              <a:spcBef>
                <a:spcPts val="235"/>
              </a:spcBef>
              <a:spcAft>
                <a:spcPts val="0"/>
              </a:spcAft>
              <a:buClrTx/>
              <a:buSzTx/>
              <a:buFontTx/>
              <a:buNone/>
              <a:tabLst/>
              <a:defRPr/>
            </a:pPr>
            <a:endParaRPr kumimoji="0" lang="en-GB" sz="700" b="0" i="0" u="none" strike="noStrike" kern="1200" cap="none" spc="0" normalizeH="0" baseline="0" noProof="0" dirty="0">
              <a:ln>
                <a:noFill/>
              </a:ln>
              <a:solidFill>
                <a:srgbClr val="595959"/>
              </a:solidFill>
              <a:effectLst/>
              <a:uLnTx/>
              <a:uFillTx/>
              <a:latin typeface="Arial"/>
              <a:ea typeface="+mn-ea"/>
              <a:cs typeface="Arial"/>
              <a:hlinkClick r:id="rId3">
                <a:extLst>
                  <a:ext uri="{A12FA001-AC4F-418D-AE19-62706E023703}">
                    <ahyp:hlinkClr xmlns:ahyp="http://schemas.microsoft.com/office/drawing/2018/hyperlinkcolor" val="tx"/>
                  </a:ext>
                </a:extLst>
              </a:hlinkClick>
            </a:endParaRPr>
          </a:p>
        </p:txBody>
      </p:sp>
      <p:sp>
        <p:nvSpPr>
          <p:cNvPr id="5" name="Rectangle 4"/>
          <p:cNvSpPr/>
          <p:nvPr/>
        </p:nvSpPr>
        <p:spPr>
          <a:xfrm>
            <a:off x="214282" y="2428874"/>
            <a:ext cx="4071966" cy="166199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a:ea typeface="Arial"/>
                <a:cs typeface="Arial"/>
                <a:sym typeface="Arial"/>
              </a:rPr>
              <a:t> It basically calculates the difference between the estimated and the actual value, squares these results and then computes their average.</a:t>
            </a:r>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a:ea typeface="Arial"/>
                <a:cs typeface="Arial"/>
                <a:sym typeface="Arial"/>
              </a:rPr>
              <a:t> </a:t>
            </a:r>
            <a:r>
              <a:rPr kumimoji="0" lang="en-US" sz="1400" b="0" i="0" u="none" strike="noStrike" kern="1200" cap="none" spc="0" normalizeH="0" baseline="0" noProof="0" dirty="0">
                <a:ln>
                  <a:noFill/>
                </a:ln>
                <a:solidFill>
                  <a:prstClr val="black"/>
                </a:solidFill>
                <a:effectLst/>
                <a:uLnTx/>
                <a:uFillTx/>
                <a:latin typeface="Calibri"/>
                <a:ea typeface="+mn-ea"/>
                <a:cs typeface="+mn-cs"/>
              </a:rPr>
              <a:t>MSE can only assume non-negative values</a:t>
            </a:r>
            <a:r>
              <a:rPr kumimoji="0" lang="en-US" sz="1400" b="0" i="0" u="none" strike="noStrike" kern="1200" cap="none" spc="0" normalizeH="0" baseline="0" noProof="0" dirty="0">
                <a:ln>
                  <a:noFill/>
                </a:ln>
                <a:solidFill>
                  <a:srgbClr val="000000"/>
                </a:solidFill>
                <a:effectLst/>
                <a:uLnTx/>
                <a:uFillTx/>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IN" sz="1400" b="0" i="0" u="none" strike="noStrike" kern="1200" cap="none" spc="0" normalizeH="0" baseline="0" noProof="0" dirty="0">
                <a:ln>
                  <a:noFill/>
                </a:ln>
                <a:solidFill>
                  <a:srgbClr val="000000"/>
                </a:solidFill>
                <a:effectLst/>
                <a:uLnTx/>
                <a:uFillTx/>
                <a:latin typeface="Arial"/>
                <a:ea typeface="Arial"/>
                <a:cs typeface="Arial"/>
                <a:sym typeface="Arial"/>
              </a:rPr>
              <a:t>  </a:t>
            </a:r>
            <a:r>
              <a:rPr kumimoji="0" lang="en-US" sz="1400" b="0" i="0" u="none" strike="noStrike" kern="1200" cap="none" spc="0" normalizeH="0" baseline="0" noProof="0" dirty="0">
                <a:ln>
                  <a:noFill/>
                </a:ln>
                <a:solidFill>
                  <a:prstClr val="black"/>
                </a:solidFill>
                <a:effectLst/>
                <a:uLnTx/>
                <a:uFillTx/>
                <a:latin typeface="Calibri"/>
                <a:ea typeface="+mn-ea"/>
                <a:cs typeface="+mn-cs"/>
              </a:rPr>
              <a:t>ŷᵢ</a:t>
            </a:r>
            <a:r>
              <a:rPr kumimoji="0" lang="en-US" sz="1400" b="0" i="0" u="none" strike="noStrike" kern="1200" cap="none" spc="0" normalizeH="0" baseline="0" noProof="0" dirty="0">
                <a:ln>
                  <a:noFill/>
                </a:ln>
                <a:solidFill>
                  <a:prstClr val="black"/>
                </a:solidFill>
                <a:effectLst/>
                <a:uLnTx/>
                <a:uFillTx/>
                <a:latin typeface="Calibri"/>
                <a:ea typeface="+mn-ea"/>
                <a:cs typeface="+mn-cs"/>
                <a:sym typeface="Wingdings" pitchFamily="2" charset="2"/>
              </a:rPr>
              <a:t> Predicted, </a:t>
            </a:r>
            <a:r>
              <a:rPr kumimoji="0" lang="en-US" sz="1400" b="0" i="0" u="none" strike="noStrike" kern="1200" cap="none" spc="0" normalizeH="0" baseline="0" noProof="0" dirty="0">
                <a:ln>
                  <a:noFill/>
                </a:ln>
                <a:solidFill>
                  <a:prstClr val="black"/>
                </a:solidFill>
                <a:effectLst/>
                <a:uLnTx/>
                <a:uFillTx/>
                <a:latin typeface="Calibri"/>
                <a:ea typeface="+mn-ea"/>
                <a:cs typeface="+mn-cs"/>
              </a:rPr>
              <a:t>yᵢ</a:t>
            </a:r>
            <a:r>
              <a:rPr kumimoji="0" lang="en-US" sz="1400" b="0" i="0" u="none" strike="noStrike" kern="1200" cap="none" spc="0" normalizeH="0" baseline="0" noProof="0" dirty="0">
                <a:ln>
                  <a:noFill/>
                </a:ln>
                <a:solidFill>
                  <a:prstClr val="black"/>
                </a:solidFill>
                <a:effectLst/>
                <a:uLnTx/>
                <a:uFillTx/>
                <a:latin typeface="Calibri"/>
                <a:ea typeface="+mn-ea"/>
                <a:cs typeface="+mn-cs"/>
                <a:sym typeface="Wingdings" pitchFamily="2" charset="2"/>
              </a:rPr>
              <a:t> Actual         </a:t>
            </a:r>
            <a:endParaRPr kumimoji="0" lang="en-US" sz="1400" b="0" i="0" u="none" strike="noStrike" kern="1200" cap="none" spc="0" normalizeH="0" baseline="0" noProof="0" dirty="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sp>
        <p:nvSpPr>
          <p:cNvPr id="7" name="object 2"/>
          <p:cNvSpPr txBox="1"/>
          <p:nvPr/>
        </p:nvSpPr>
        <p:spPr>
          <a:xfrm>
            <a:off x="142844" y="714362"/>
            <a:ext cx="4214842" cy="382156"/>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a:ea typeface="Arial"/>
                <a:cs typeface="Arial"/>
                <a:sym typeface="Arial"/>
              </a:rPr>
              <a:t>	Metrics</a:t>
            </a:r>
          </a:p>
        </p:txBody>
      </p:sp>
      <p:pic>
        <p:nvPicPr>
          <p:cNvPr id="133122" name="Picture 2"/>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4572000" y="2071684"/>
            <a:ext cx="4429156" cy="1071570"/>
          </a:xfrm>
          <a:prstGeom prst="rect">
            <a:avLst/>
          </a:prstGeom>
          <a:noFill/>
          <a:ln w="9525">
            <a:noFill/>
            <a:miter lim="800000"/>
            <a:headEnd/>
            <a:tailEnd/>
          </a:ln>
        </p:spPr>
      </p:pic>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57158" y="1428742"/>
            <a:ext cx="4214810" cy="936154"/>
          </a:xfrm>
          <a:prstGeom prst="rect">
            <a:avLst/>
          </a:prstGeom>
        </p:spPr>
        <p:txBody>
          <a:bodyPr vert="horz" wrap="square" lIns="0" tIns="1270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F497D"/>
                </a:solidFill>
                <a:effectLst/>
                <a:uLnTx/>
                <a:uFillTx/>
                <a:latin typeface="Arial"/>
                <a:ea typeface="Arial"/>
                <a:cs typeface="Arial"/>
                <a:sym typeface="Arial"/>
              </a:rPr>
              <a:t>Root Mean Squared Error (RMSE) / Root Mean Squared Deviation (RMSD)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 </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p:nvPr/>
        </p:nvSpPr>
        <p:spPr>
          <a:xfrm>
            <a:off x="5214942" y="4747438"/>
            <a:ext cx="3643338" cy="671338"/>
          </a:xfrm>
          <a:prstGeom prst="rect">
            <a:avLst/>
          </a:prstGeom>
        </p:spPr>
        <p:txBody>
          <a:bodyPr vert="horz" wrap="square" lIns="0" tIns="29845" rIns="0" bIns="0" rtlCol="0">
            <a:spAutoFit/>
          </a:bodyPr>
          <a:lstStyle/>
          <a:p>
            <a:pPr marL="12700" marR="0" lvl="0" indent="0" algn="l" defTabSz="914400" rtl="0" eaLnBrk="1" fontAlgn="auto" latinLnBrk="0" hangingPunct="1">
              <a:lnSpc>
                <a:spcPct val="100000"/>
              </a:lnSpc>
              <a:spcBef>
                <a:spcPts val="235"/>
              </a:spcBef>
              <a:spcAft>
                <a:spcPts val="0"/>
              </a:spcAft>
              <a:buClrTx/>
              <a:buSzTx/>
              <a:buFontTx/>
              <a:buNone/>
              <a:tabLst/>
              <a:defRPr/>
            </a:pPr>
            <a:r>
              <a:rPr kumimoji="0" lang="en-US" sz="700" b="0" i="0" u="none" strike="noStrike" kern="1200" cap="none" spc="0" normalizeH="0" baseline="0" noProof="0" dirty="0">
                <a:ln>
                  <a:noFill/>
                </a:ln>
                <a:solidFill>
                  <a:srgbClr val="595959"/>
                </a:solidFill>
                <a:effectLst/>
                <a:uLnTx/>
                <a:uFillTx/>
                <a:latin typeface="Arial"/>
                <a:ea typeface="+mn-ea"/>
                <a:cs typeface="Arial"/>
              </a:rPr>
              <a:t>Image</a:t>
            </a:r>
            <a:r>
              <a:rPr kumimoji="0" lang="en-US" sz="700" b="0" i="0" u="none" strike="noStrike" kern="1200" cap="none" spc="-5" normalizeH="0" baseline="0" noProof="0" dirty="0">
                <a:ln>
                  <a:noFill/>
                </a:ln>
                <a:solidFill>
                  <a:srgbClr val="595959"/>
                </a:solidFill>
                <a:effectLst/>
                <a:uLnTx/>
                <a:uFillTx/>
                <a:latin typeface="Arial"/>
                <a:ea typeface="+mn-ea"/>
                <a:cs typeface="Arial"/>
              </a:rPr>
              <a:t> Source</a:t>
            </a:r>
            <a:r>
              <a:rPr kumimoji="0" lang="en-US" sz="700" b="0" i="0" u="none" strike="noStrike" kern="1200" cap="none" spc="0" normalizeH="0" baseline="0" noProof="0" dirty="0">
                <a:ln>
                  <a:noFill/>
                </a:ln>
                <a:solidFill>
                  <a:srgbClr val="595959"/>
                </a:solidFill>
                <a:effectLst/>
                <a:uLnTx/>
                <a:uFillTx/>
                <a:latin typeface="Arial"/>
                <a:ea typeface="+mn-ea"/>
                <a:cs typeface="Arial"/>
              </a:rPr>
              <a:t>: </a:t>
            </a:r>
            <a:r>
              <a:rPr kumimoji="0" lang="en-IN" sz="700" b="0" i="0" u="none" strike="noStrike" kern="1200" cap="none" spc="0" normalizeH="0" baseline="0" noProof="0" dirty="0">
                <a:ln>
                  <a:noFill/>
                </a:ln>
                <a:solidFill>
                  <a:srgbClr val="595959"/>
                </a:solidFill>
                <a:effectLst/>
                <a:uLnTx/>
                <a:uFillTx/>
                <a:latin typeface="Arial"/>
                <a:ea typeface="+mn-ea"/>
                <a:cs typeface="Arial"/>
                <a:hlinkClick r:id="rId2"/>
              </a:rPr>
              <a:t>https://miro.medium.com/proxy/0*d3UTunsQ5djTl-4G</a:t>
            </a:r>
            <a:r>
              <a:rPr kumimoji="0" lang="en-IN" sz="700" b="0" i="0" u="none" strike="noStrike" kern="1200" cap="none" spc="0" normalizeH="0" baseline="0" noProof="0" dirty="0">
                <a:ln>
                  <a:noFill/>
                </a:ln>
                <a:solidFill>
                  <a:srgbClr val="595959"/>
                </a:solidFill>
                <a:effectLst/>
                <a:uLnTx/>
                <a:uFillTx/>
                <a:latin typeface="Arial"/>
                <a:ea typeface="+mn-ea"/>
                <a:cs typeface="Arial"/>
              </a:rPr>
              <a:t> </a:t>
            </a:r>
          </a:p>
          <a:p>
            <a:pPr marL="12700" marR="0" lvl="0" indent="0" algn="l" defTabSz="914400" rtl="0" eaLnBrk="1" fontAlgn="auto" latinLnBrk="0" hangingPunct="1">
              <a:lnSpc>
                <a:spcPct val="100000"/>
              </a:lnSpc>
              <a:spcBef>
                <a:spcPts val="235"/>
              </a:spcBef>
              <a:spcAft>
                <a:spcPts val="0"/>
              </a:spcAft>
              <a:buClrTx/>
              <a:buSzTx/>
              <a:buFontTx/>
              <a:buNone/>
              <a:tabLst/>
              <a:defRPr/>
            </a:pPr>
            <a:endParaRPr kumimoji="0" lang="en-US" sz="700" b="0" i="0" u="none" strike="noStrike" kern="1200" cap="none" spc="0" normalizeH="0" baseline="0" noProof="0" dirty="0">
              <a:ln>
                <a:noFill/>
              </a:ln>
              <a:solidFill>
                <a:srgbClr val="595959"/>
              </a:solidFill>
              <a:effectLst/>
              <a:uLnTx/>
              <a:uFillTx/>
              <a:latin typeface="Arial"/>
              <a:ea typeface="+mn-ea"/>
              <a:cs typeface="Arial"/>
            </a:endParaRPr>
          </a:p>
          <a:p>
            <a:pPr marL="12700" marR="0" lvl="0" indent="0" algn="l" defTabSz="914400" rtl="0" eaLnBrk="1" fontAlgn="auto" latinLnBrk="0" hangingPunct="1">
              <a:lnSpc>
                <a:spcPct val="100000"/>
              </a:lnSpc>
              <a:spcBef>
                <a:spcPts val="235"/>
              </a:spcBef>
              <a:spcAft>
                <a:spcPts val="0"/>
              </a:spcAft>
              <a:buClrTx/>
              <a:buSzTx/>
              <a:buFontTx/>
              <a:buNone/>
              <a:tabLst/>
              <a:defRPr/>
            </a:pPr>
            <a:endParaRPr kumimoji="0" lang="en-IN" sz="700" b="0" i="0" u="none" strike="noStrike" kern="1200" cap="none" spc="0" normalizeH="0" baseline="0" noProof="0" dirty="0">
              <a:ln>
                <a:noFill/>
              </a:ln>
              <a:solidFill>
                <a:srgbClr val="595959"/>
              </a:solidFill>
              <a:effectLst/>
              <a:uLnTx/>
              <a:uFillTx/>
              <a:latin typeface="Arial"/>
              <a:ea typeface="+mn-ea"/>
              <a:cs typeface="Arial"/>
            </a:endParaRPr>
          </a:p>
          <a:p>
            <a:pPr marL="12700" marR="0" lvl="0" indent="0" algn="l" defTabSz="914400" rtl="0" eaLnBrk="1" fontAlgn="auto" latinLnBrk="0" hangingPunct="1">
              <a:lnSpc>
                <a:spcPct val="100000"/>
              </a:lnSpc>
              <a:spcBef>
                <a:spcPts val="235"/>
              </a:spcBef>
              <a:spcAft>
                <a:spcPts val="0"/>
              </a:spcAft>
              <a:buClrTx/>
              <a:buSzTx/>
              <a:buFontTx/>
              <a:buNone/>
              <a:tabLst/>
              <a:defRPr/>
            </a:pPr>
            <a:endParaRPr kumimoji="0" lang="en-GB" sz="700" b="0" i="0" u="none" strike="noStrike" kern="1200" cap="none" spc="0" normalizeH="0" baseline="0" noProof="0" dirty="0">
              <a:ln>
                <a:noFill/>
              </a:ln>
              <a:solidFill>
                <a:srgbClr val="595959"/>
              </a:solidFill>
              <a:effectLst/>
              <a:uLnTx/>
              <a:uFillTx/>
              <a:latin typeface="Arial"/>
              <a:ea typeface="+mn-ea"/>
              <a:cs typeface="Arial"/>
              <a:hlinkClick r:id="rId3">
                <a:extLst>
                  <a:ext uri="{A12FA001-AC4F-418D-AE19-62706E023703}">
                    <ahyp:hlinkClr xmlns:ahyp="http://schemas.microsoft.com/office/drawing/2018/hyperlinkcolor" val="tx"/>
                  </a:ext>
                </a:extLst>
              </a:hlinkClick>
            </a:endParaRPr>
          </a:p>
          <a:p>
            <a:pPr marL="12700" marR="0" lvl="0" indent="0" algn="l" defTabSz="914400" rtl="0" eaLnBrk="1" fontAlgn="auto" latinLnBrk="0" hangingPunct="1">
              <a:lnSpc>
                <a:spcPct val="100000"/>
              </a:lnSpc>
              <a:spcBef>
                <a:spcPts val="235"/>
              </a:spcBef>
              <a:spcAft>
                <a:spcPts val="0"/>
              </a:spcAft>
              <a:buClrTx/>
              <a:buSzTx/>
              <a:buFontTx/>
              <a:buNone/>
              <a:tabLst/>
              <a:defRPr/>
            </a:pPr>
            <a:endParaRPr kumimoji="0" lang="en-GB" sz="700" b="0" i="0" u="none" strike="noStrike" kern="1200" cap="none" spc="0" normalizeH="0" baseline="0" noProof="0" dirty="0">
              <a:ln>
                <a:noFill/>
              </a:ln>
              <a:solidFill>
                <a:srgbClr val="595959"/>
              </a:solidFill>
              <a:effectLst/>
              <a:uLnTx/>
              <a:uFillTx/>
              <a:latin typeface="Arial"/>
              <a:ea typeface="+mn-ea"/>
              <a:cs typeface="Arial"/>
              <a:hlinkClick r:id="rId3">
                <a:extLst>
                  <a:ext uri="{A12FA001-AC4F-418D-AE19-62706E023703}">
                    <ahyp:hlinkClr xmlns:ahyp="http://schemas.microsoft.com/office/drawing/2018/hyperlinkcolor" val="tx"/>
                  </a:ext>
                </a:extLst>
              </a:hlinkClick>
            </a:endParaRPr>
          </a:p>
        </p:txBody>
      </p:sp>
      <p:sp>
        <p:nvSpPr>
          <p:cNvPr id="5" name="Rectangle 4"/>
          <p:cNvSpPr/>
          <p:nvPr/>
        </p:nvSpPr>
        <p:spPr>
          <a:xfrm>
            <a:off x="214282" y="2428874"/>
            <a:ext cx="4071966" cy="138499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a:ea typeface="Arial"/>
                <a:cs typeface="Arial"/>
                <a:sym typeface="Arial"/>
              </a:rPr>
              <a:t> RMSE calculates the average of the squared errors across all samples but, in addition, takes the square root of the result.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sp>
        <p:nvSpPr>
          <p:cNvPr id="7" name="object 2"/>
          <p:cNvSpPr txBox="1"/>
          <p:nvPr/>
        </p:nvSpPr>
        <p:spPr>
          <a:xfrm>
            <a:off x="142844" y="714362"/>
            <a:ext cx="4214842" cy="382156"/>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a:ea typeface="Arial"/>
                <a:cs typeface="Arial"/>
                <a:sym typeface="Arial"/>
              </a:rPr>
              <a:t>	Metrics</a:t>
            </a:r>
          </a:p>
        </p:txBody>
      </p:sp>
      <p:pic>
        <p:nvPicPr>
          <p:cNvPr id="134146" name="Picture 2"/>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4714844" y="2357436"/>
            <a:ext cx="4214874" cy="928694"/>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b="1" dirty="0"/>
              <a:t>Introduction to Big Data Analytics</a:t>
            </a:r>
            <a:endParaRPr lang="en-IN" dirty="0"/>
          </a:p>
        </p:txBody>
      </p:sp>
      <p:sp>
        <p:nvSpPr>
          <p:cNvPr id="74" name="Google Shape;74;p15"/>
          <p:cNvSpPr txBox="1">
            <a:spLocks noGrp="1"/>
          </p:cNvSpPr>
          <p:nvPr>
            <p:ph type="subTitle" idx="1"/>
          </p:nvPr>
        </p:nvSpPr>
        <p:spPr>
          <a:xfrm>
            <a:off x="254075" y="1813865"/>
            <a:ext cx="4045200" cy="641400"/>
          </a:xfrm>
          <a:prstGeom prst="rect">
            <a:avLst/>
          </a:prstGeom>
        </p:spPr>
        <p:txBody>
          <a:bodyPr spcFirstLastPara="1" wrap="square" lIns="91425" tIns="91425" rIns="91425" bIns="91425" anchor="ctr" anchorCtr="0">
            <a:noAutofit/>
          </a:bodyPr>
          <a:lstStyle/>
          <a:p>
            <a:r>
              <a:rPr lang="en-IN" dirty="0"/>
              <a:t>Example of Big Data</a:t>
            </a:r>
            <a:endParaRPr lang="en-IN" b="1"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IN" dirty="0"/>
              <a:t>The </a:t>
            </a:r>
            <a:r>
              <a:rPr lang="en-IN" b="1" dirty="0"/>
              <a:t>New York Stock Exchange</a:t>
            </a:r>
            <a:r>
              <a:rPr lang="en-IN" dirty="0"/>
              <a:t> is an example of Big Data that generates about </a:t>
            </a:r>
            <a:r>
              <a:rPr lang="en-IN" b="1" i="1" dirty="0"/>
              <a:t>one terabyte</a:t>
            </a:r>
            <a:r>
              <a:rPr lang="en-IN" dirty="0"/>
              <a:t> of new trade data per day.</a:t>
            </a:r>
          </a:p>
        </p:txBody>
      </p:sp>
      <p:sp>
        <p:nvSpPr>
          <p:cNvPr id="77" name="Google Shape;77;p15"/>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184150" indent="0">
              <a:buNone/>
            </a:pPr>
            <a:r>
              <a:rPr lang="en-US" altLang="en-US" dirty="0">
                <a:solidFill>
                  <a:srgbClr val="565656"/>
                </a:solidFill>
                <a:latin typeface="ArialMT"/>
              </a:rPr>
              <a:t>Image Source: </a:t>
            </a:r>
            <a:r>
              <a:rPr lang="en-IN" dirty="0"/>
              <a:t>https://www.guru99.com/images/</a:t>
            </a:r>
            <a:r>
              <a:rPr lang="en-IN" dirty="0" err="1"/>
              <a:t>Big_Data</a:t>
            </a:r>
            <a:r>
              <a:rPr lang="en-IN" dirty="0"/>
              <a:t>/061114_0759_WhatIsBigDa2.jpg </a:t>
            </a: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descr="page9image3696432">
            <a:extLst>
              <a:ext uri="{FF2B5EF4-FFF2-40B4-BE49-F238E27FC236}">
                <a16:creationId xmlns:a16="http://schemas.microsoft.com/office/drawing/2014/main" id="{545B3B4C-12D5-5343-B149-576690B753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24968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10image3731792">
            <a:extLst>
              <a:ext uri="{FF2B5EF4-FFF2-40B4-BE49-F238E27FC236}">
                <a16:creationId xmlns:a16="http://schemas.microsoft.com/office/drawing/2014/main" id="{00224E21-C2DB-3845-8376-9049A4512A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974BD21F-9025-6140-B927-680FD3480C8B}"/>
              </a:ext>
            </a:extLst>
          </p:cNvPr>
          <p:cNvSpPr>
            <a:spLocks noChangeArrowheads="1"/>
          </p:cNvSpPr>
          <p:nvPr/>
        </p:nvSpPr>
        <p:spPr bwMode="auto">
          <a:xfrm>
            <a:off x="4152761" y="1730247"/>
            <a:ext cx="74925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 name="Rectangle 2">
            <a:extLst>
              <a:ext uri="{FF2B5EF4-FFF2-40B4-BE49-F238E27FC236}">
                <a16:creationId xmlns:a16="http://schemas.microsoft.com/office/drawing/2014/main" id="{025A492A-CD70-A641-A949-2D640450F024}"/>
              </a:ext>
            </a:extLst>
          </p:cNvPr>
          <p:cNvSpPr>
            <a:spLocks noChangeArrowheads="1"/>
          </p:cNvSpPr>
          <p:nvPr/>
        </p:nvSpPr>
        <p:spPr bwMode="auto">
          <a:xfrm>
            <a:off x="4716815" y="1332737"/>
            <a:ext cx="6542826" cy="48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pic>
        <p:nvPicPr>
          <p:cNvPr id="17410" name="Picture 2" descr="page13image5831024">
            <a:extLst>
              <a:ext uri="{FF2B5EF4-FFF2-40B4-BE49-F238E27FC236}">
                <a16:creationId xmlns:a16="http://schemas.microsoft.com/office/drawing/2014/main" id="{D2A21CB8-1F3A-0544-BF94-967EBAB280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page18image3741568">
            <a:extLst>
              <a:ext uri="{FF2B5EF4-FFF2-40B4-BE49-F238E27FC236}">
                <a16:creationId xmlns:a16="http://schemas.microsoft.com/office/drawing/2014/main" id="{6E534BE7-6535-8945-8A36-6F1F7C29A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descr="page20image3760496">
            <a:extLst>
              <a:ext uri="{FF2B5EF4-FFF2-40B4-BE49-F238E27FC236}">
                <a16:creationId xmlns:a16="http://schemas.microsoft.com/office/drawing/2014/main" id="{9C133DD9-7AEF-E446-B89D-5758211905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5603" name="Picture 3" descr="page21image5854112">
            <a:extLst>
              <a:ext uri="{FF2B5EF4-FFF2-40B4-BE49-F238E27FC236}">
                <a16:creationId xmlns:a16="http://schemas.microsoft.com/office/drawing/2014/main" id="{28C604F6-AD43-2E4D-929D-979EBB1325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descr="page22image3760704">
            <a:extLst>
              <a:ext uri="{FF2B5EF4-FFF2-40B4-BE49-F238E27FC236}">
                <a16:creationId xmlns:a16="http://schemas.microsoft.com/office/drawing/2014/main" id="{CF370638-77A3-6842-8E63-67533607AE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CAD4C3D9-F0FE-7D49-B657-BDDD5AF17749}"/>
              </a:ext>
            </a:extLst>
          </p:cNvPr>
          <p:cNvSpPr>
            <a:spLocks noChangeArrowheads="1"/>
          </p:cNvSpPr>
          <p:nvPr/>
        </p:nvSpPr>
        <p:spPr bwMode="auto">
          <a:xfrm>
            <a:off x="4619706" y="64405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5" name="Rectangle 2">
            <a:extLst>
              <a:ext uri="{FF2B5EF4-FFF2-40B4-BE49-F238E27FC236}">
                <a16:creationId xmlns:a16="http://schemas.microsoft.com/office/drawing/2014/main" id="{B812A91C-C6EA-4149-814E-3379269091D4}"/>
              </a:ext>
            </a:extLst>
          </p:cNvPr>
          <p:cNvSpPr>
            <a:spLocks noChangeArrowheads="1"/>
          </p:cNvSpPr>
          <p:nvPr/>
        </p:nvSpPr>
        <p:spPr bwMode="auto">
          <a:xfrm>
            <a:off x="4619706" y="1249679"/>
            <a:ext cx="728322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pic>
        <p:nvPicPr>
          <p:cNvPr id="34817" name="Picture 62" descr="Example of Big Data">
            <a:extLst>
              <a:ext uri="{FF2B5EF4-FFF2-40B4-BE49-F238E27FC236}">
                <a16:creationId xmlns:a16="http://schemas.microsoft.com/office/drawing/2014/main" id="{5E852CB1-EAFC-F848-B1F7-25B0780643E0}"/>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4619706" y="1249680"/>
            <a:ext cx="4392239" cy="2928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230293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57158" y="1428742"/>
            <a:ext cx="4214810" cy="659155"/>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F497D"/>
                </a:solidFill>
                <a:effectLst/>
                <a:uLnTx/>
                <a:uFillTx/>
                <a:latin typeface="Arial"/>
                <a:ea typeface="Arial"/>
                <a:cs typeface="Arial"/>
                <a:sym typeface="Arial"/>
              </a:rPr>
              <a:t>Mean Absolute Error (MAE)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 </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p:nvPr/>
        </p:nvSpPr>
        <p:spPr>
          <a:xfrm>
            <a:off x="5214942" y="4747438"/>
            <a:ext cx="3643338" cy="671338"/>
          </a:xfrm>
          <a:prstGeom prst="rect">
            <a:avLst/>
          </a:prstGeom>
        </p:spPr>
        <p:txBody>
          <a:bodyPr vert="horz" wrap="square" lIns="0" tIns="29845" rIns="0" bIns="0" rtlCol="0">
            <a:spAutoFit/>
          </a:bodyPr>
          <a:lstStyle/>
          <a:p>
            <a:pPr marL="12700" marR="0" lvl="0" indent="0" algn="l" defTabSz="914400" rtl="0" eaLnBrk="1" fontAlgn="auto" latinLnBrk="0" hangingPunct="1">
              <a:lnSpc>
                <a:spcPct val="100000"/>
              </a:lnSpc>
              <a:spcBef>
                <a:spcPts val="235"/>
              </a:spcBef>
              <a:spcAft>
                <a:spcPts val="0"/>
              </a:spcAft>
              <a:buClrTx/>
              <a:buSzTx/>
              <a:buFontTx/>
              <a:buNone/>
              <a:tabLst/>
              <a:defRPr/>
            </a:pPr>
            <a:r>
              <a:rPr kumimoji="0" lang="en-US" sz="700" b="0" i="0" u="none" strike="noStrike" kern="1200" cap="none" spc="0" normalizeH="0" baseline="0" noProof="0" dirty="0">
                <a:ln>
                  <a:noFill/>
                </a:ln>
                <a:solidFill>
                  <a:srgbClr val="595959"/>
                </a:solidFill>
                <a:effectLst/>
                <a:uLnTx/>
                <a:uFillTx/>
                <a:latin typeface="Arial"/>
                <a:ea typeface="+mn-ea"/>
                <a:cs typeface="Arial"/>
              </a:rPr>
              <a:t>Image</a:t>
            </a:r>
            <a:r>
              <a:rPr kumimoji="0" lang="en-US" sz="700" b="0" i="0" u="none" strike="noStrike" kern="1200" cap="none" spc="-5" normalizeH="0" baseline="0" noProof="0" dirty="0">
                <a:ln>
                  <a:noFill/>
                </a:ln>
                <a:solidFill>
                  <a:srgbClr val="595959"/>
                </a:solidFill>
                <a:effectLst/>
                <a:uLnTx/>
                <a:uFillTx/>
                <a:latin typeface="Arial"/>
                <a:ea typeface="+mn-ea"/>
                <a:cs typeface="Arial"/>
              </a:rPr>
              <a:t> Source</a:t>
            </a:r>
            <a:r>
              <a:rPr kumimoji="0" lang="en-US" sz="700" b="0" i="0" u="none" strike="noStrike" kern="1200" cap="none" spc="0" normalizeH="0" baseline="0" noProof="0" dirty="0">
                <a:ln>
                  <a:noFill/>
                </a:ln>
                <a:solidFill>
                  <a:srgbClr val="595959"/>
                </a:solidFill>
                <a:effectLst/>
                <a:uLnTx/>
                <a:uFillTx/>
                <a:latin typeface="Arial"/>
                <a:ea typeface="+mn-ea"/>
                <a:cs typeface="Arial"/>
              </a:rPr>
              <a:t>: </a:t>
            </a:r>
            <a:r>
              <a:rPr kumimoji="0" lang="en-IN" sz="700" b="0" i="0" u="none" strike="noStrike" kern="1200" cap="none" spc="0" normalizeH="0" baseline="0" noProof="0" dirty="0">
                <a:ln>
                  <a:noFill/>
                </a:ln>
                <a:solidFill>
                  <a:srgbClr val="595959"/>
                </a:solidFill>
                <a:effectLst/>
                <a:uLnTx/>
                <a:uFillTx/>
                <a:latin typeface="Arial"/>
                <a:ea typeface="+mn-ea"/>
                <a:cs typeface="Arial"/>
                <a:hlinkClick r:id="rId2"/>
              </a:rPr>
              <a:t>https://miro.medium.com/max/650/0*sTJz5_kSQua4iNE8</a:t>
            </a:r>
            <a:r>
              <a:rPr kumimoji="0" lang="en-IN" sz="700" b="0" i="0" u="none" strike="noStrike" kern="1200" cap="none" spc="0" normalizeH="0" baseline="0" noProof="0" dirty="0">
                <a:ln>
                  <a:noFill/>
                </a:ln>
                <a:solidFill>
                  <a:srgbClr val="595959"/>
                </a:solidFill>
                <a:effectLst/>
                <a:uLnTx/>
                <a:uFillTx/>
                <a:latin typeface="Arial"/>
                <a:ea typeface="+mn-ea"/>
                <a:cs typeface="Arial"/>
              </a:rPr>
              <a:t> </a:t>
            </a:r>
          </a:p>
          <a:p>
            <a:pPr marL="12700" marR="0" lvl="0" indent="0" algn="l" defTabSz="914400" rtl="0" eaLnBrk="1" fontAlgn="auto" latinLnBrk="0" hangingPunct="1">
              <a:lnSpc>
                <a:spcPct val="100000"/>
              </a:lnSpc>
              <a:spcBef>
                <a:spcPts val="235"/>
              </a:spcBef>
              <a:spcAft>
                <a:spcPts val="0"/>
              </a:spcAft>
              <a:buClrTx/>
              <a:buSzTx/>
              <a:buFontTx/>
              <a:buNone/>
              <a:tabLst/>
              <a:defRPr/>
            </a:pPr>
            <a:endParaRPr kumimoji="0" lang="en-US" sz="700" b="0" i="0" u="none" strike="noStrike" kern="1200" cap="none" spc="0" normalizeH="0" baseline="0" noProof="0" dirty="0">
              <a:ln>
                <a:noFill/>
              </a:ln>
              <a:solidFill>
                <a:srgbClr val="595959"/>
              </a:solidFill>
              <a:effectLst/>
              <a:uLnTx/>
              <a:uFillTx/>
              <a:latin typeface="Arial"/>
              <a:ea typeface="+mn-ea"/>
              <a:cs typeface="Arial"/>
            </a:endParaRPr>
          </a:p>
          <a:p>
            <a:pPr marL="12700" marR="0" lvl="0" indent="0" algn="l" defTabSz="914400" rtl="0" eaLnBrk="1" fontAlgn="auto" latinLnBrk="0" hangingPunct="1">
              <a:lnSpc>
                <a:spcPct val="100000"/>
              </a:lnSpc>
              <a:spcBef>
                <a:spcPts val="235"/>
              </a:spcBef>
              <a:spcAft>
                <a:spcPts val="0"/>
              </a:spcAft>
              <a:buClrTx/>
              <a:buSzTx/>
              <a:buFontTx/>
              <a:buNone/>
              <a:tabLst/>
              <a:defRPr/>
            </a:pPr>
            <a:endParaRPr kumimoji="0" lang="en-IN" sz="700" b="0" i="0" u="none" strike="noStrike" kern="1200" cap="none" spc="0" normalizeH="0" baseline="0" noProof="0" dirty="0">
              <a:ln>
                <a:noFill/>
              </a:ln>
              <a:solidFill>
                <a:srgbClr val="595959"/>
              </a:solidFill>
              <a:effectLst/>
              <a:uLnTx/>
              <a:uFillTx/>
              <a:latin typeface="Arial"/>
              <a:ea typeface="+mn-ea"/>
              <a:cs typeface="Arial"/>
            </a:endParaRPr>
          </a:p>
          <a:p>
            <a:pPr marL="12700" marR="0" lvl="0" indent="0" algn="l" defTabSz="914400" rtl="0" eaLnBrk="1" fontAlgn="auto" latinLnBrk="0" hangingPunct="1">
              <a:lnSpc>
                <a:spcPct val="100000"/>
              </a:lnSpc>
              <a:spcBef>
                <a:spcPts val="235"/>
              </a:spcBef>
              <a:spcAft>
                <a:spcPts val="0"/>
              </a:spcAft>
              <a:buClrTx/>
              <a:buSzTx/>
              <a:buFontTx/>
              <a:buNone/>
              <a:tabLst/>
              <a:defRPr/>
            </a:pPr>
            <a:endParaRPr kumimoji="0" lang="en-GB" sz="700" b="0" i="0" u="none" strike="noStrike" kern="1200" cap="none" spc="0" normalizeH="0" baseline="0" noProof="0" dirty="0">
              <a:ln>
                <a:noFill/>
              </a:ln>
              <a:solidFill>
                <a:srgbClr val="595959"/>
              </a:solidFill>
              <a:effectLst/>
              <a:uLnTx/>
              <a:uFillTx/>
              <a:latin typeface="Arial"/>
              <a:ea typeface="+mn-ea"/>
              <a:cs typeface="Arial"/>
              <a:hlinkClick r:id="rId3">
                <a:extLst>
                  <a:ext uri="{A12FA001-AC4F-418D-AE19-62706E023703}">
                    <ahyp:hlinkClr xmlns:ahyp="http://schemas.microsoft.com/office/drawing/2018/hyperlinkcolor" val="tx"/>
                  </a:ext>
                </a:extLst>
              </a:hlinkClick>
            </a:endParaRPr>
          </a:p>
          <a:p>
            <a:pPr marL="12700" marR="0" lvl="0" indent="0" algn="l" defTabSz="914400" rtl="0" eaLnBrk="1" fontAlgn="auto" latinLnBrk="0" hangingPunct="1">
              <a:lnSpc>
                <a:spcPct val="100000"/>
              </a:lnSpc>
              <a:spcBef>
                <a:spcPts val="235"/>
              </a:spcBef>
              <a:spcAft>
                <a:spcPts val="0"/>
              </a:spcAft>
              <a:buClrTx/>
              <a:buSzTx/>
              <a:buFontTx/>
              <a:buNone/>
              <a:tabLst/>
              <a:defRPr/>
            </a:pPr>
            <a:endParaRPr kumimoji="0" lang="en-GB" sz="700" b="0" i="0" u="none" strike="noStrike" kern="1200" cap="none" spc="0" normalizeH="0" baseline="0" noProof="0" dirty="0">
              <a:ln>
                <a:noFill/>
              </a:ln>
              <a:solidFill>
                <a:srgbClr val="595959"/>
              </a:solidFill>
              <a:effectLst/>
              <a:uLnTx/>
              <a:uFillTx/>
              <a:latin typeface="Arial"/>
              <a:ea typeface="+mn-ea"/>
              <a:cs typeface="Arial"/>
              <a:hlinkClick r:id="rId3">
                <a:extLst>
                  <a:ext uri="{A12FA001-AC4F-418D-AE19-62706E023703}">
                    <ahyp:hlinkClr xmlns:ahyp="http://schemas.microsoft.com/office/drawing/2018/hyperlinkcolor" val="tx"/>
                  </a:ext>
                </a:extLst>
              </a:hlinkClick>
            </a:endParaRPr>
          </a:p>
        </p:txBody>
      </p:sp>
      <p:sp>
        <p:nvSpPr>
          <p:cNvPr id="5" name="Rectangle 4"/>
          <p:cNvSpPr/>
          <p:nvPr/>
        </p:nvSpPr>
        <p:spPr>
          <a:xfrm>
            <a:off x="214282" y="2214560"/>
            <a:ext cx="4071966" cy="138499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a:ea typeface="Arial"/>
                <a:cs typeface="Arial"/>
                <a:sym typeface="Arial"/>
              </a:rPr>
              <a:t>  I</a:t>
            </a:r>
            <a:r>
              <a:rPr kumimoji="0" lang="en-GB" sz="1400" b="0" i="0" u="none" strike="noStrike" kern="1200" cap="none" spc="0" normalizeH="0" baseline="0" noProof="0" dirty="0">
                <a:ln>
                  <a:noFill/>
                </a:ln>
                <a:solidFill>
                  <a:srgbClr val="000000"/>
                </a:solidFill>
                <a:effectLst/>
                <a:uLnTx/>
                <a:uFillTx/>
                <a:latin typeface="Arial"/>
                <a:ea typeface="Arial"/>
                <a:cs typeface="Arial"/>
                <a:sym typeface="Arial"/>
              </a:rPr>
              <a:t>t simply calculates the absolute value of the errors and then takes the average of these values.</a:t>
            </a:r>
            <a:endParaRPr kumimoji="0" lang="en-US" sz="1400" b="0" i="0" u="none" strike="noStrike" kern="1200" cap="none" spc="0" normalizeH="0" baseline="0" noProof="0" dirty="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sp>
        <p:nvSpPr>
          <p:cNvPr id="7" name="object 2"/>
          <p:cNvSpPr txBox="1"/>
          <p:nvPr/>
        </p:nvSpPr>
        <p:spPr>
          <a:xfrm>
            <a:off x="142844" y="714362"/>
            <a:ext cx="4214842" cy="382156"/>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a:ea typeface="Arial"/>
                <a:cs typeface="Arial"/>
                <a:sym typeface="Arial"/>
              </a:rPr>
              <a:t>	Metrics</a:t>
            </a:r>
          </a:p>
        </p:txBody>
      </p:sp>
      <p:pic>
        <p:nvPicPr>
          <p:cNvPr id="135170" name="Picture 2" descr="https://miro.medium.com/max/650/0*sTJz5_kSQua4iNE8"/>
          <p:cNvPicPr>
            <a:picLocks noChangeAspect="1" noChangeArrowheads="1"/>
          </p:cNvPicPr>
          <p:nvPr/>
        </p:nvPicPr>
        <p:blipFill>
          <a:blip r:embed="rId4"/>
          <a:srcRect/>
          <a:stretch>
            <a:fillRect/>
          </a:stretch>
        </p:blipFill>
        <p:spPr bwMode="auto">
          <a:xfrm>
            <a:off x="5072066" y="2357436"/>
            <a:ext cx="3095625" cy="928694"/>
          </a:xfrm>
          <a:prstGeom prst="rect">
            <a:avLst/>
          </a:prstGeom>
          <a:noFill/>
        </p:spPr>
      </p:pic>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57158" y="1428742"/>
            <a:ext cx="4214810" cy="936154"/>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1F497D"/>
                </a:solidFill>
                <a:effectLst/>
                <a:uLnTx/>
                <a:uFillTx/>
                <a:latin typeface="Arial"/>
                <a:ea typeface="Arial"/>
                <a:cs typeface="Arial"/>
                <a:sym typeface="Arial"/>
              </a:rPr>
              <a:t>R Squared (R²) / Coefficient of Determination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 </a:t>
            </a: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p:nvPr/>
        </p:nvSpPr>
        <p:spPr>
          <a:xfrm>
            <a:off x="5214942" y="4747438"/>
            <a:ext cx="3643338" cy="537968"/>
          </a:xfrm>
          <a:prstGeom prst="rect">
            <a:avLst/>
          </a:prstGeom>
        </p:spPr>
        <p:txBody>
          <a:bodyPr vert="horz" wrap="square" lIns="0" tIns="29845" rIns="0" bIns="0" rtlCol="0">
            <a:spAutoFit/>
          </a:bodyPr>
          <a:lstStyle/>
          <a:p>
            <a:pPr marL="12700" marR="0" lvl="0" indent="0" algn="l" defTabSz="914400" rtl="0" eaLnBrk="1" fontAlgn="auto" latinLnBrk="0" hangingPunct="1">
              <a:lnSpc>
                <a:spcPct val="100000"/>
              </a:lnSpc>
              <a:spcBef>
                <a:spcPts val="235"/>
              </a:spcBef>
              <a:spcAft>
                <a:spcPts val="0"/>
              </a:spcAft>
              <a:buClrTx/>
              <a:buSzTx/>
              <a:buFontTx/>
              <a:buNone/>
              <a:tabLst/>
              <a:defRPr/>
            </a:pPr>
            <a:r>
              <a:rPr kumimoji="0" lang="en-US" sz="700" b="0" i="0" u="none" strike="noStrike" kern="1200" cap="none" spc="0" normalizeH="0" baseline="0" noProof="0" dirty="0">
                <a:ln>
                  <a:noFill/>
                </a:ln>
                <a:solidFill>
                  <a:srgbClr val="595959"/>
                </a:solidFill>
                <a:effectLst/>
                <a:uLnTx/>
                <a:uFillTx/>
                <a:latin typeface="Arial"/>
                <a:ea typeface="+mn-ea"/>
                <a:cs typeface="Arial"/>
              </a:rPr>
              <a:t>Image</a:t>
            </a:r>
            <a:r>
              <a:rPr kumimoji="0" lang="en-US" sz="700" b="0" i="0" u="none" strike="noStrike" kern="1200" cap="none" spc="-5" normalizeH="0" baseline="0" noProof="0" dirty="0">
                <a:ln>
                  <a:noFill/>
                </a:ln>
                <a:solidFill>
                  <a:srgbClr val="595959"/>
                </a:solidFill>
                <a:effectLst/>
                <a:uLnTx/>
                <a:uFillTx/>
                <a:latin typeface="Arial"/>
                <a:ea typeface="+mn-ea"/>
                <a:cs typeface="Arial"/>
              </a:rPr>
              <a:t> Source</a:t>
            </a:r>
            <a:r>
              <a:rPr kumimoji="0" lang="en-US" sz="700" b="0" i="0" u="none" strike="noStrike" kern="1200" cap="none" spc="0" normalizeH="0" baseline="0" noProof="0" dirty="0">
                <a:ln>
                  <a:noFill/>
                </a:ln>
                <a:solidFill>
                  <a:srgbClr val="595959"/>
                </a:solidFill>
                <a:effectLst/>
                <a:uLnTx/>
                <a:uFillTx/>
                <a:latin typeface="Arial"/>
                <a:ea typeface="+mn-ea"/>
                <a:cs typeface="Arial"/>
              </a:rPr>
              <a:t>: </a:t>
            </a:r>
            <a:r>
              <a:rPr kumimoji="0" lang="en-IN" sz="700" b="0" i="0" u="none" strike="noStrike" kern="1200" cap="none" spc="0" normalizeH="0" baseline="0" noProof="0" dirty="0">
                <a:ln>
                  <a:noFill/>
                </a:ln>
                <a:solidFill>
                  <a:srgbClr val="595959"/>
                </a:solidFill>
                <a:effectLst/>
                <a:uLnTx/>
                <a:uFillTx/>
                <a:latin typeface="Arial"/>
                <a:ea typeface="+mn-ea"/>
                <a:cs typeface="Arial"/>
                <a:hlinkClick r:id="rId2"/>
              </a:rPr>
              <a:t>https://miro.medium.com/max/1400/0*5-k42pnh0PpJhw-E</a:t>
            </a:r>
            <a:r>
              <a:rPr kumimoji="0" lang="en-IN" sz="700" b="0" i="0" u="none" strike="noStrike" kern="1200" cap="none" spc="0" normalizeH="0" baseline="0" noProof="0" dirty="0">
                <a:ln>
                  <a:noFill/>
                </a:ln>
                <a:solidFill>
                  <a:srgbClr val="595959"/>
                </a:solidFill>
                <a:effectLst/>
                <a:uLnTx/>
                <a:uFillTx/>
                <a:latin typeface="Arial"/>
                <a:ea typeface="+mn-ea"/>
                <a:cs typeface="Arial"/>
              </a:rPr>
              <a:t> </a:t>
            </a:r>
            <a:endParaRPr kumimoji="0" lang="en-US" sz="700" b="0" i="0" u="none" strike="noStrike" kern="1200" cap="none" spc="0" normalizeH="0" baseline="0" noProof="0" dirty="0">
              <a:ln>
                <a:noFill/>
              </a:ln>
              <a:solidFill>
                <a:srgbClr val="595959"/>
              </a:solidFill>
              <a:effectLst/>
              <a:uLnTx/>
              <a:uFillTx/>
              <a:latin typeface="Arial"/>
              <a:ea typeface="+mn-ea"/>
              <a:cs typeface="Arial"/>
            </a:endParaRPr>
          </a:p>
          <a:p>
            <a:pPr marL="12700" marR="0" lvl="0" indent="0" algn="l" defTabSz="914400" rtl="0" eaLnBrk="1" fontAlgn="auto" latinLnBrk="0" hangingPunct="1">
              <a:lnSpc>
                <a:spcPct val="100000"/>
              </a:lnSpc>
              <a:spcBef>
                <a:spcPts val="235"/>
              </a:spcBef>
              <a:spcAft>
                <a:spcPts val="0"/>
              </a:spcAft>
              <a:buClrTx/>
              <a:buSzTx/>
              <a:buFontTx/>
              <a:buNone/>
              <a:tabLst/>
              <a:defRPr/>
            </a:pPr>
            <a:endParaRPr kumimoji="0" lang="en-IN" sz="700" b="0" i="0" u="none" strike="noStrike" kern="1200" cap="none" spc="0" normalizeH="0" baseline="0" noProof="0" dirty="0">
              <a:ln>
                <a:noFill/>
              </a:ln>
              <a:solidFill>
                <a:srgbClr val="595959"/>
              </a:solidFill>
              <a:effectLst/>
              <a:uLnTx/>
              <a:uFillTx/>
              <a:latin typeface="Arial"/>
              <a:ea typeface="+mn-ea"/>
              <a:cs typeface="Arial"/>
            </a:endParaRPr>
          </a:p>
          <a:p>
            <a:pPr marL="12700" marR="0" lvl="0" indent="0" algn="l" defTabSz="914400" rtl="0" eaLnBrk="1" fontAlgn="auto" latinLnBrk="0" hangingPunct="1">
              <a:lnSpc>
                <a:spcPct val="100000"/>
              </a:lnSpc>
              <a:spcBef>
                <a:spcPts val="235"/>
              </a:spcBef>
              <a:spcAft>
                <a:spcPts val="0"/>
              </a:spcAft>
              <a:buClrTx/>
              <a:buSzTx/>
              <a:buFontTx/>
              <a:buNone/>
              <a:tabLst/>
              <a:defRPr/>
            </a:pPr>
            <a:endParaRPr kumimoji="0" lang="en-GB" sz="700" b="0" i="0" u="none" strike="noStrike" kern="1200" cap="none" spc="0" normalizeH="0" baseline="0" noProof="0" dirty="0">
              <a:ln>
                <a:noFill/>
              </a:ln>
              <a:solidFill>
                <a:srgbClr val="595959"/>
              </a:solidFill>
              <a:effectLst/>
              <a:uLnTx/>
              <a:uFillTx/>
              <a:latin typeface="Arial"/>
              <a:ea typeface="+mn-ea"/>
              <a:cs typeface="Arial"/>
              <a:hlinkClick r:id="rId3">
                <a:extLst>
                  <a:ext uri="{A12FA001-AC4F-418D-AE19-62706E023703}">
                    <ahyp:hlinkClr xmlns:ahyp="http://schemas.microsoft.com/office/drawing/2018/hyperlinkcolor" val="tx"/>
                  </a:ext>
                </a:extLst>
              </a:hlinkClick>
            </a:endParaRPr>
          </a:p>
          <a:p>
            <a:pPr marL="12700" marR="0" lvl="0" indent="0" algn="l" defTabSz="914400" rtl="0" eaLnBrk="1" fontAlgn="auto" latinLnBrk="0" hangingPunct="1">
              <a:lnSpc>
                <a:spcPct val="100000"/>
              </a:lnSpc>
              <a:spcBef>
                <a:spcPts val="235"/>
              </a:spcBef>
              <a:spcAft>
                <a:spcPts val="0"/>
              </a:spcAft>
              <a:buClrTx/>
              <a:buSzTx/>
              <a:buFontTx/>
              <a:buNone/>
              <a:tabLst/>
              <a:defRPr/>
            </a:pPr>
            <a:endParaRPr kumimoji="0" lang="en-GB" sz="700" b="0" i="0" u="none" strike="noStrike" kern="1200" cap="none" spc="0" normalizeH="0" baseline="0" noProof="0" dirty="0">
              <a:ln>
                <a:noFill/>
              </a:ln>
              <a:solidFill>
                <a:srgbClr val="595959"/>
              </a:solidFill>
              <a:effectLst/>
              <a:uLnTx/>
              <a:uFillTx/>
              <a:latin typeface="Arial"/>
              <a:ea typeface="+mn-ea"/>
              <a:cs typeface="Arial"/>
              <a:hlinkClick r:id="rId3">
                <a:extLst>
                  <a:ext uri="{A12FA001-AC4F-418D-AE19-62706E023703}">
                    <ahyp:hlinkClr xmlns:ahyp="http://schemas.microsoft.com/office/drawing/2018/hyperlinkcolor" val="tx"/>
                  </a:ext>
                </a:extLst>
              </a:hlinkClick>
            </a:endParaRPr>
          </a:p>
        </p:txBody>
      </p:sp>
      <p:sp>
        <p:nvSpPr>
          <p:cNvPr id="5" name="Rectangle 4"/>
          <p:cNvSpPr/>
          <p:nvPr/>
        </p:nvSpPr>
        <p:spPr>
          <a:xfrm>
            <a:off x="142844" y="2214560"/>
            <a:ext cx="4357718" cy="246221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400" b="0" i="0" u="none" strike="noStrike" kern="1200" cap="none" spc="0" normalizeH="0" baseline="0" noProof="0" dirty="0">
                <a:ln>
                  <a:noFill/>
                </a:ln>
                <a:solidFill>
                  <a:srgbClr val="000000"/>
                </a:solidFill>
                <a:effectLst/>
                <a:uLnTx/>
                <a:uFillTx/>
                <a:latin typeface="Arial"/>
                <a:ea typeface="Arial"/>
                <a:cs typeface="Arial"/>
                <a:sym typeface="Arial"/>
              </a:rPr>
              <a:t> </a:t>
            </a:r>
            <a:r>
              <a:rPr kumimoji="0" lang="en-GB" sz="1400" b="0" i="0" u="none" strike="noStrike" kern="1200" cap="none" spc="0" normalizeH="0" baseline="0" noProof="0" dirty="0">
                <a:ln>
                  <a:noFill/>
                </a:ln>
                <a:solidFill>
                  <a:srgbClr val="000000"/>
                </a:solidFill>
                <a:effectLst/>
                <a:uLnTx/>
                <a:uFillTx/>
                <a:latin typeface="Arial"/>
                <a:ea typeface="Arial"/>
                <a:cs typeface="Arial"/>
                <a:sym typeface="Arial"/>
              </a:rPr>
              <a:t>R Squared (R²) represents the proportion of the variance for the dependent variable y that’s explained by the independent variables X.</a:t>
            </a:r>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GB" sz="1400" b="0" i="0" u="none" strike="noStrike" kern="1200" cap="none" spc="0" normalizeH="0" baseline="0" noProof="0" dirty="0">
                <a:ln>
                  <a:noFill/>
                </a:ln>
                <a:solidFill>
                  <a:srgbClr val="000000"/>
                </a:solidFill>
                <a:effectLst/>
                <a:uLnTx/>
                <a:uFillTx/>
                <a:latin typeface="Arial"/>
                <a:ea typeface="Arial"/>
                <a:cs typeface="Arial"/>
                <a:sym typeface="Arial"/>
              </a:rPr>
              <a:t> R² explains to what extent the variance of one variable explains the variance of the second variable</a:t>
            </a:r>
          </a:p>
          <a:p>
            <a:pPr marL="0" marR="0" lvl="0" indent="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GB" sz="1400" b="0" i="0" u="none" strike="noStrike" kern="1200" cap="none" spc="0" normalizeH="0" baseline="0" noProof="0" dirty="0">
                <a:ln>
                  <a:noFill/>
                </a:ln>
                <a:solidFill>
                  <a:srgbClr val="000000"/>
                </a:solidFill>
                <a:effectLst/>
                <a:uLnTx/>
                <a:uFillTx/>
                <a:latin typeface="Arial"/>
                <a:ea typeface="Arial"/>
                <a:cs typeface="Arial"/>
                <a:sym typeface="Arial"/>
              </a:rPr>
              <a:t> If the R² of a model is 0.75, then approximately 75% of the observed variation can be explained by the model’s features..</a:t>
            </a:r>
            <a:endParaRPr kumimoji="0" lang="en-US" sz="1400" b="0" i="0" u="none" strike="noStrike" kern="1200" cap="none" spc="0" normalizeH="0" baseline="0" noProof="0" dirty="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sp>
        <p:nvSpPr>
          <p:cNvPr id="7" name="object 2"/>
          <p:cNvSpPr txBox="1"/>
          <p:nvPr/>
        </p:nvSpPr>
        <p:spPr>
          <a:xfrm>
            <a:off x="142844" y="714362"/>
            <a:ext cx="4214842" cy="382156"/>
          </a:xfrm>
          <a:prstGeom prst="rect">
            <a:avLst/>
          </a:prstGeom>
        </p:spPr>
        <p:txBody>
          <a:bodyPr vert="horz" wrap="square" lIns="0" tIns="1270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a:ea typeface="Arial"/>
                <a:cs typeface="Arial"/>
                <a:sym typeface="Arial"/>
              </a:rPr>
              <a:t>	Metrics</a:t>
            </a:r>
          </a:p>
        </p:txBody>
      </p:sp>
      <p:pic>
        <p:nvPicPr>
          <p:cNvPr id="138242" name="Picture 2" descr="https://miro.medium.com/max/1400/0*5-k42pnh0PpJhw-E"/>
          <p:cNvPicPr>
            <a:picLocks noChangeAspect="1" noChangeArrowheads="1"/>
          </p:cNvPicPr>
          <p:nvPr/>
        </p:nvPicPr>
        <p:blipFill>
          <a:blip r:embed="rId4"/>
          <a:srcRect/>
          <a:stretch>
            <a:fillRect/>
          </a:stretch>
        </p:blipFill>
        <p:spPr bwMode="auto">
          <a:xfrm>
            <a:off x="4643438" y="2143122"/>
            <a:ext cx="4286280" cy="1576381"/>
          </a:xfrm>
          <a:prstGeom prst="rect">
            <a:avLst/>
          </a:prstGeom>
          <a:noFill/>
        </p:spPr>
      </p:pic>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this section, we will discuss:</a:t>
            </a:r>
            <a:endParaRPr dirty="0"/>
          </a:p>
        </p:txBody>
      </p:sp>
      <p:sp>
        <p:nvSpPr>
          <p:cNvPr id="68" name="Google Shape;68;p14"/>
          <p:cNvSpPr txBox="1">
            <a:spLocks noGrp="1"/>
          </p:cNvSpPr>
          <p:nvPr>
            <p:ph type="body" idx="1"/>
          </p:nvPr>
        </p:nvSpPr>
        <p:spPr>
          <a:xfrm>
            <a:off x="143975" y="1186200"/>
            <a:ext cx="8520600" cy="3416400"/>
          </a:xfrm>
          <a:prstGeom prst="rect">
            <a:avLst/>
          </a:prstGeom>
        </p:spPr>
        <p:txBody>
          <a:bodyPr spcFirstLastPara="1" wrap="square" lIns="91425" tIns="91425" rIns="91425" bIns="91425" anchor="t" anchorCtr="0">
            <a:noAutofit/>
          </a:bodyPr>
          <a:lstStyle/>
          <a:p>
            <a:pPr lvl="0"/>
            <a:r>
              <a:rPr lang="en-IN" dirty="0"/>
              <a:t>Residuals in Regression</a:t>
            </a:r>
          </a:p>
          <a:p>
            <a:pPr lvl="0"/>
            <a:r>
              <a:rPr lang="en-IN" dirty="0"/>
              <a:t>Polynomial features</a:t>
            </a:r>
          </a:p>
          <a:p>
            <a:pPr lvl="0"/>
            <a:r>
              <a:rPr lang="en-IN" dirty="0"/>
              <a:t>Classification techniques</a:t>
            </a:r>
          </a:p>
          <a:p>
            <a:pPr lvl="0"/>
            <a:r>
              <a:rPr lang="en-IN" dirty="0"/>
              <a:t>Types of distance metrics</a:t>
            </a:r>
          </a:p>
          <a:p>
            <a:pPr lvl="0"/>
            <a:r>
              <a:rPr lang="en-IN" dirty="0"/>
              <a:t>KNN Classification</a:t>
            </a:r>
          </a:p>
          <a:p>
            <a:pPr lvl="0"/>
            <a:r>
              <a:rPr lang="en-IN" dirty="0"/>
              <a:t>Gradient Decent</a:t>
            </a:r>
            <a:endParaRPr dirty="0"/>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Residuals in Regression</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What is it?</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IN" dirty="0"/>
              <a:t>A residual is the vertical distance between a data point and the regression line.</a:t>
            </a:r>
          </a:p>
          <a:p>
            <a:pPr lvl="0"/>
            <a:r>
              <a:rPr lang="en-IN" dirty="0"/>
              <a:t>Each data point has one residual. </a:t>
            </a:r>
            <a:endParaRPr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ctr">
              <a:spcAft>
                <a:spcPts val="1600"/>
              </a:spcAft>
              <a:buNone/>
            </a:pPr>
            <a:r>
              <a:rPr lang="en" dirty="0"/>
              <a:t>Image Source: </a:t>
            </a:r>
            <a:r>
              <a:rPr lang="en-IN" dirty="0"/>
              <a:t>nws.noaa.gov</a:t>
            </a:r>
          </a:p>
          <a:p>
            <a:pPr marL="0" lvl="0" indent="0">
              <a:spcAft>
                <a:spcPts val="1600"/>
              </a:spcAft>
              <a:buNone/>
            </a:pPr>
            <a:endParaRPr dirty="0"/>
          </a:p>
        </p:txBody>
      </p:sp>
      <p:pic>
        <p:nvPicPr>
          <p:cNvPr id="7" name="Picture 6" descr="residual"/>
          <p:cNvPicPr/>
          <p:nvPr/>
        </p:nvPicPr>
        <p:blipFill>
          <a:blip r:embed="rId3">
            <a:extLst>
              <a:ext uri="{28A0092B-C50C-407E-A947-70E740481C1C}">
                <a14:useLocalDpi xmlns:a14="http://schemas.microsoft.com/office/drawing/2010/main" val="0"/>
              </a:ext>
            </a:extLst>
          </a:blip>
          <a:srcRect/>
          <a:stretch>
            <a:fillRect/>
          </a:stretch>
        </p:blipFill>
        <p:spPr bwMode="auto">
          <a:xfrm>
            <a:off x="4833444" y="713499"/>
            <a:ext cx="4005755" cy="3637783"/>
          </a:xfrm>
          <a:prstGeom prst="rect">
            <a:avLst/>
          </a:prstGeom>
          <a:noFill/>
          <a:ln>
            <a:noFill/>
          </a:ln>
        </p:spPr>
      </p:pic>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Residuals in Regression</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Types of residual</a:t>
            </a:r>
            <a:endParaRPr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lvl="0"/>
            <a:r>
              <a:rPr lang="en-IN" dirty="0"/>
              <a:t>Positive if they are above the regression line,</a:t>
            </a:r>
          </a:p>
          <a:p>
            <a:pPr lvl="0"/>
            <a:r>
              <a:rPr lang="en-IN" dirty="0"/>
              <a:t>Negative if they are below the regression line,</a:t>
            </a:r>
          </a:p>
          <a:p>
            <a:pPr lvl="0"/>
            <a:r>
              <a:rPr lang="en-IN" dirty="0"/>
              <a:t>Zero if the regression line actually passes through the point</a:t>
            </a:r>
          </a:p>
          <a:p>
            <a:pPr lvl="0"/>
            <a:endParaRPr dirty="0"/>
          </a:p>
        </p:txBody>
      </p:sp>
      <p:sp>
        <p:nvSpPr>
          <p:cNvPr id="77" name="Google Shape;77;p15"/>
          <p:cNvSpPr txBox="1">
            <a:spLocks noGrp="1"/>
          </p:cNvSpPr>
          <p:nvPr>
            <p:ph type="body" idx="3"/>
          </p:nvPr>
        </p:nvSpPr>
        <p:spPr>
          <a:xfrm>
            <a:off x="5137571" y="4663225"/>
            <a:ext cx="3397500" cy="175500"/>
          </a:xfrm>
          <a:prstGeom prst="rect">
            <a:avLst/>
          </a:prstGeom>
        </p:spPr>
        <p:txBody>
          <a:bodyPr spcFirstLastPara="1" wrap="square" lIns="91425" tIns="91425" rIns="91425" bIns="91425" anchor="t" anchorCtr="0">
            <a:noAutofit/>
          </a:bodyPr>
          <a:lstStyle/>
          <a:p>
            <a:pPr marL="0" lvl="0" indent="0" algn="ctr">
              <a:spcAft>
                <a:spcPts val="1600"/>
              </a:spcAft>
              <a:buNone/>
            </a:pPr>
            <a:r>
              <a:rPr lang="en" dirty="0"/>
              <a:t>Image Source: </a:t>
            </a:r>
            <a:r>
              <a:rPr lang="en-IN" dirty="0"/>
              <a:t>nws.noaa.gov</a:t>
            </a:r>
          </a:p>
        </p:txBody>
      </p:sp>
      <p:pic>
        <p:nvPicPr>
          <p:cNvPr id="6" name="Picture 5" descr="residual"/>
          <p:cNvPicPr/>
          <p:nvPr/>
        </p:nvPicPr>
        <p:blipFill>
          <a:blip r:embed="rId3">
            <a:extLst>
              <a:ext uri="{28A0092B-C50C-407E-A947-70E740481C1C}">
                <a14:useLocalDpi xmlns:a14="http://schemas.microsoft.com/office/drawing/2010/main" val="0"/>
              </a:ext>
            </a:extLst>
          </a:blip>
          <a:srcRect/>
          <a:stretch>
            <a:fillRect/>
          </a:stretch>
        </p:blipFill>
        <p:spPr bwMode="auto">
          <a:xfrm>
            <a:off x="4833444" y="713499"/>
            <a:ext cx="4005755" cy="3637783"/>
          </a:xfrm>
          <a:prstGeom prst="rect">
            <a:avLst/>
          </a:prstGeom>
          <a:noFill/>
          <a:ln>
            <a:noFill/>
          </a:ln>
        </p:spPr>
      </p:pic>
    </p:spTree>
    <p:extLst>
      <p:ext uri="{BB962C8B-B14F-4D97-AF65-F5344CB8AC3E}">
        <p14:creationId xmlns:p14="http://schemas.microsoft.com/office/powerpoint/2010/main" val="86834719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Residuals in Regression</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More about residual</a:t>
            </a:r>
            <a:endParaRPr dirty="0"/>
          </a:p>
        </p:txBody>
      </p:sp>
      <p:sp>
        <p:nvSpPr>
          <p:cNvPr id="75" name="Google Shape;75;p15"/>
          <p:cNvSpPr txBox="1">
            <a:spLocks noGrp="1"/>
          </p:cNvSpPr>
          <p:nvPr>
            <p:ph type="body" idx="2"/>
          </p:nvPr>
        </p:nvSpPr>
        <p:spPr>
          <a:xfrm>
            <a:off x="462275" y="2421250"/>
            <a:ext cx="3837000" cy="2241975"/>
          </a:xfrm>
          <a:prstGeom prst="rect">
            <a:avLst/>
          </a:prstGeom>
        </p:spPr>
        <p:txBody>
          <a:bodyPr spcFirstLastPara="1" wrap="square" lIns="91425" tIns="91425" rIns="91425" bIns="91425" anchor="ctr" anchorCtr="0">
            <a:noAutofit/>
          </a:bodyPr>
          <a:lstStyle/>
          <a:p>
            <a:pPr lvl="0"/>
            <a:r>
              <a:rPr lang="en-IN" dirty="0"/>
              <a:t>As residuals are the difference between any data point and the regression line, they are sometimes called “errors.”</a:t>
            </a:r>
          </a:p>
          <a:p>
            <a:pPr marL="139700" lvl="0" indent="0">
              <a:buNone/>
            </a:pPr>
            <a:endParaRPr lang="en-IN" dirty="0"/>
          </a:p>
          <a:p>
            <a:r>
              <a:rPr lang="en-IN" dirty="0"/>
              <a:t>In other words, the residual is the error that isn’t explained by the regression line.</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ctr">
              <a:spcAft>
                <a:spcPts val="1600"/>
              </a:spcAft>
              <a:buNone/>
            </a:pPr>
            <a:r>
              <a:rPr lang="en" dirty="0"/>
              <a:t>Image Source: </a:t>
            </a:r>
            <a:r>
              <a:rPr lang="en-IN" dirty="0"/>
              <a:t>nws.noaa.gov</a:t>
            </a:r>
          </a:p>
        </p:txBody>
      </p:sp>
      <p:pic>
        <p:nvPicPr>
          <p:cNvPr id="6" name="Picture 5" descr="residual"/>
          <p:cNvPicPr/>
          <p:nvPr/>
        </p:nvPicPr>
        <p:blipFill>
          <a:blip r:embed="rId3">
            <a:extLst>
              <a:ext uri="{28A0092B-C50C-407E-A947-70E740481C1C}">
                <a14:useLocalDpi xmlns:a14="http://schemas.microsoft.com/office/drawing/2010/main" val="0"/>
              </a:ext>
            </a:extLst>
          </a:blip>
          <a:srcRect/>
          <a:stretch>
            <a:fillRect/>
          </a:stretch>
        </p:blipFill>
        <p:spPr bwMode="auto">
          <a:xfrm>
            <a:off x="4833444" y="713499"/>
            <a:ext cx="4005755" cy="3637783"/>
          </a:xfrm>
          <a:prstGeom prst="rect">
            <a:avLst/>
          </a:prstGeom>
          <a:noFill/>
          <a:ln>
            <a:noFill/>
          </a:ln>
        </p:spPr>
      </p:pic>
    </p:spTree>
    <p:extLst>
      <p:ext uri="{BB962C8B-B14F-4D97-AF65-F5344CB8AC3E}">
        <p14:creationId xmlns:p14="http://schemas.microsoft.com/office/powerpoint/2010/main" val="88692435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Residuals in Regression</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More about residual</a:t>
            </a:r>
            <a:endParaRPr dirty="0"/>
          </a:p>
        </p:txBody>
      </p:sp>
      <p:sp>
        <p:nvSpPr>
          <p:cNvPr id="75" name="Google Shape;75;p15"/>
          <p:cNvSpPr txBox="1">
            <a:spLocks noGrp="1"/>
          </p:cNvSpPr>
          <p:nvPr>
            <p:ph type="body" idx="2"/>
          </p:nvPr>
        </p:nvSpPr>
        <p:spPr>
          <a:xfrm>
            <a:off x="462275" y="2421250"/>
            <a:ext cx="3837000" cy="2241975"/>
          </a:xfrm>
          <a:prstGeom prst="rect">
            <a:avLst/>
          </a:prstGeom>
        </p:spPr>
        <p:txBody>
          <a:bodyPr spcFirstLastPara="1" wrap="square" lIns="91425" tIns="91425" rIns="91425" bIns="91425" anchor="ctr" anchorCtr="0">
            <a:noAutofit/>
          </a:bodyPr>
          <a:lstStyle/>
          <a:p>
            <a:pPr lvl="0"/>
            <a:r>
              <a:rPr lang="en-IN" dirty="0"/>
              <a:t>The residual(e) can also be expressed with an equation.</a:t>
            </a:r>
          </a:p>
          <a:p>
            <a:pPr lvl="0"/>
            <a:endParaRPr lang="en-IN" dirty="0"/>
          </a:p>
          <a:p>
            <a:r>
              <a:rPr lang="en-IN" dirty="0"/>
              <a:t>Residual = </a:t>
            </a:r>
          </a:p>
          <a:p>
            <a:pPr marL="139700" indent="0">
              <a:buNone/>
            </a:pPr>
            <a:r>
              <a:rPr lang="en-IN" dirty="0"/>
              <a:t>            Observed value – predicted value</a:t>
            </a:r>
          </a:p>
          <a:p>
            <a:pPr marL="139700" indent="0">
              <a:buNone/>
            </a:pPr>
            <a:r>
              <a:rPr lang="en-IN" dirty="0"/>
              <a:t>                         e = y – ŷ</a:t>
            </a:r>
          </a:p>
          <a:p>
            <a:pPr marL="139700" lvl="0" indent="0">
              <a:buNone/>
            </a:pPr>
            <a:endParaRPr lang="en-IN" dirty="0"/>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ctr">
              <a:spcAft>
                <a:spcPts val="1600"/>
              </a:spcAft>
              <a:buNone/>
            </a:pPr>
            <a:r>
              <a:rPr lang="en" dirty="0"/>
              <a:t>Image Source: </a:t>
            </a:r>
            <a:r>
              <a:rPr lang="en-IN" dirty="0"/>
              <a:t>nws.noaa.gov</a:t>
            </a:r>
          </a:p>
        </p:txBody>
      </p:sp>
      <p:pic>
        <p:nvPicPr>
          <p:cNvPr id="6" name="Picture 5" descr="residual"/>
          <p:cNvPicPr/>
          <p:nvPr/>
        </p:nvPicPr>
        <p:blipFill>
          <a:blip r:embed="rId3">
            <a:extLst>
              <a:ext uri="{28A0092B-C50C-407E-A947-70E740481C1C}">
                <a14:useLocalDpi xmlns:a14="http://schemas.microsoft.com/office/drawing/2010/main" val="0"/>
              </a:ext>
            </a:extLst>
          </a:blip>
          <a:srcRect/>
          <a:stretch>
            <a:fillRect/>
          </a:stretch>
        </p:blipFill>
        <p:spPr bwMode="auto">
          <a:xfrm>
            <a:off x="4833444" y="713499"/>
            <a:ext cx="4005755" cy="3637783"/>
          </a:xfrm>
          <a:prstGeom prst="rect">
            <a:avLst/>
          </a:prstGeom>
          <a:noFill/>
          <a:ln>
            <a:noFill/>
          </a:ln>
        </p:spPr>
      </p:pic>
    </p:spTree>
    <p:extLst>
      <p:ext uri="{BB962C8B-B14F-4D97-AF65-F5344CB8AC3E}">
        <p14:creationId xmlns:p14="http://schemas.microsoft.com/office/powerpoint/2010/main" val="98815664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28" y="613500"/>
            <a:ext cx="8520600" cy="395493"/>
          </a:xfrm>
        </p:spPr>
        <p:txBody>
          <a:bodyPr/>
          <a:lstStyle/>
          <a:p>
            <a:r>
              <a:rPr lang="en-IN" dirty="0"/>
              <a:t>Polynomial features</a:t>
            </a:r>
          </a:p>
        </p:txBody>
      </p:sp>
      <p:sp>
        <p:nvSpPr>
          <p:cNvPr id="3" name="Text Placeholder 2"/>
          <p:cNvSpPr>
            <a:spLocks noGrp="1"/>
          </p:cNvSpPr>
          <p:nvPr>
            <p:ph type="body" idx="1"/>
          </p:nvPr>
        </p:nvSpPr>
        <p:spPr>
          <a:xfrm>
            <a:off x="143975" y="1471448"/>
            <a:ext cx="8520600" cy="3131152"/>
          </a:xfrm>
        </p:spPr>
        <p:txBody>
          <a:bodyPr/>
          <a:lstStyle/>
          <a:p>
            <a:r>
              <a:rPr lang="en-IN" dirty="0"/>
              <a:t>Polynomial features are those features created by raising existing features to an exponent.</a:t>
            </a:r>
          </a:p>
          <a:p>
            <a:endParaRPr lang="en-IN" dirty="0"/>
          </a:p>
          <a:p>
            <a:r>
              <a:rPr lang="en-IN" dirty="0"/>
              <a:t>Polynomial features are a type of feature engineering, e.g. the creation of new input features based on the existing features.</a:t>
            </a:r>
          </a:p>
          <a:p>
            <a:pPr marL="114300" indent="0">
              <a:buNone/>
            </a:pPr>
            <a:endParaRPr lang="en-IN" dirty="0"/>
          </a:p>
          <a:p>
            <a:r>
              <a:rPr lang="en-IN" dirty="0"/>
              <a:t>The “degree” of the polynomial is used to control the number of features added, e.g. a degree of 3 will add two new variables for each input variable. </a:t>
            </a:r>
          </a:p>
        </p:txBody>
      </p:sp>
    </p:spTree>
    <p:extLst>
      <p:ext uri="{BB962C8B-B14F-4D97-AF65-F5344CB8AC3E}">
        <p14:creationId xmlns:p14="http://schemas.microsoft.com/office/powerpoint/2010/main" val="21895257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Classification techniques</a:t>
            </a:r>
            <a:endParaRPr dirty="0"/>
          </a:p>
        </p:txBody>
      </p:sp>
      <p:sp>
        <p:nvSpPr>
          <p:cNvPr id="74" name="Google Shape;74;p15"/>
          <p:cNvSpPr txBox="1">
            <a:spLocks noGrp="1"/>
          </p:cNvSpPr>
          <p:nvPr>
            <p:ph type="subTitle" idx="1"/>
          </p:nvPr>
        </p:nvSpPr>
        <p:spPr>
          <a:xfrm>
            <a:off x="254075" y="1462272"/>
            <a:ext cx="4045200" cy="641400"/>
          </a:xfrm>
          <a:prstGeom prst="rect">
            <a:avLst/>
          </a:prstGeom>
        </p:spPr>
        <p:txBody>
          <a:bodyPr spcFirstLastPara="1" wrap="square" lIns="91425" tIns="91425" rIns="91425" bIns="91425" anchor="ctr" anchorCtr="0">
            <a:noAutofit/>
          </a:bodyPr>
          <a:lstStyle/>
          <a:p>
            <a:pPr marL="0" lvl="0" indent="0"/>
            <a:r>
              <a:rPr lang="en-IN" dirty="0"/>
              <a:t>What Is Classification?</a:t>
            </a:r>
            <a:endParaRPr dirty="0"/>
          </a:p>
        </p:txBody>
      </p:sp>
      <p:sp>
        <p:nvSpPr>
          <p:cNvPr id="75" name="Google Shape;75;p15"/>
          <p:cNvSpPr txBox="1">
            <a:spLocks noGrp="1"/>
          </p:cNvSpPr>
          <p:nvPr>
            <p:ph type="body" idx="2"/>
          </p:nvPr>
        </p:nvSpPr>
        <p:spPr>
          <a:xfrm>
            <a:off x="462275" y="2211044"/>
            <a:ext cx="3837000" cy="2452181"/>
          </a:xfrm>
          <a:prstGeom prst="rect">
            <a:avLst/>
          </a:prstGeom>
        </p:spPr>
        <p:txBody>
          <a:bodyPr spcFirstLastPara="1" wrap="square" lIns="91425" tIns="91425" rIns="91425" bIns="91425" anchor="ctr" anchorCtr="0">
            <a:noAutofit/>
          </a:bodyPr>
          <a:lstStyle/>
          <a:p>
            <a:pPr lvl="0"/>
            <a:r>
              <a:rPr lang="en-IN" dirty="0"/>
              <a:t>Classification is the process of recognizing, understanding, and grouping ideas and objects into </a:t>
            </a:r>
            <a:r>
              <a:rPr lang="en-IN" dirty="0" err="1"/>
              <a:t>preset</a:t>
            </a:r>
            <a:r>
              <a:rPr lang="en-IN" dirty="0"/>
              <a:t> categories or “sub-populations.”</a:t>
            </a:r>
          </a:p>
          <a:p>
            <a:pPr marL="139700" lvl="0" indent="0">
              <a:buNone/>
            </a:pPr>
            <a:endParaRPr lang="en-IN" dirty="0"/>
          </a:p>
          <a:p>
            <a:pPr lvl="0"/>
            <a:r>
              <a:rPr lang="en-IN" dirty="0"/>
              <a:t>Classification algorithms in machine learning use input training data to predict the likelihood that subsequent data will fall into one of the predetermined categories.</a:t>
            </a:r>
          </a:p>
        </p:txBody>
      </p:sp>
      <p:sp>
        <p:nvSpPr>
          <p:cNvPr id="77" name="Google Shape;77;p15"/>
          <p:cNvSpPr txBox="1">
            <a:spLocks noGrp="1"/>
          </p:cNvSpPr>
          <p:nvPr>
            <p:ph type="body" idx="3"/>
          </p:nvPr>
        </p:nvSpPr>
        <p:spPr>
          <a:xfrm>
            <a:off x="5074949" y="4663225"/>
            <a:ext cx="3743229" cy="284549"/>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t>https://www.javatpoint.com/classification-algorithm-in-machine-learning</a:t>
            </a:r>
            <a:endParaRPr dirty="0"/>
          </a:p>
        </p:txBody>
      </p:sp>
      <p:pic>
        <p:nvPicPr>
          <p:cNvPr id="1026" name="Picture 2" descr="Classification Algorithm in Machine Learning - Javatpoi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7782" y="713500"/>
            <a:ext cx="4086225" cy="361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74206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Classification techniques</a:t>
            </a:r>
            <a:endParaRPr dirty="0"/>
          </a:p>
        </p:txBody>
      </p:sp>
      <p:sp>
        <p:nvSpPr>
          <p:cNvPr id="74" name="Google Shape;74;p15"/>
          <p:cNvSpPr txBox="1">
            <a:spLocks noGrp="1"/>
          </p:cNvSpPr>
          <p:nvPr>
            <p:ph type="subTitle" idx="1"/>
          </p:nvPr>
        </p:nvSpPr>
        <p:spPr>
          <a:xfrm>
            <a:off x="254075" y="1462272"/>
            <a:ext cx="4045200" cy="641400"/>
          </a:xfrm>
          <a:prstGeom prst="rect">
            <a:avLst/>
          </a:prstGeom>
        </p:spPr>
        <p:txBody>
          <a:bodyPr spcFirstLastPara="1" wrap="square" lIns="91425" tIns="91425" rIns="91425" bIns="91425" anchor="ctr" anchorCtr="0">
            <a:noAutofit/>
          </a:bodyPr>
          <a:lstStyle/>
          <a:p>
            <a:pPr marL="0" lvl="0" indent="0"/>
            <a:r>
              <a:rPr lang="en-IN" dirty="0"/>
              <a:t>Popular Classification Algorithms</a:t>
            </a:r>
            <a:endParaRPr dirty="0"/>
          </a:p>
        </p:txBody>
      </p:sp>
      <p:sp>
        <p:nvSpPr>
          <p:cNvPr id="75" name="Google Shape;75;p15"/>
          <p:cNvSpPr txBox="1">
            <a:spLocks noGrp="1"/>
          </p:cNvSpPr>
          <p:nvPr>
            <p:ph type="body" idx="2"/>
          </p:nvPr>
        </p:nvSpPr>
        <p:spPr>
          <a:xfrm>
            <a:off x="462275" y="2211044"/>
            <a:ext cx="3837000" cy="2452181"/>
          </a:xfrm>
          <a:prstGeom prst="rect">
            <a:avLst/>
          </a:prstGeom>
        </p:spPr>
        <p:txBody>
          <a:bodyPr spcFirstLastPara="1" wrap="square" lIns="91425" tIns="91425" rIns="91425" bIns="91425" anchor="ctr" anchorCtr="0">
            <a:noAutofit/>
          </a:bodyPr>
          <a:lstStyle/>
          <a:p>
            <a:pPr lvl="0"/>
            <a:r>
              <a:rPr lang="en-IN" dirty="0"/>
              <a:t>Logistic Regression</a:t>
            </a:r>
          </a:p>
          <a:p>
            <a:pPr lvl="0"/>
            <a:r>
              <a:rPr lang="en-IN" dirty="0"/>
              <a:t>Naive Bayes</a:t>
            </a:r>
          </a:p>
          <a:p>
            <a:pPr lvl="0"/>
            <a:r>
              <a:rPr lang="en-IN" dirty="0"/>
              <a:t>K-Nearest </a:t>
            </a:r>
            <a:r>
              <a:rPr lang="en-IN" dirty="0" err="1"/>
              <a:t>Neighbors</a:t>
            </a:r>
            <a:endParaRPr lang="en-IN" dirty="0"/>
          </a:p>
          <a:p>
            <a:pPr lvl="0"/>
            <a:r>
              <a:rPr lang="en-IN" dirty="0"/>
              <a:t>Decision Tree</a:t>
            </a:r>
          </a:p>
          <a:p>
            <a:pPr lvl="0"/>
            <a:r>
              <a:rPr lang="en-IN" dirty="0"/>
              <a:t>Support Vector Machines</a:t>
            </a:r>
          </a:p>
          <a:p>
            <a:pPr lvl="0"/>
            <a:endParaRPr lang="en-IN" dirty="0"/>
          </a:p>
        </p:txBody>
      </p:sp>
      <p:sp>
        <p:nvSpPr>
          <p:cNvPr id="77" name="Google Shape;77;p15"/>
          <p:cNvSpPr txBox="1">
            <a:spLocks noGrp="1"/>
          </p:cNvSpPr>
          <p:nvPr>
            <p:ph type="body" idx="3"/>
          </p:nvPr>
        </p:nvSpPr>
        <p:spPr>
          <a:xfrm>
            <a:off x="5043418" y="4520950"/>
            <a:ext cx="3848333" cy="284550"/>
          </a:xfrm>
          <a:prstGeom prst="rect">
            <a:avLst/>
          </a:prstGeom>
        </p:spPr>
        <p:txBody>
          <a:bodyPr spcFirstLastPara="1" wrap="square" lIns="91425" tIns="91425" rIns="91425" bIns="91425" anchor="t" anchorCtr="0">
            <a:noAutofit/>
          </a:bodyPr>
          <a:lstStyle/>
          <a:p>
            <a:pPr marL="0" lvl="0" indent="0">
              <a:spcAft>
                <a:spcPts val="1600"/>
              </a:spcAft>
              <a:buNone/>
            </a:pPr>
            <a:r>
              <a:rPr lang="en" dirty="0"/>
              <a:t>Image Source: </a:t>
            </a:r>
            <a:r>
              <a:rPr lang="en-IN" dirty="0"/>
              <a:t>https://datamahadev.com/classification-algorithms-explained-in-30-minutes/</a:t>
            </a:r>
            <a:endParaRPr dirty="0"/>
          </a:p>
        </p:txBody>
      </p:sp>
      <p:pic>
        <p:nvPicPr>
          <p:cNvPr id="2050" name="Picture 2" descr="Classification Algorithms Explained in 30 Minutes - datamahadev.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4003" y="1034200"/>
            <a:ext cx="4410740" cy="2541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7229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b="1" dirty="0"/>
              <a:t>Introduction to Big Data Analytics</a:t>
            </a:r>
            <a:endParaRPr lang="en-IN" dirty="0"/>
          </a:p>
        </p:txBody>
      </p:sp>
      <p:sp>
        <p:nvSpPr>
          <p:cNvPr id="74" name="Google Shape;74;p15"/>
          <p:cNvSpPr txBox="1">
            <a:spLocks noGrp="1"/>
          </p:cNvSpPr>
          <p:nvPr>
            <p:ph type="subTitle" idx="1"/>
          </p:nvPr>
        </p:nvSpPr>
        <p:spPr>
          <a:xfrm>
            <a:off x="254075" y="1813865"/>
            <a:ext cx="4045200" cy="641400"/>
          </a:xfrm>
          <a:prstGeom prst="rect">
            <a:avLst/>
          </a:prstGeom>
        </p:spPr>
        <p:txBody>
          <a:bodyPr spcFirstLastPara="1" wrap="square" lIns="91425" tIns="91425" rIns="91425" bIns="91425" anchor="ctr" anchorCtr="0">
            <a:noAutofit/>
          </a:bodyPr>
          <a:lstStyle/>
          <a:p>
            <a:r>
              <a:rPr lang="en-IN" dirty="0"/>
              <a:t>Example of Big Data</a:t>
            </a:r>
          </a:p>
          <a:p>
            <a:r>
              <a:rPr lang="en-IN" dirty="0"/>
              <a:t>Social Media</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IN" dirty="0"/>
              <a:t>The statistic shows that </a:t>
            </a:r>
            <a:r>
              <a:rPr lang="en-IN" b="1" i="1" dirty="0"/>
              <a:t>500+terabytes</a:t>
            </a:r>
            <a:r>
              <a:rPr lang="en-IN" dirty="0"/>
              <a:t> of new data get ingested into the databases of social media site </a:t>
            </a:r>
            <a:r>
              <a:rPr lang="en-IN" b="1" dirty="0"/>
              <a:t>Facebook</a:t>
            </a:r>
            <a:r>
              <a:rPr lang="en-IN" dirty="0"/>
              <a:t>, every day. This data is mainly generated in terms of photo and video uploads, message exchanges, putting comments etc.</a:t>
            </a:r>
          </a:p>
        </p:txBody>
      </p:sp>
      <p:sp>
        <p:nvSpPr>
          <p:cNvPr id="77" name="Google Shape;77;p15"/>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184150" indent="0">
              <a:buNone/>
            </a:pPr>
            <a:r>
              <a:rPr lang="en-US" altLang="en-US" dirty="0">
                <a:solidFill>
                  <a:srgbClr val="565656"/>
                </a:solidFill>
                <a:latin typeface="ArialMT"/>
              </a:rPr>
              <a:t>Image Source: </a:t>
            </a:r>
            <a:r>
              <a:rPr lang="en-IN" dirty="0"/>
              <a:t>https://www.guru99.com/images/</a:t>
            </a:r>
            <a:r>
              <a:rPr lang="en-IN" dirty="0" err="1"/>
              <a:t>Big_Data</a:t>
            </a:r>
            <a:r>
              <a:rPr lang="en-IN" dirty="0"/>
              <a:t>/061114_0759_WhatIsBigDa3.jpg</a:t>
            </a: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descr="page9image3696432">
            <a:extLst>
              <a:ext uri="{FF2B5EF4-FFF2-40B4-BE49-F238E27FC236}">
                <a16:creationId xmlns:a16="http://schemas.microsoft.com/office/drawing/2014/main" id="{545B3B4C-12D5-5343-B149-576690B753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24968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10image3731792">
            <a:extLst>
              <a:ext uri="{FF2B5EF4-FFF2-40B4-BE49-F238E27FC236}">
                <a16:creationId xmlns:a16="http://schemas.microsoft.com/office/drawing/2014/main" id="{00224E21-C2DB-3845-8376-9049A4512A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974BD21F-9025-6140-B927-680FD3480C8B}"/>
              </a:ext>
            </a:extLst>
          </p:cNvPr>
          <p:cNvSpPr>
            <a:spLocks noChangeArrowheads="1"/>
          </p:cNvSpPr>
          <p:nvPr/>
        </p:nvSpPr>
        <p:spPr bwMode="auto">
          <a:xfrm>
            <a:off x="4152761" y="1730247"/>
            <a:ext cx="74925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 name="Rectangle 2">
            <a:extLst>
              <a:ext uri="{FF2B5EF4-FFF2-40B4-BE49-F238E27FC236}">
                <a16:creationId xmlns:a16="http://schemas.microsoft.com/office/drawing/2014/main" id="{025A492A-CD70-A641-A949-2D640450F024}"/>
              </a:ext>
            </a:extLst>
          </p:cNvPr>
          <p:cNvSpPr>
            <a:spLocks noChangeArrowheads="1"/>
          </p:cNvSpPr>
          <p:nvPr/>
        </p:nvSpPr>
        <p:spPr bwMode="auto">
          <a:xfrm>
            <a:off x="4716815" y="1332737"/>
            <a:ext cx="6542826" cy="48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pic>
        <p:nvPicPr>
          <p:cNvPr id="17410" name="Picture 2" descr="page13image5831024">
            <a:extLst>
              <a:ext uri="{FF2B5EF4-FFF2-40B4-BE49-F238E27FC236}">
                <a16:creationId xmlns:a16="http://schemas.microsoft.com/office/drawing/2014/main" id="{D2A21CB8-1F3A-0544-BF94-967EBAB280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page18image3741568">
            <a:extLst>
              <a:ext uri="{FF2B5EF4-FFF2-40B4-BE49-F238E27FC236}">
                <a16:creationId xmlns:a16="http://schemas.microsoft.com/office/drawing/2014/main" id="{6E534BE7-6535-8945-8A36-6F1F7C29A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descr="page20image3760496">
            <a:extLst>
              <a:ext uri="{FF2B5EF4-FFF2-40B4-BE49-F238E27FC236}">
                <a16:creationId xmlns:a16="http://schemas.microsoft.com/office/drawing/2014/main" id="{9C133DD9-7AEF-E446-B89D-5758211905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5603" name="Picture 3" descr="page21image5854112">
            <a:extLst>
              <a:ext uri="{FF2B5EF4-FFF2-40B4-BE49-F238E27FC236}">
                <a16:creationId xmlns:a16="http://schemas.microsoft.com/office/drawing/2014/main" id="{28C604F6-AD43-2E4D-929D-979EBB1325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descr="page22image3760704">
            <a:extLst>
              <a:ext uri="{FF2B5EF4-FFF2-40B4-BE49-F238E27FC236}">
                <a16:creationId xmlns:a16="http://schemas.microsoft.com/office/drawing/2014/main" id="{CF370638-77A3-6842-8E63-67533607AE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CAD4C3D9-F0FE-7D49-B657-BDDD5AF17749}"/>
              </a:ext>
            </a:extLst>
          </p:cNvPr>
          <p:cNvSpPr>
            <a:spLocks noChangeArrowheads="1"/>
          </p:cNvSpPr>
          <p:nvPr/>
        </p:nvSpPr>
        <p:spPr bwMode="auto">
          <a:xfrm>
            <a:off x="4619706" y="64405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5" name="Rectangle 2">
            <a:extLst>
              <a:ext uri="{FF2B5EF4-FFF2-40B4-BE49-F238E27FC236}">
                <a16:creationId xmlns:a16="http://schemas.microsoft.com/office/drawing/2014/main" id="{B812A91C-C6EA-4149-814E-3379269091D4}"/>
              </a:ext>
            </a:extLst>
          </p:cNvPr>
          <p:cNvSpPr>
            <a:spLocks noChangeArrowheads="1"/>
          </p:cNvSpPr>
          <p:nvPr/>
        </p:nvSpPr>
        <p:spPr bwMode="auto">
          <a:xfrm>
            <a:off x="4619706" y="1249679"/>
            <a:ext cx="728322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6" name="Rectangle 2">
            <a:extLst>
              <a:ext uri="{FF2B5EF4-FFF2-40B4-BE49-F238E27FC236}">
                <a16:creationId xmlns:a16="http://schemas.microsoft.com/office/drawing/2014/main" id="{AC8D3C56-F67B-9D46-9555-F3204E465835}"/>
              </a:ext>
            </a:extLst>
          </p:cNvPr>
          <p:cNvSpPr>
            <a:spLocks noChangeArrowheads="1"/>
          </p:cNvSpPr>
          <p:nvPr/>
        </p:nvSpPr>
        <p:spPr bwMode="auto">
          <a:xfrm flipV="1">
            <a:off x="4572000" y="1206502"/>
            <a:ext cx="989646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pic>
        <p:nvPicPr>
          <p:cNvPr id="35841" name="Picture 61" descr="Example of Big Data">
            <a:extLst>
              <a:ext uri="{FF2B5EF4-FFF2-40B4-BE49-F238E27FC236}">
                <a16:creationId xmlns:a16="http://schemas.microsoft.com/office/drawing/2014/main" id="{62A27D88-CE37-3645-95C7-CCE86FE6EABD}"/>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4572000" y="989124"/>
            <a:ext cx="4508390" cy="2858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280917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Classification techniques</a:t>
            </a:r>
            <a:endParaRPr dirty="0"/>
          </a:p>
        </p:txBody>
      </p:sp>
      <p:sp>
        <p:nvSpPr>
          <p:cNvPr id="74" name="Google Shape;74;p15"/>
          <p:cNvSpPr txBox="1">
            <a:spLocks noGrp="1"/>
          </p:cNvSpPr>
          <p:nvPr>
            <p:ph type="subTitle" idx="1"/>
          </p:nvPr>
        </p:nvSpPr>
        <p:spPr>
          <a:xfrm>
            <a:off x="254075" y="1462272"/>
            <a:ext cx="4045200" cy="641400"/>
          </a:xfrm>
          <a:prstGeom prst="rect">
            <a:avLst/>
          </a:prstGeom>
        </p:spPr>
        <p:txBody>
          <a:bodyPr spcFirstLastPara="1" wrap="square" lIns="91425" tIns="91425" rIns="91425" bIns="91425" anchor="ctr" anchorCtr="0">
            <a:noAutofit/>
          </a:bodyPr>
          <a:lstStyle/>
          <a:p>
            <a:pPr marL="0" indent="0"/>
            <a:r>
              <a:rPr lang="en-IN" dirty="0"/>
              <a:t>Logistic Regression</a:t>
            </a:r>
          </a:p>
          <a:p>
            <a:pPr marL="0" lvl="0" indent="0"/>
            <a:endParaRPr dirty="0"/>
          </a:p>
        </p:txBody>
      </p:sp>
      <p:sp>
        <p:nvSpPr>
          <p:cNvPr id="75" name="Google Shape;75;p15"/>
          <p:cNvSpPr txBox="1">
            <a:spLocks noGrp="1"/>
          </p:cNvSpPr>
          <p:nvPr>
            <p:ph type="body" idx="2"/>
          </p:nvPr>
        </p:nvSpPr>
        <p:spPr>
          <a:xfrm>
            <a:off x="462275" y="2211044"/>
            <a:ext cx="3837000" cy="2452181"/>
          </a:xfrm>
          <a:prstGeom prst="rect">
            <a:avLst/>
          </a:prstGeom>
        </p:spPr>
        <p:txBody>
          <a:bodyPr spcFirstLastPara="1" wrap="square" lIns="91425" tIns="91425" rIns="91425" bIns="91425" anchor="ctr" anchorCtr="0">
            <a:noAutofit/>
          </a:bodyPr>
          <a:lstStyle/>
          <a:p>
            <a:pPr lvl="0"/>
            <a:r>
              <a:rPr lang="en-IN" dirty="0"/>
              <a:t>Logistic Regression is a calculation used to predict a binary outcome: either something happens, or does not. </a:t>
            </a:r>
          </a:p>
          <a:p>
            <a:pPr marL="139700" lvl="0" indent="0">
              <a:buNone/>
            </a:pPr>
            <a:endParaRPr lang="en-IN" dirty="0"/>
          </a:p>
          <a:p>
            <a:pPr lvl="0"/>
            <a:r>
              <a:rPr lang="en-IN" dirty="0"/>
              <a:t>This can be exhibited as Yes/No, Pass/Fail, Alive/Dead, etc. </a:t>
            </a:r>
          </a:p>
          <a:p>
            <a:pPr lvl="0"/>
            <a:endParaRPr lang="en-IN" dirty="0"/>
          </a:p>
        </p:txBody>
      </p:sp>
      <p:pic>
        <p:nvPicPr>
          <p:cNvPr id="2" name="Picture 1"/>
          <p:cNvPicPr>
            <a:picLocks noChangeAspect="1"/>
          </p:cNvPicPr>
          <p:nvPr/>
        </p:nvPicPr>
        <p:blipFill>
          <a:blip r:embed="rId3"/>
          <a:stretch>
            <a:fillRect/>
          </a:stretch>
        </p:blipFill>
        <p:spPr>
          <a:xfrm>
            <a:off x="4615135" y="993763"/>
            <a:ext cx="4439730" cy="2663838"/>
          </a:xfrm>
          <a:prstGeom prst="rect">
            <a:avLst/>
          </a:prstGeom>
        </p:spPr>
      </p:pic>
      <p:sp>
        <p:nvSpPr>
          <p:cNvPr id="8" name="Google Shape;77;p15"/>
          <p:cNvSpPr txBox="1">
            <a:spLocks/>
          </p:cNvSpPr>
          <p:nvPr/>
        </p:nvSpPr>
        <p:spPr>
          <a:xfrm>
            <a:off x="5043418" y="4520950"/>
            <a:ext cx="3848333" cy="2845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marR="0" lvl="0" indent="0" algn="l" defTabSz="914400" rtl="0" eaLnBrk="1" fontAlgn="auto" latinLnBrk="0" hangingPunct="1">
              <a:lnSpc>
                <a:spcPct val="115000"/>
              </a:lnSpc>
              <a:spcBef>
                <a:spcPts val="0"/>
              </a:spcBef>
              <a:spcAft>
                <a:spcPts val="1600"/>
              </a:spcAft>
              <a:buClr>
                <a:srgbClr val="595959"/>
              </a:buClr>
              <a:buSzPts val="700"/>
              <a:buFont typeface="Arial"/>
              <a:buNone/>
              <a:tabLst/>
              <a:defRPr/>
            </a:pPr>
            <a:r>
              <a:rPr kumimoji="0" lang="en-IN" sz="700" b="0" i="0" u="none" strike="noStrike" kern="0" cap="none" spc="0" normalizeH="0" baseline="0" noProof="0" dirty="0">
                <a:ln>
                  <a:noFill/>
                </a:ln>
                <a:solidFill>
                  <a:srgbClr val="595959"/>
                </a:solidFill>
                <a:effectLst/>
                <a:uLnTx/>
                <a:uFillTx/>
                <a:latin typeface="Arial"/>
                <a:cs typeface="Arial"/>
                <a:sym typeface="Arial"/>
              </a:rPr>
              <a:t>Image Source: https://www.javatpoint.com/logistic-regression-in-machine-learning</a:t>
            </a:r>
          </a:p>
        </p:txBody>
      </p:sp>
    </p:spTree>
    <p:extLst>
      <p:ext uri="{BB962C8B-B14F-4D97-AF65-F5344CB8AC3E}">
        <p14:creationId xmlns:p14="http://schemas.microsoft.com/office/powerpoint/2010/main" val="3917379870"/>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Classification techniques</a:t>
            </a:r>
            <a:endParaRPr dirty="0"/>
          </a:p>
        </p:txBody>
      </p:sp>
      <p:sp>
        <p:nvSpPr>
          <p:cNvPr id="74" name="Google Shape;74;p15"/>
          <p:cNvSpPr txBox="1">
            <a:spLocks noGrp="1"/>
          </p:cNvSpPr>
          <p:nvPr>
            <p:ph type="subTitle" idx="1"/>
          </p:nvPr>
        </p:nvSpPr>
        <p:spPr>
          <a:xfrm>
            <a:off x="254075" y="1462272"/>
            <a:ext cx="4045200" cy="641400"/>
          </a:xfrm>
          <a:prstGeom prst="rect">
            <a:avLst/>
          </a:prstGeom>
        </p:spPr>
        <p:txBody>
          <a:bodyPr spcFirstLastPara="1" wrap="square" lIns="91425" tIns="91425" rIns="91425" bIns="91425" anchor="ctr" anchorCtr="0">
            <a:noAutofit/>
          </a:bodyPr>
          <a:lstStyle/>
          <a:p>
            <a:pPr marL="0" indent="0"/>
            <a:r>
              <a:rPr lang="en-IN" dirty="0"/>
              <a:t>Naive Bayes</a:t>
            </a:r>
          </a:p>
          <a:p>
            <a:pPr marL="0" lvl="0" indent="0"/>
            <a:endParaRPr dirty="0"/>
          </a:p>
        </p:txBody>
      </p:sp>
      <p:sp>
        <p:nvSpPr>
          <p:cNvPr id="75" name="Google Shape;75;p15"/>
          <p:cNvSpPr txBox="1">
            <a:spLocks noGrp="1"/>
          </p:cNvSpPr>
          <p:nvPr>
            <p:ph type="body" idx="2"/>
          </p:nvPr>
        </p:nvSpPr>
        <p:spPr>
          <a:xfrm>
            <a:off x="462275" y="2211044"/>
            <a:ext cx="3837000" cy="2452181"/>
          </a:xfrm>
          <a:prstGeom prst="rect">
            <a:avLst/>
          </a:prstGeom>
        </p:spPr>
        <p:txBody>
          <a:bodyPr spcFirstLastPara="1" wrap="square" lIns="91425" tIns="91425" rIns="91425" bIns="91425" anchor="ctr" anchorCtr="0">
            <a:noAutofit/>
          </a:bodyPr>
          <a:lstStyle/>
          <a:p>
            <a:pPr lvl="0"/>
            <a:r>
              <a:rPr lang="en-IN" dirty="0"/>
              <a:t>Naive Bayes calculates the possibility of whether a data point belongs within a certain category or does not.</a:t>
            </a:r>
          </a:p>
          <a:p>
            <a:pPr marL="139700" lvl="0" indent="0">
              <a:buNone/>
            </a:pPr>
            <a:endParaRPr lang="en-IN" dirty="0"/>
          </a:p>
          <a:p>
            <a:pPr lvl="0"/>
            <a:r>
              <a:rPr lang="en-IN" dirty="0"/>
              <a:t>In text analysis, it can be used to categorize words or phrases as belonging to a </a:t>
            </a:r>
            <a:r>
              <a:rPr lang="en-IN" dirty="0" err="1"/>
              <a:t>preset</a:t>
            </a:r>
            <a:r>
              <a:rPr lang="en-IN" dirty="0"/>
              <a:t> “tag” (classification) or not.</a:t>
            </a:r>
          </a:p>
        </p:txBody>
      </p:sp>
      <p:pic>
        <p:nvPicPr>
          <p:cNvPr id="2" name="Picture 1"/>
          <p:cNvPicPr>
            <a:picLocks noChangeAspect="1"/>
          </p:cNvPicPr>
          <p:nvPr/>
        </p:nvPicPr>
        <p:blipFill>
          <a:blip r:embed="rId3"/>
          <a:stretch>
            <a:fillRect/>
          </a:stretch>
        </p:blipFill>
        <p:spPr>
          <a:xfrm>
            <a:off x="4757573" y="713500"/>
            <a:ext cx="4071117" cy="3540102"/>
          </a:xfrm>
          <a:prstGeom prst="rect">
            <a:avLst/>
          </a:prstGeom>
        </p:spPr>
      </p:pic>
      <p:sp>
        <p:nvSpPr>
          <p:cNvPr id="7" name="Google Shape;77;p15"/>
          <p:cNvSpPr txBox="1">
            <a:spLocks/>
          </p:cNvSpPr>
          <p:nvPr/>
        </p:nvSpPr>
        <p:spPr>
          <a:xfrm>
            <a:off x="5043418" y="4520950"/>
            <a:ext cx="3848333" cy="2845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marR="0" lvl="0" indent="0" algn="ctr" defTabSz="914400" rtl="0" eaLnBrk="1" fontAlgn="auto" latinLnBrk="0" hangingPunct="1">
              <a:lnSpc>
                <a:spcPct val="115000"/>
              </a:lnSpc>
              <a:spcBef>
                <a:spcPts val="0"/>
              </a:spcBef>
              <a:spcAft>
                <a:spcPts val="1600"/>
              </a:spcAft>
              <a:buClr>
                <a:srgbClr val="595959"/>
              </a:buClr>
              <a:buSzPts val="700"/>
              <a:buFont typeface="Arial"/>
              <a:buNone/>
              <a:tabLst/>
              <a:defRPr/>
            </a:pPr>
            <a:r>
              <a:rPr kumimoji="0" lang="en-IN" sz="700" b="0" i="0" u="none" strike="noStrike" kern="0" cap="none" spc="0" normalizeH="0" baseline="0" noProof="0" dirty="0">
                <a:ln>
                  <a:noFill/>
                </a:ln>
                <a:solidFill>
                  <a:srgbClr val="595959"/>
                </a:solidFill>
                <a:effectLst/>
                <a:uLnTx/>
                <a:uFillTx/>
                <a:latin typeface="Arial"/>
                <a:cs typeface="Arial"/>
                <a:sym typeface="Arial"/>
              </a:rPr>
              <a:t>Image Source: https://kdagiit.medium.com/naive-bayes-algorithm-4b8b990c7319</a:t>
            </a:r>
          </a:p>
        </p:txBody>
      </p:sp>
    </p:spTree>
    <p:extLst>
      <p:ext uri="{BB962C8B-B14F-4D97-AF65-F5344CB8AC3E}">
        <p14:creationId xmlns:p14="http://schemas.microsoft.com/office/powerpoint/2010/main" val="152978083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Classification techniques</a:t>
            </a:r>
            <a:endParaRPr dirty="0"/>
          </a:p>
        </p:txBody>
      </p:sp>
      <p:sp>
        <p:nvSpPr>
          <p:cNvPr id="74" name="Google Shape;74;p15"/>
          <p:cNvSpPr txBox="1">
            <a:spLocks noGrp="1"/>
          </p:cNvSpPr>
          <p:nvPr>
            <p:ph type="subTitle" idx="1"/>
          </p:nvPr>
        </p:nvSpPr>
        <p:spPr>
          <a:xfrm>
            <a:off x="254075" y="1462272"/>
            <a:ext cx="4045200" cy="641400"/>
          </a:xfrm>
          <a:prstGeom prst="rect">
            <a:avLst/>
          </a:prstGeom>
        </p:spPr>
        <p:txBody>
          <a:bodyPr spcFirstLastPara="1" wrap="square" lIns="91425" tIns="91425" rIns="91425" bIns="91425" anchor="ctr" anchorCtr="0">
            <a:noAutofit/>
          </a:bodyPr>
          <a:lstStyle/>
          <a:p>
            <a:pPr marL="0" indent="0"/>
            <a:r>
              <a:rPr lang="en-IN" dirty="0"/>
              <a:t>K-nearest </a:t>
            </a:r>
            <a:r>
              <a:rPr lang="en-IN" dirty="0" err="1"/>
              <a:t>Neighbors</a:t>
            </a:r>
            <a:endParaRPr lang="en-IN" dirty="0"/>
          </a:p>
          <a:p>
            <a:pPr marL="0" lvl="0" indent="0"/>
            <a:endParaRPr dirty="0"/>
          </a:p>
        </p:txBody>
      </p:sp>
      <p:sp>
        <p:nvSpPr>
          <p:cNvPr id="75" name="Google Shape;75;p15"/>
          <p:cNvSpPr txBox="1">
            <a:spLocks noGrp="1"/>
          </p:cNvSpPr>
          <p:nvPr>
            <p:ph type="body" idx="2"/>
          </p:nvPr>
        </p:nvSpPr>
        <p:spPr>
          <a:xfrm>
            <a:off x="462275" y="2211044"/>
            <a:ext cx="3837000" cy="2452181"/>
          </a:xfrm>
          <a:prstGeom prst="rect">
            <a:avLst/>
          </a:prstGeom>
        </p:spPr>
        <p:txBody>
          <a:bodyPr spcFirstLastPara="1" wrap="square" lIns="91425" tIns="91425" rIns="91425" bIns="91425" anchor="ctr" anchorCtr="0">
            <a:noAutofit/>
          </a:bodyPr>
          <a:lstStyle/>
          <a:p>
            <a:pPr lvl="0"/>
            <a:r>
              <a:rPr lang="en-IN" dirty="0"/>
              <a:t>K-nearest </a:t>
            </a:r>
            <a:r>
              <a:rPr lang="en-IN" dirty="0" err="1"/>
              <a:t>neighbors</a:t>
            </a:r>
            <a:r>
              <a:rPr lang="en-IN" dirty="0"/>
              <a:t> (k-NN) is a pattern recognition algorithm that uses training datasets to find the k closest relatives.</a:t>
            </a:r>
          </a:p>
          <a:p>
            <a:pPr marL="139700" lvl="0" indent="0">
              <a:buNone/>
            </a:pPr>
            <a:endParaRPr lang="en-IN" dirty="0"/>
          </a:p>
          <a:p>
            <a:pPr lvl="0"/>
            <a:r>
              <a:rPr lang="en-IN" dirty="0"/>
              <a:t>When k-NN is used in classification, you calculate to place data within the category of its nearest neighbour. </a:t>
            </a:r>
          </a:p>
        </p:txBody>
      </p:sp>
      <p:pic>
        <p:nvPicPr>
          <p:cNvPr id="2" name="Picture 1"/>
          <p:cNvPicPr>
            <a:picLocks noChangeAspect="1"/>
          </p:cNvPicPr>
          <p:nvPr/>
        </p:nvPicPr>
        <p:blipFill>
          <a:blip r:embed="rId3"/>
          <a:stretch>
            <a:fillRect/>
          </a:stretch>
        </p:blipFill>
        <p:spPr>
          <a:xfrm>
            <a:off x="4675571" y="1161980"/>
            <a:ext cx="4321283" cy="2160642"/>
          </a:xfrm>
          <a:prstGeom prst="rect">
            <a:avLst/>
          </a:prstGeom>
        </p:spPr>
      </p:pic>
      <p:sp>
        <p:nvSpPr>
          <p:cNvPr id="9" name="Google Shape;77;p15"/>
          <p:cNvSpPr txBox="1">
            <a:spLocks/>
          </p:cNvSpPr>
          <p:nvPr/>
        </p:nvSpPr>
        <p:spPr>
          <a:xfrm>
            <a:off x="5043418" y="4520950"/>
            <a:ext cx="3848333" cy="2845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marR="0" lvl="0" indent="0" algn="ctr" defTabSz="914400" rtl="0" eaLnBrk="1" fontAlgn="auto" latinLnBrk="0" hangingPunct="1">
              <a:lnSpc>
                <a:spcPct val="115000"/>
              </a:lnSpc>
              <a:spcBef>
                <a:spcPts val="0"/>
              </a:spcBef>
              <a:spcAft>
                <a:spcPts val="1600"/>
              </a:spcAft>
              <a:buClr>
                <a:srgbClr val="595959"/>
              </a:buClr>
              <a:buSzPts val="700"/>
              <a:buFont typeface="Arial"/>
              <a:buNone/>
              <a:tabLst/>
              <a:defRPr/>
            </a:pPr>
            <a:r>
              <a:rPr kumimoji="0" lang="en-IN" sz="700" b="0" i="0" u="none" strike="noStrike" kern="0" cap="none" spc="0" normalizeH="0" baseline="0" noProof="0" dirty="0">
                <a:ln>
                  <a:noFill/>
                </a:ln>
                <a:solidFill>
                  <a:srgbClr val="595959"/>
                </a:solidFill>
                <a:effectLst/>
                <a:uLnTx/>
                <a:uFillTx/>
                <a:latin typeface="Arial"/>
                <a:cs typeface="Arial"/>
                <a:sym typeface="Arial"/>
              </a:rPr>
              <a:t>Image Source: https://www.javatpoint.com/k-nearest-neighbor-algorithm-for-machine-learning</a:t>
            </a:r>
          </a:p>
        </p:txBody>
      </p:sp>
    </p:spTree>
    <p:extLst>
      <p:ext uri="{BB962C8B-B14F-4D97-AF65-F5344CB8AC3E}">
        <p14:creationId xmlns:p14="http://schemas.microsoft.com/office/powerpoint/2010/main" val="79063010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Classification techniques</a:t>
            </a:r>
            <a:endParaRPr dirty="0"/>
          </a:p>
        </p:txBody>
      </p:sp>
      <p:sp>
        <p:nvSpPr>
          <p:cNvPr id="74" name="Google Shape;74;p15"/>
          <p:cNvSpPr txBox="1">
            <a:spLocks noGrp="1"/>
          </p:cNvSpPr>
          <p:nvPr>
            <p:ph type="subTitle" idx="1"/>
          </p:nvPr>
        </p:nvSpPr>
        <p:spPr>
          <a:xfrm>
            <a:off x="254075" y="1354900"/>
            <a:ext cx="4045200" cy="641400"/>
          </a:xfrm>
          <a:prstGeom prst="rect">
            <a:avLst/>
          </a:prstGeom>
        </p:spPr>
        <p:txBody>
          <a:bodyPr spcFirstLastPara="1" wrap="square" lIns="91425" tIns="91425" rIns="91425" bIns="91425" anchor="ctr" anchorCtr="0">
            <a:noAutofit/>
          </a:bodyPr>
          <a:lstStyle/>
          <a:p>
            <a:pPr marL="0" indent="0"/>
            <a:r>
              <a:rPr lang="en-IN" dirty="0"/>
              <a:t>Decision Tree</a:t>
            </a:r>
          </a:p>
          <a:p>
            <a:pPr marL="0" lvl="0" indent="0"/>
            <a:endParaRPr dirty="0"/>
          </a:p>
        </p:txBody>
      </p:sp>
      <p:sp>
        <p:nvSpPr>
          <p:cNvPr id="75" name="Google Shape;75;p15"/>
          <p:cNvSpPr txBox="1">
            <a:spLocks noGrp="1"/>
          </p:cNvSpPr>
          <p:nvPr>
            <p:ph type="body" idx="2"/>
          </p:nvPr>
        </p:nvSpPr>
        <p:spPr>
          <a:xfrm>
            <a:off x="462275" y="1786760"/>
            <a:ext cx="3837000" cy="2876466"/>
          </a:xfrm>
          <a:prstGeom prst="rect">
            <a:avLst/>
          </a:prstGeom>
        </p:spPr>
        <p:txBody>
          <a:bodyPr spcFirstLastPara="1" wrap="square" lIns="91425" tIns="91425" rIns="91425" bIns="91425" anchor="ctr" anchorCtr="0">
            <a:noAutofit/>
          </a:bodyPr>
          <a:lstStyle/>
          <a:p>
            <a:pPr lvl="0"/>
            <a:r>
              <a:rPr lang="en-IN" dirty="0"/>
              <a:t>A decision tree is a supervised learning algorithm that is able to order classes on a precise level.</a:t>
            </a:r>
          </a:p>
          <a:p>
            <a:pPr lvl="0"/>
            <a:r>
              <a:rPr lang="en-IN" dirty="0"/>
              <a:t>It works like a flow chart, separating data points into two similar categories at a time from the “tree trunk” to “branches,” to “leaves,” where the categories become more finitely similar. </a:t>
            </a:r>
          </a:p>
          <a:p>
            <a:pPr lvl="0"/>
            <a:r>
              <a:rPr lang="en-IN" dirty="0"/>
              <a:t>This creates categories within categories, allowing for organic classification with limited human supervision.</a:t>
            </a:r>
          </a:p>
        </p:txBody>
      </p:sp>
      <p:pic>
        <p:nvPicPr>
          <p:cNvPr id="2" name="Picture 1"/>
          <p:cNvPicPr>
            <a:picLocks noChangeAspect="1"/>
          </p:cNvPicPr>
          <p:nvPr/>
        </p:nvPicPr>
        <p:blipFill>
          <a:blip r:embed="rId3"/>
          <a:stretch>
            <a:fillRect/>
          </a:stretch>
        </p:blipFill>
        <p:spPr>
          <a:xfrm>
            <a:off x="4678090" y="872359"/>
            <a:ext cx="4381827" cy="2921218"/>
          </a:xfrm>
          <a:prstGeom prst="rect">
            <a:avLst/>
          </a:prstGeom>
        </p:spPr>
      </p:pic>
      <p:sp>
        <p:nvSpPr>
          <p:cNvPr id="8" name="Google Shape;77;p15"/>
          <p:cNvSpPr txBox="1">
            <a:spLocks/>
          </p:cNvSpPr>
          <p:nvPr/>
        </p:nvSpPr>
        <p:spPr>
          <a:xfrm>
            <a:off x="5043418" y="4520950"/>
            <a:ext cx="3848333" cy="2845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marR="0" lvl="0" indent="0" algn="ctr" defTabSz="914400" rtl="0" eaLnBrk="1" fontAlgn="auto" latinLnBrk="0" hangingPunct="1">
              <a:lnSpc>
                <a:spcPct val="115000"/>
              </a:lnSpc>
              <a:spcBef>
                <a:spcPts val="0"/>
              </a:spcBef>
              <a:spcAft>
                <a:spcPts val="1600"/>
              </a:spcAft>
              <a:buClr>
                <a:srgbClr val="595959"/>
              </a:buClr>
              <a:buSzPts val="700"/>
              <a:buFont typeface="Arial"/>
              <a:buNone/>
              <a:tabLst/>
              <a:defRPr/>
            </a:pPr>
            <a:r>
              <a:rPr kumimoji="0" lang="en-IN" sz="700" b="0" i="0" u="none" strike="noStrike" kern="0" cap="none" spc="0" normalizeH="0" baseline="0" noProof="0" dirty="0">
                <a:ln>
                  <a:noFill/>
                </a:ln>
                <a:solidFill>
                  <a:srgbClr val="595959"/>
                </a:solidFill>
                <a:effectLst/>
                <a:uLnTx/>
                <a:uFillTx/>
                <a:latin typeface="Arial"/>
                <a:cs typeface="Arial"/>
                <a:sym typeface="Arial"/>
              </a:rPr>
              <a:t>Image Source: https://www.javatpoint.com/machine-learning-decision-tree-classification-algorithm</a:t>
            </a:r>
          </a:p>
        </p:txBody>
      </p:sp>
    </p:spTree>
    <p:extLst>
      <p:ext uri="{BB962C8B-B14F-4D97-AF65-F5344CB8AC3E}">
        <p14:creationId xmlns:p14="http://schemas.microsoft.com/office/powerpoint/2010/main" val="272012429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Classification techniques</a:t>
            </a:r>
            <a:endParaRPr dirty="0"/>
          </a:p>
        </p:txBody>
      </p:sp>
      <p:sp>
        <p:nvSpPr>
          <p:cNvPr id="74" name="Google Shape;74;p15"/>
          <p:cNvSpPr txBox="1">
            <a:spLocks noGrp="1"/>
          </p:cNvSpPr>
          <p:nvPr>
            <p:ph type="subTitle" idx="1"/>
          </p:nvPr>
        </p:nvSpPr>
        <p:spPr>
          <a:xfrm>
            <a:off x="254075" y="1512555"/>
            <a:ext cx="4045200" cy="641400"/>
          </a:xfrm>
          <a:prstGeom prst="rect">
            <a:avLst/>
          </a:prstGeom>
        </p:spPr>
        <p:txBody>
          <a:bodyPr spcFirstLastPara="1" wrap="square" lIns="91425" tIns="91425" rIns="91425" bIns="91425" anchor="ctr" anchorCtr="0">
            <a:noAutofit/>
          </a:bodyPr>
          <a:lstStyle/>
          <a:p>
            <a:pPr marL="0" indent="0"/>
            <a:r>
              <a:rPr lang="en-IN" dirty="0"/>
              <a:t>Random Forest</a:t>
            </a:r>
          </a:p>
          <a:p>
            <a:pPr marL="0" lvl="0" indent="0"/>
            <a:endParaRPr dirty="0"/>
          </a:p>
        </p:txBody>
      </p:sp>
      <p:sp>
        <p:nvSpPr>
          <p:cNvPr id="75" name="Google Shape;75;p15"/>
          <p:cNvSpPr txBox="1">
            <a:spLocks noGrp="1"/>
          </p:cNvSpPr>
          <p:nvPr>
            <p:ph type="body" idx="2"/>
          </p:nvPr>
        </p:nvSpPr>
        <p:spPr>
          <a:xfrm>
            <a:off x="462275" y="1996300"/>
            <a:ext cx="3837000" cy="2666926"/>
          </a:xfrm>
          <a:prstGeom prst="rect">
            <a:avLst/>
          </a:prstGeom>
        </p:spPr>
        <p:txBody>
          <a:bodyPr spcFirstLastPara="1" wrap="square" lIns="91425" tIns="91425" rIns="91425" bIns="91425" anchor="ctr" anchorCtr="0">
            <a:noAutofit/>
          </a:bodyPr>
          <a:lstStyle/>
          <a:p>
            <a:pPr lvl="0"/>
            <a:r>
              <a:rPr lang="en-IN" dirty="0"/>
              <a:t>The random forest algorithm is an expansion of decision tree</a:t>
            </a:r>
          </a:p>
          <a:p>
            <a:pPr marL="139700" lvl="0" indent="0">
              <a:buNone/>
            </a:pPr>
            <a:endParaRPr lang="en-IN" dirty="0"/>
          </a:p>
          <a:p>
            <a:pPr lvl="0"/>
            <a:r>
              <a:rPr lang="en-IN" dirty="0"/>
              <a:t>You first construct a multitude of decision trees with training data, then fit your new data within one of the trees as a “random forest.”</a:t>
            </a:r>
          </a:p>
        </p:txBody>
      </p:sp>
      <p:pic>
        <p:nvPicPr>
          <p:cNvPr id="2" name="Picture 1"/>
          <p:cNvPicPr>
            <a:picLocks noChangeAspect="1"/>
          </p:cNvPicPr>
          <p:nvPr/>
        </p:nvPicPr>
        <p:blipFill>
          <a:blip r:embed="rId3"/>
          <a:stretch>
            <a:fillRect/>
          </a:stretch>
        </p:blipFill>
        <p:spPr>
          <a:xfrm>
            <a:off x="4614840" y="713500"/>
            <a:ext cx="4317720" cy="3598100"/>
          </a:xfrm>
          <a:prstGeom prst="rect">
            <a:avLst/>
          </a:prstGeom>
        </p:spPr>
      </p:pic>
      <p:sp>
        <p:nvSpPr>
          <p:cNvPr id="8" name="Google Shape;77;p15"/>
          <p:cNvSpPr txBox="1">
            <a:spLocks/>
          </p:cNvSpPr>
          <p:nvPr/>
        </p:nvSpPr>
        <p:spPr>
          <a:xfrm>
            <a:off x="5043418" y="4520950"/>
            <a:ext cx="3848333" cy="2845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marR="0" lvl="0" indent="0" algn="ctr" defTabSz="914400" rtl="0" eaLnBrk="1" fontAlgn="auto" latinLnBrk="0" hangingPunct="1">
              <a:lnSpc>
                <a:spcPct val="115000"/>
              </a:lnSpc>
              <a:spcBef>
                <a:spcPts val="0"/>
              </a:spcBef>
              <a:spcAft>
                <a:spcPts val="1600"/>
              </a:spcAft>
              <a:buClr>
                <a:srgbClr val="595959"/>
              </a:buClr>
              <a:buSzPts val="700"/>
              <a:buFont typeface="Arial"/>
              <a:buNone/>
              <a:tabLst/>
              <a:defRPr/>
            </a:pPr>
            <a:r>
              <a:rPr kumimoji="0" lang="en-IN" sz="700" b="0" i="0" u="none" strike="noStrike" kern="0" cap="none" spc="0" normalizeH="0" baseline="0" noProof="0" dirty="0">
                <a:ln>
                  <a:noFill/>
                </a:ln>
                <a:solidFill>
                  <a:srgbClr val="595959"/>
                </a:solidFill>
                <a:effectLst/>
                <a:uLnTx/>
                <a:uFillTx/>
                <a:latin typeface="Arial"/>
                <a:cs typeface="Arial"/>
                <a:sym typeface="Arial"/>
              </a:rPr>
              <a:t>Image Source: https://www.javatpoint.com/machine-learning-random-forest-algorithm</a:t>
            </a:r>
          </a:p>
        </p:txBody>
      </p:sp>
    </p:spTree>
    <p:extLst>
      <p:ext uri="{BB962C8B-B14F-4D97-AF65-F5344CB8AC3E}">
        <p14:creationId xmlns:p14="http://schemas.microsoft.com/office/powerpoint/2010/main" val="96467718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Classification techniques</a:t>
            </a:r>
            <a:endParaRPr dirty="0"/>
          </a:p>
        </p:txBody>
      </p:sp>
      <p:sp>
        <p:nvSpPr>
          <p:cNvPr id="74" name="Google Shape;74;p15"/>
          <p:cNvSpPr txBox="1">
            <a:spLocks noGrp="1"/>
          </p:cNvSpPr>
          <p:nvPr>
            <p:ph type="subTitle" idx="1"/>
          </p:nvPr>
        </p:nvSpPr>
        <p:spPr>
          <a:xfrm>
            <a:off x="254075" y="1512555"/>
            <a:ext cx="4045200" cy="641400"/>
          </a:xfrm>
          <a:prstGeom prst="rect">
            <a:avLst/>
          </a:prstGeom>
        </p:spPr>
        <p:txBody>
          <a:bodyPr spcFirstLastPara="1" wrap="square" lIns="91425" tIns="91425" rIns="91425" bIns="91425" anchor="ctr" anchorCtr="0">
            <a:noAutofit/>
          </a:bodyPr>
          <a:lstStyle/>
          <a:p>
            <a:pPr marL="0" indent="0"/>
            <a:r>
              <a:rPr lang="en-IN" dirty="0"/>
              <a:t>Support Vector Machines</a:t>
            </a:r>
          </a:p>
          <a:p>
            <a:pPr marL="0" lvl="0" indent="0"/>
            <a:endParaRPr dirty="0"/>
          </a:p>
        </p:txBody>
      </p:sp>
      <p:sp>
        <p:nvSpPr>
          <p:cNvPr id="75" name="Google Shape;75;p15"/>
          <p:cNvSpPr txBox="1">
            <a:spLocks noGrp="1"/>
          </p:cNvSpPr>
          <p:nvPr>
            <p:ph type="body" idx="2"/>
          </p:nvPr>
        </p:nvSpPr>
        <p:spPr>
          <a:xfrm>
            <a:off x="462275" y="1996300"/>
            <a:ext cx="3837000" cy="2666926"/>
          </a:xfrm>
          <a:prstGeom prst="rect">
            <a:avLst/>
          </a:prstGeom>
        </p:spPr>
        <p:txBody>
          <a:bodyPr spcFirstLastPara="1" wrap="square" lIns="91425" tIns="91425" rIns="91425" bIns="91425" anchor="ctr" anchorCtr="0">
            <a:noAutofit/>
          </a:bodyPr>
          <a:lstStyle/>
          <a:p>
            <a:pPr lvl="0"/>
            <a:r>
              <a:rPr lang="en-IN" dirty="0"/>
              <a:t>A support vector machine (SVM) uses algorithms to train and classify data within degrees of polarity</a:t>
            </a:r>
          </a:p>
          <a:p>
            <a:pPr lvl="0"/>
            <a:endParaRPr lang="en-IN" dirty="0"/>
          </a:p>
          <a:p>
            <a:pPr lvl="0"/>
            <a:r>
              <a:rPr lang="en-IN" dirty="0"/>
              <a:t>The SVM then assigns a hyperplane that best separates the tags. </a:t>
            </a:r>
          </a:p>
          <a:p>
            <a:pPr marL="139700" lvl="0" indent="0">
              <a:buNone/>
            </a:pPr>
            <a:endParaRPr lang="en-IN" dirty="0"/>
          </a:p>
          <a:p>
            <a:pPr lvl="0"/>
            <a:r>
              <a:rPr lang="en-IN" dirty="0"/>
              <a:t>In two dimensions this is simply a line.</a:t>
            </a:r>
          </a:p>
        </p:txBody>
      </p:sp>
      <p:pic>
        <p:nvPicPr>
          <p:cNvPr id="2" name="Picture 1"/>
          <p:cNvPicPr>
            <a:picLocks noChangeAspect="1"/>
          </p:cNvPicPr>
          <p:nvPr/>
        </p:nvPicPr>
        <p:blipFill>
          <a:blip r:embed="rId3"/>
          <a:stretch>
            <a:fillRect/>
          </a:stretch>
        </p:blipFill>
        <p:spPr>
          <a:xfrm>
            <a:off x="4626900" y="893379"/>
            <a:ext cx="4428722" cy="2952481"/>
          </a:xfrm>
          <a:prstGeom prst="rect">
            <a:avLst/>
          </a:prstGeom>
        </p:spPr>
      </p:pic>
      <p:sp>
        <p:nvSpPr>
          <p:cNvPr id="8" name="Google Shape;77;p15"/>
          <p:cNvSpPr txBox="1">
            <a:spLocks/>
          </p:cNvSpPr>
          <p:nvPr/>
        </p:nvSpPr>
        <p:spPr>
          <a:xfrm>
            <a:off x="5043418" y="4520950"/>
            <a:ext cx="3848333" cy="2845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marR="0" lvl="0" indent="0" algn="ctr" defTabSz="914400" rtl="0" eaLnBrk="1" fontAlgn="auto" latinLnBrk="0" hangingPunct="1">
              <a:lnSpc>
                <a:spcPct val="115000"/>
              </a:lnSpc>
              <a:spcBef>
                <a:spcPts val="0"/>
              </a:spcBef>
              <a:spcAft>
                <a:spcPts val="1600"/>
              </a:spcAft>
              <a:buClr>
                <a:srgbClr val="595959"/>
              </a:buClr>
              <a:buSzPts val="700"/>
              <a:buFont typeface="Arial"/>
              <a:buNone/>
              <a:tabLst/>
              <a:defRPr/>
            </a:pPr>
            <a:r>
              <a:rPr kumimoji="0" lang="en-IN" sz="700" b="0" i="0" u="none" strike="noStrike" kern="0" cap="none" spc="0" normalizeH="0" baseline="0" noProof="0" dirty="0">
                <a:ln>
                  <a:noFill/>
                </a:ln>
                <a:solidFill>
                  <a:srgbClr val="595959"/>
                </a:solidFill>
                <a:effectLst/>
                <a:uLnTx/>
                <a:uFillTx/>
                <a:latin typeface="Arial"/>
                <a:cs typeface="Arial"/>
                <a:sym typeface="Arial"/>
              </a:rPr>
              <a:t>Image Source: https://www.javatpoint.com/machine-learning-support-vector-machine-algorithm</a:t>
            </a:r>
          </a:p>
        </p:txBody>
      </p:sp>
    </p:spTree>
    <p:extLst>
      <p:ext uri="{BB962C8B-B14F-4D97-AF65-F5344CB8AC3E}">
        <p14:creationId xmlns:p14="http://schemas.microsoft.com/office/powerpoint/2010/main" val="56615493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Distance metrics</a:t>
            </a:r>
            <a:endParaRPr dirty="0"/>
          </a:p>
        </p:txBody>
      </p:sp>
      <p:sp>
        <p:nvSpPr>
          <p:cNvPr id="74" name="Google Shape;74;p15"/>
          <p:cNvSpPr txBox="1">
            <a:spLocks noGrp="1"/>
          </p:cNvSpPr>
          <p:nvPr>
            <p:ph type="subTitle" idx="1"/>
          </p:nvPr>
        </p:nvSpPr>
        <p:spPr>
          <a:xfrm>
            <a:off x="254075" y="1429407"/>
            <a:ext cx="4045200" cy="672662"/>
          </a:xfrm>
          <a:prstGeom prst="rect">
            <a:avLst/>
          </a:prstGeom>
        </p:spPr>
        <p:txBody>
          <a:bodyPr spcFirstLastPara="1" wrap="square" lIns="91425" tIns="91425" rIns="91425" bIns="91425" anchor="ctr" anchorCtr="0">
            <a:noAutofit/>
          </a:bodyPr>
          <a:lstStyle/>
          <a:p>
            <a:pPr marL="0" indent="0"/>
            <a:endParaRPr lang="en-IN" dirty="0"/>
          </a:p>
          <a:p>
            <a:pPr marL="0" indent="0"/>
            <a:endParaRPr lang="en-IN" dirty="0"/>
          </a:p>
          <a:p>
            <a:pPr marL="0" indent="0"/>
            <a:r>
              <a:rPr lang="en-IN" dirty="0"/>
              <a:t>What is it?</a:t>
            </a:r>
          </a:p>
          <a:p>
            <a:pPr marL="0" indent="0"/>
            <a:endParaRPr lang="en-IN" dirty="0"/>
          </a:p>
          <a:p>
            <a:pPr marL="0" lvl="0" indent="0"/>
            <a:endParaRPr dirty="0"/>
          </a:p>
        </p:txBody>
      </p:sp>
      <p:sp>
        <p:nvSpPr>
          <p:cNvPr id="75" name="Google Shape;75;p15"/>
          <p:cNvSpPr txBox="1">
            <a:spLocks noGrp="1"/>
          </p:cNvSpPr>
          <p:nvPr>
            <p:ph type="body" idx="2"/>
          </p:nvPr>
        </p:nvSpPr>
        <p:spPr>
          <a:xfrm>
            <a:off x="462275" y="1996300"/>
            <a:ext cx="3837000" cy="2666926"/>
          </a:xfrm>
          <a:prstGeom prst="rect">
            <a:avLst/>
          </a:prstGeom>
        </p:spPr>
        <p:txBody>
          <a:bodyPr spcFirstLastPara="1" wrap="square" lIns="91425" tIns="91425" rIns="91425" bIns="91425" anchor="ctr" anchorCtr="0">
            <a:noAutofit/>
          </a:bodyPr>
          <a:lstStyle/>
          <a:p>
            <a:r>
              <a:rPr lang="en-IN" dirty="0"/>
              <a:t>A distance measure is an objective score that summarizes the relative difference between two objects in a problem domain.</a:t>
            </a:r>
          </a:p>
          <a:p>
            <a:endParaRPr lang="en-IN" dirty="0"/>
          </a:p>
          <a:p>
            <a:r>
              <a:rPr lang="en-IN" dirty="0"/>
              <a:t>Different distance measures must be chosen and used depending on the types of the data.</a:t>
            </a:r>
          </a:p>
          <a:p>
            <a:pPr lvl="0"/>
            <a:endParaRPr lang="en-IN" dirty="0"/>
          </a:p>
        </p:txBody>
      </p:sp>
      <p:pic>
        <p:nvPicPr>
          <p:cNvPr id="2" name="Picture 1"/>
          <p:cNvPicPr>
            <a:picLocks noChangeAspect="1"/>
          </p:cNvPicPr>
          <p:nvPr/>
        </p:nvPicPr>
        <p:blipFill>
          <a:blip r:embed="rId3"/>
          <a:stretch>
            <a:fillRect/>
          </a:stretch>
        </p:blipFill>
        <p:spPr>
          <a:xfrm>
            <a:off x="5074949" y="1034200"/>
            <a:ext cx="3606595" cy="2659178"/>
          </a:xfrm>
          <a:prstGeom prst="rect">
            <a:avLst/>
          </a:prstGeom>
        </p:spPr>
      </p:pic>
      <p:sp>
        <p:nvSpPr>
          <p:cNvPr id="8" name="Google Shape;77;p15"/>
          <p:cNvSpPr txBox="1">
            <a:spLocks/>
          </p:cNvSpPr>
          <p:nvPr/>
        </p:nvSpPr>
        <p:spPr>
          <a:xfrm>
            <a:off x="5043418" y="4520950"/>
            <a:ext cx="3848333" cy="2845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marR="0" lvl="0" indent="0" algn="ctr" defTabSz="914400" rtl="0" eaLnBrk="1" fontAlgn="auto" latinLnBrk="0" hangingPunct="1">
              <a:lnSpc>
                <a:spcPct val="115000"/>
              </a:lnSpc>
              <a:spcBef>
                <a:spcPts val="0"/>
              </a:spcBef>
              <a:spcAft>
                <a:spcPts val="1600"/>
              </a:spcAft>
              <a:buClr>
                <a:srgbClr val="595959"/>
              </a:buClr>
              <a:buSzPts val="700"/>
              <a:buFont typeface="Arial"/>
              <a:buNone/>
              <a:tabLst/>
              <a:defRPr/>
            </a:pPr>
            <a:r>
              <a:rPr kumimoji="0" lang="en-IN" sz="700" b="0" i="0" u="none" strike="noStrike" kern="0" cap="none" spc="0" normalizeH="0" baseline="0" noProof="0" dirty="0">
                <a:ln>
                  <a:noFill/>
                </a:ln>
                <a:solidFill>
                  <a:srgbClr val="595959"/>
                </a:solidFill>
                <a:effectLst/>
                <a:uLnTx/>
                <a:uFillTx/>
                <a:latin typeface="Arial"/>
                <a:cs typeface="Arial"/>
                <a:sym typeface="Arial"/>
              </a:rPr>
              <a:t>Image Source: https://tuhinmukherjee74.medium.com/different-types-of-distances-used-in-machine-learning-explained-550e2979752c</a:t>
            </a:r>
          </a:p>
        </p:txBody>
      </p:sp>
    </p:spTree>
    <p:extLst>
      <p:ext uri="{BB962C8B-B14F-4D97-AF65-F5344CB8AC3E}">
        <p14:creationId xmlns:p14="http://schemas.microsoft.com/office/powerpoint/2010/main" val="2858724901"/>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Distance metrics</a:t>
            </a:r>
            <a:endParaRPr dirty="0"/>
          </a:p>
        </p:txBody>
      </p:sp>
      <p:sp>
        <p:nvSpPr>
          <p:cNvPr id="74" name="Google Shape;74;p15"/>
          <p:cNvSpPr txBox="1">
            <a:spLocks noGrp="1"/>
          </p:cNvSpPr>
          <p:nvPr>
            <p:ph type="subTitle" idx="1"/>
          </p:nvPr>
        </p:nvSpPr>
        <p:spPr>
          <a:xfrm>
            <a:off x="254075" y="1429407"/>
            <a:ext cx="4045200" cy="672662"/>
          </a:xfrm>
          <a:prstGeom prst="rect">
            <a:avLst/>
          </a:prstGeom>
        </p:spPr>
        <p:txBody>
          <a:bodyPr spcFirstLastPara="1" wrap="square" lIns="91425" tIns="91425" rIns="91425" bIns="91425" anchor="ctr" anchorCtr="0">
            <a:noAutofit/>
          </a:bodyPr>
          <a:lstStyle/>
          <a:p>
            <a:pPr marL="0" indent="0"/>
            <a:endParaRPr lang="en-IN" dirty="0"/>
          </a:p>
          <a:p>
            <a:pPr marL="0" indent="0"/>
            <a:endParaRPr lang="en-IN" dirty="0"/>
          </a:p>
          <a:p>
            <a:pPr marL="0" indent="0"/>
            <a:r>
              <a:rPr lang="en-IN" dirty="0"/>
              <a:t>Types</a:t>
            </a:r>
          </a:p>
          <a:p>
            <a:pPr marL="0" indent="0"/>
            <a:endParaRPr lang="en-IN" dirty="0"/>
          </a:p>
          <a:p>
            <a:pPr marL="0" lvl="0" indent="0"/>
            <a:endParaRPr dirty="0"/>
          </a:p>
        </p:txBody>
      </p:sp>
      <p:sp>
        <p:nvSpPr>
          <p:cNvPr id="75" name="Google Shape;75;p15"/>
          <p:cNvSpPr txBox="1">
            <a:spLocks noGrp="1"/>
          </p:cNvSpPr>
          <p:nvPr>
            <p:ph type="body" idx="2"/>
          </p:nvPr>
        </p:nvSpPr>
        <p:spPr>
          <a:xfrm>
            <a:off x="462275" y="1996300"/>
            <a:ext cx="3837000" cy="2666926"/>
          </a:xfrm>
          <a:prstGeom prst="rect">
            <a:avLst/>
          </a:prstGeom>
        </p:spPr>
        <p:txBody>
          <a:bodyPr spcFirstLastPara="1" wrap="square" lIns="91425" tIns="91425" rIns="91425" bIns="91425" anchor="ctr" anchorCtr="0">
            <a:noAutofit/>
          </a:bodyPr>
          <a:lstStyle/>
          <a:p>
            <a:r>
              <a:rPr lang="en-IN" dirty="0"/>
              <a:t>Following are the 4 most commonly used distance measures in machine learning:</a:t>
            </a:r>
          </a:p>
          <a:p>
            <a:endParaRPr lang="en-IN" dirty="0"/>
          </a:p>
          <a:p>
            <a:r>
              <a:rPr lang="en-IN" dirty="0"/>
              <a:t>Hamming Distance</a:t>
            </a:r>
          </a:p>
          <a:p>
            <a:r>
              <a:rPr lang="en-IN" dirty="0"/>
              <a:t>Euclidean Distance</a:t>
            </a:r>
          </a:p>
          <a:p>
            <a:r>
              <a:rPr lang="en-IN" dirty="0"/>
              <a:t>Manhattan Distance</a:t>
            </a:r>
          </a:p>
          <a:p>
            <a:r>
              <a:rPr lang="en-IN" dirty="0" err="1"/>
              <a:t>Minkowski</a:t>
            </a:r>
            <a:r>
              <a:rPr lang="en-IN" dirty="0"/>
              <a:t> Distance</a:t>
            </a:r>
          </a:p>
          <a:p>
            <a:endParaRPr lang="en-IN" dirty="0"/>
          </a:p>
        </p:txBody>
      </p:sp>
      <p:pic>
        <p:nvPicPr>
          <p:cNvPr id="6" name="Picture 5"/>
          <p:cNvPicPr>
            <a:picLocks noChangeAspect="1"/>
          </p:cNvPicPr>
          <p:nvPr/>
        </p:nvPicPr>
        <p:blipFill>
          <a:blip r:embed="rId3"/>
          <a:stretch>
            <a:fillRect/>
          </a:stretch>
        </p:blipFill>
        <p:spPr>
          <a:xfrm>
            <a:off x="5074949" y="1034200"/>
            <a:ext cx="3606595" cy="2659178"/>
          </a:xfrm>
          <a:prstGeom prst="rect">
            <a:avLst/>
          </a:prstGeom>
        </p:spPr>
      </p:pic>
      <p:sp>
        <p:nvSpPr>
          <p:cNvPr id="8" name="Google Shape;77;p15"/>
          <p:cNvSpPr txBox="1">
            <a:spLocks/>
          </p:cNvSpPr>
          <p:nvPr/>
        </p:nvSpPr>
        <p:spPr>
          <a:xfrm>
            <a:off x="5043418" y="4520950"/>
            <a:ext cx="3848333" cy="2845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marR="0" lvl="0" indent="0" algn="ctr" defTabSz="914400" rtl="0" eaLnBrk="1" fontAlgn="auto" latinLnBrk="0" hangingPunct="1">
              <a:lnSpc>
                <a:spcPct val="115000"/>
              </a:lnSpc>
              <a:spcBef>
                <a:spcPts val="0"/>
              </a:spcBef>
              <a:spcAft>
                <a:spcPts val="1600"/>
              </a:spcAft>
              <a:buClr>
                <a:srgbClr val="595959"/>
              </a:buClr>
              <a:buSzPts val="700"/>
              <a:buFont typeface="Arial"/>
              <a:buNone/>
              <a:tabLst/>
              <a:defRPr/>
            </a:pPr>
            <a:r>
              <a:rPr kumimoji="0" lang="en-IN" sz="700" b="0" i="0" u="none" strike="noStrike" kern="0" cap="none" spc="0" normalizeH="0" baseline="0" noProof="0" dirty="0">
                <a:ln>
                  <a:noFill/>
                </a:ln>
                <a:solidFill>
                  <a:srgbClr val="595959"/>
                </a:solidFill>
                <a:effectLst/>
                <a:uLnTx/>
                <a:uFillTx/>
                <a:latin typeface="Arial"/>
                <a:cs typeface="Arial"/>
                <a:sym typeface="Arial"/>
              </a:rPr>
              <a:t>Image Source: https://tuhinmukherjee74.medium.com/different-types-of-distances-used-in-machine-learning-explained-550e2979752c</a:t>
            </a:r>
          </a:p>
        </p:txBody>
      </p:sp>
    </p:spTree>
    <p:extLst>
      <p:ext uri="{BB962C8B-B14F-4D97-AF65-F5344CB8AC3E}">
        <p14:creationId xmlns:p14="http://schemas.microsoft.com/office/powerpoint/2010/main" val="84936168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Distance metrics</a:t>
            </a:r>
            <a:endParaRPr dirty="0"/>
          </a:p>
        </p:txBody>
      </p:sp>
      <p:sp>
        <p:nvSpPr>
          <p:cNvPr id="74" name="Google Shape;74;p15"/>
          <p:cNvSpPr txBox="1">
            <a:spLocks noGrp="1"/>
          </p:cNvSpPr>
          <p:nvPr>
            <p:ph type="subTitle" idx="1"/>
          </p:nvPr>
        </p:nvSpPr>
        <p:spPr>
          <a:xfrm>
            <a:off x="254075" y="1429407"/>
            <a:ext cx="4045200" cy="672662"/>
          </a:xfrm>
          <a:prstGeom prst="rect">
            <a:avLst/>
          </a:prstGeom>
        </p:spPr>
        <p:txBody>
          <a:bodyPr spcFirstLastPara="1" wrap="square" lIns="91425" tIns="91425" rIns="91425" bIns="91425" anchor="ctr" anchorCtr="0">
            <a:noAutofit/>
          </a:bodyPr>
          <a:lstStyle/>
          <a:p>
            <a:pPr marL="0" indent="0"/>
            <a:endParaRPr lang="en-IN" dirty="0"/>
          </a:p>
          <a:p>
            <a:pPr marL="0" indent="0"/>
            <a:endParaRPr lang="en-IN" dirty="0"/>
          </a:p>
          <a:p>
            <a:pPr marL="0" indent="0"/>
            <a:r>
              <a:rPr lang="en-IN" dirty="0"/>
              <a:t>Hamming Distance</a:t>
            </a:r>
          </a:p>
          <a:p>
            <a:pPr marL="0" indent="0"/>
            <a:endParaRPr lang="en-IN" dirty="0"/>
          </a:p>
          <a:p>
            <a:pPr marL="0" indent="0"/>
            <a:endParaRPr lang="en-IN" dirty="0"/>
          </a:p>
          <a:p>
            <a:pPr marL="0" lvl="0" indent="0"/>
            <a:endParaRPr dirty="0"/>
          </a:p>
        </p:txBody>
      </p:sp>
      <p:sp>
        <p:nvSpPr>
          <p:cNvPr id="75" name="Google Shape;75;p15"/>
          <p:cNvSpPr txBox="1">
            <a:spLocks noGrp="1"/>
          </p:cNvSpPr>
          <p:nvPr>
            <p:ph type="body" idx="2"/>
          </p:nvPr>
        </p:nvSpPr>
        <p:spPr>
          <a:xfrm>
            <a:off x="462275" y="1996300"/>
            <a:ext cx="3837000" cy="2666926"/>
          </a:xfrm>
          <a:prstGeom prst="rect">
            <a:avLst/>
          </a:prstGeom>
        </p:spPr>
        <p:txBody>
          <a:bodyPr spcFirstLastPara="1" wrap="square" lIns="91425" tIns="91425" rIns="91425" bIns="91425" anchor="ctr" anchorCtr="0">
            <a:noAutofit/>
          </a:bodyPr>
          <a:lstStyle/>
          <a:p>
            <a:r>
              <a:rPr lang="en-IN" dirty="0"/>
              <a:t>Hamming distance calculates the distance between two binary vectors, also referred to as binary strings or </a:t>
            </a:r>
            <a:r>
              <a:rPr lang="en-IN" dirty="0" err="1"/>
              <a:t>bitstrings</a:t>
            </a:r>
            <a:r>
              <a:rPr lang="en-IN" dirty="0"/>
              <a:t>.</a:t>
            </a:r>
          </a:p>
          <a:p>
            <a:pPr marL="139700" indent="0">
              <a:buNone/>
            </a:pPr>
            <a:endParaRPr lang="en-IN" dirty="0"/>
          </a:p>
        </p:txBody>
      </p:sp>
      <p:pic>
        <p:nvPicPr>
          <p:cNvPr id="2" name="Picture 1"/>
          <p:cNvPicPr>
            <a:picLocks noChangeAspect="1"/>
          </p:cNvPicPr>
          <p:nvPr/>
        </p:nvPicPr>
        <p:blipFill>
          <a:blip r:embed="rId3"/>
          <a:stretch>
            <a:fillRect/>
          </a:stretch>
        </p:blipFill>
        <p:spPr>
          <a:xfrm>
            <a:off x="4785376" y="1063134"/>
            <a:ext cx="4243010" cy="2386693"/>
          </a:xfrm>
          <a:prstGeom prst="rect">
            <a:avLst/>
          </a:prstGeom>
        </p:spPr>
      </p:pic>
      <p:sp>
        <p:nvSpPr>
          <p:cNvPr id="8" name="Google Shape;77;p15"/>
          <p:cNvSpPr txBox="1">
            <a:spLocks/>
          </p:cNvSpPr>
          <p:nvPr/>
        </p:nvSpPr>
        <p:spPr>
          <a:xfrm>
            <a:off x="5043418" y="4520950"/>
            <a:ext cx="3848333" cy="2845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marR="0" lvl="0" indent="0" algn="ctr" defTabSz="914400" rtl="0" eaLnBrk="1" fontAlgn="auto" latinLnBrk="0" hangingPunct="1">
              <a:lnSpc>
                <a:spcPct val="115000"/>
              </a:lnSpc>
              <a:spcBef>
                <a:spcPts val="0"/>
              </a:spcBef>
              <a:spcAft>
                <a:spcPts val="1600"/>
              </a:spcAft>
              <a:buClr>
                <a:srgbClr val="595959"/>
              </a:buClr>
              <a:buSzPts val="700"/>
              <a:buFont typeface="Arial"/>
              <a:buNone/>
              <a:tabLst/>
              <a:defRPr/>
            </a:pPr>
            <a:r>
              <a:rPr kumimoji="0" lang="en-IN" sz="700" b="0" i="0" u="none" strike="noStrike" kern="0" cap="none" spc="0" normalizeH="0" baseline="0" noProof="0" dirty="0">
                <a:ln>
                  <a:noFill/>
                </a:ln>
                <a:solidFill>
                  <a:srgbClr val="595959"/>
                </a:solidFill>
                <a:effectLst/>
                <a:uLnTx/>
                <a:uFillTx/>
                <a:latin typeface="Arial"/>
                <a:cs typeface="Arial"/>
                <a:sym typeface="Arial"/>
              </a:rPr>
              <a:t>Image Source: https://www.youtube.com/watch?v=7SVSXiWc0-o</a:t>
            </a:r>
          </a:p>
        </p:txBody>
      </p:sp>
    </p:spTree>
    <p:extLst>
      <p:ext uri="{BB962C8B-B14F-4D97-AF65-F5344CB8AC3E}">
        <p14:creationId xmlns:p14="http://schemas.microsoft.com/office/powerpoint/2010/main" val="384166884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Distance metrics</a:t>
            </a:r>
            <a:endParaRPr dirty="0"/>
          </a:p>
        </p:txBody>
      </p:sp>
      <p:sp>
        <p:nvSpPr>
          <p:cNvPr id="74" name="Google Shape;74;p15"/>
          <p:cNvSpPr txBox="1">
            <a:spLocks noGrp="1"/>
          </p:cNvSpPr>
          <p:nvPr>
            <p:ph type="subTitle" idx="1"/>
          </p:nvPr>
        </p:nvSpPr>
        <p:spPr>
          <a:xfrm>
            <a:off x="254075" y="1429407"/>
            <a:ext cx="4045200" cy="672662"/>
          </a:xfrm>
          <a:prstGeom prst="rect">
            <a:avLst/>
          </a:prstGeom>
        </p:spPr>
        <p:txBody>
          <a:bodyPr spcFirstLastPara="1" wrap="square" lIns="91425" tIns="91425" rIns="91425" bIns="91425" anchor="ctr" anchorCtr="0">
            <a:noAutofit/>
          </a:bodyPr>
          <a:lstStyle/>
          <a:p>
            <a:pPr marL="0" indent="0"/>
            <a:endParaRPr lang="en-IN" dirty="0"/>
          </a:p>
          <a:p>
            <a:pPr marL="0" indent="0"/>
            <a:endParaRPr lang="en-IN" dirty="0"/>
          </a:p>
          <a:p>
            <a:pPr marL="0" indent="0"/>
            <a:r>
              <a:rPr lang="en-IN" dirty="0"/>
              <a:t>Hamming Distance</a:t>
            </a:r>
          </a:p>
          <a:p>
            <a:pPr marL="0" indent="0"/>
            <a:endParaRPr lang="en-IN" dirty="0"/>
          </a:p>
          <a:p>
            <a:pPr marL="0" indent="0"/>
            <a:endParaRPr lang="en-IN" dirty="0"/>
          </a:p>
          <a:p>
            <a:pPr marL="0" lvl="0" indent="0"/>
            <a:endParaRPr dirty="0"/>
          </a:p>
        </p:txBody>
      </p:sp>
      <p:sp>
        <p:nvSpPr>
          <p:cNvPr id="75" name="Google Shape;75;p15"/>
          <p:cNvSpPr txBox="1">
            <a:spLocks noGrp="1"/>
          </p:cNvSpPr>
          <p:nvPr>
            <p:ph type="body" idx="2"/>
          </p:nvPr>
        </p:nvSpPr>
        <p:spPr>
          <a:xfrm>
            <a:off x="462275" y="1996300"/>
            <a:ext cx="3837000" cy="2666926"/>
          </a:xfrm>
          <a:prstGeom prst="rect">
            <a:avLst/>
          </a:prstGeom>
        </p:spPr>
        <p:txBody>
          <a:bodyPr spcFirstLastPara="1" wrap="square" lIns="91425" tIns="91425" rIns="91425" bIns="91425" anchor="ctr" anchorCtr="0">
            <a:noAutofit/>
          </a:bodyPr>
          <a:lstStyle/>
          <a:p>
            <a:r>
              <a:rPr lang="en-IN" dirty="0"/>
              <a:t>Example :</a:t>
            </a:r>
          </a:p>
          <a:p>
            <a:pPr marL="139700" indent="0">
              <a:buNone/>
            </a:pPr>
            <a:r>
              <a:rPr lang="en-IN" dirty="0"/>
              <a:t>Suppose there are two strings 1101 1001 and 1001 1101.</a:t>
            </a:r>
          </a:p>
          <a:p>
            <a:endParaRPr lang="en-IN" dirty="0"/>
          </a:p>
          <a:p>
            <a:pPr marL="139700" indent="0">
              <a:buNone/>
            </a:pPr>
            <a:r>
              <a:rPr lang="en-IN" dirty="0"/>
              <a:t>11011001 ⊕ 10011101 = 01000100. Since, this contains two 1s, the Hamming distance, d(11011001, 10011101) = 2.</a:t>
            </a:r>
          </a:p>
        </p:txBody>
      </p:sp>
      <p:pic>
        <p:nvPicPr>
          <p:cNvPr id="6" name="Picture 5"/>
          <p:cNvPicPr>
            <a:picLocks noChangeAspect="1"/>
          </p:cNvPicPr>
          <p:nvPr/>
        </p:nvPicPr>
        <p:blipFill>
          <a:blip r:embed="rId3"/>
          <a:stretch>
            <a:fillRect/>
          </a:stretch>
        </p:blipFill>
        <p:spPr>
          <a:xfrm>
            <a:off x="4785376" y="1063134"/>
            <a:ext cx="4243010" cy="2386693"/>
          </a:xfrm>
          <a:prstGeom prst="rect">
            <a:avLst/>
          </a:prstGeom>
        </p:spPr>
      </p:pic>
      <p:sp>
        <p:nvSpPr>
          <p:cNvPr id="8" name="Google Shape;77;p15"/>
          <p:cNvSpPr txBox="1">
            <a:spLocks/>
          </p:cNvSpPr>
          <p:nvPr/>
        </p:nvSpPr>
        <p:spPr>
          <a:xfrm>
            <a:off x="5043418" y="4520950"/>
            <a:ext cx="3848333" cy="2845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marR="0" lvl="0" indent="0" algn="ctr" defTabSz="914400" rtl="0" eaLnBrk="1" fontAlgn="auto" latinLnBrk="0" hangingPunct="1">
              <a:lnSpc>
                <a:spcPct val="115000"/>
              </a:lnSpc>
              <a:spcBef>
                <a:spcPts val="0"/>
              </a:spcBef>
              <a:spcAft>
                <a:spcPts val="1600"/>
              </a:spcAft>
              <a:buClr>
                <a:srgbClr val="595959"/>
              </a:buClr>
              <a:buSzPts val="700"/>
              <a:buFont typeface="Arial"/>
              <a:buNone/>
              <a:tabLst/>
              <a:defRPr/>
            </a:pPr>
            <a:r>
              <a:rPr kumimoji="0" lang="en-IN" sz="700" b="0" i="0" u="none" strike="noStrike" kern="0" cap="none" spc="0" normalizeH="0" baseline="0" noProof="0" dirty="0">
                <a:ln>
                  <a:noFill/>
                </a:ln>
                <a:solidFill>
                  <a:srgbClr val="595959"/>
                </a:solidFill>
                <a:effectLst/>
                <a:uLnTx/>
                <a:uFillTx/>
                <a:latin typeface="Arial"/>
                <a:cs typeface="Arial"/>
                <a:sym typeface="Arial"/>
              </a:rPr>
              <a:t>Image Source: https://www.youtube.com/watch?v=7SVSXiWc0-o</a:t>
            </a:r>
          </a:p>
        </p:txBody>
      </p:sp>
    </p:spTree>
    <p:extLst>
      <p:ext uri="{BB962C8B-B14F-4D97-AF65-F5344CB8AC3E}">
        <p14:creationId xmlns:p14="http://schemas.microsoft.com/office/powerpoint/2010/main" val="10943813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b="1" dirty="0"/>
              <a:t>Introduction to Big Data Analytics</a:t>
            </a:r>
            <a:endParaRPr lang="en-IN" dirty="0"/>
          </a:p>
        </p:txBody>
      </p:sp>
      <p:sp>
        <p:nvSpPr>
          <p:cNvPr id="74" name="Google Shape;74;p15"/>
          <p:cNvSpPr txBox="1">
            <a:spLocks noGrp="1"/>
          </p:cNvSpPr>
          <p:nvPr>
            <p:ph type="subTitle" idx="1"/>
          </p:nvPr>
        </p:nvSpPr>
        <p:spPr>
          <a:xfrm>
            <a:off x="254075" y="1813865"/>
            <a:ext cx="4045200" cy="641400"/>
          </a:xfrm>
          <a:prstGeom prst="rect">
            <a:avLst/>
          </a:prstGeom>
        </p:spPr>
        <p:txBody>
          <a:bodyPr spcFirstLastPara="1" wrap="square" lIns="91425" tIns="91425" rIns="91425" bIns="91425" anchor="ctr" anchorCtr="0">
            <a:noAutofit/>
          </a:bodyPr>
          <a:lstStyle/>
          <a:p>
            <a:r>
              <a:rPr lang="en-IN" dirty="0"/>
              <a:t>Example of Big Data</a:t>
            </a:r>
            <a:endParaRPr lang="en-IN" b="1"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IN" dirty="0"/>
              <a:t>A single </a:t>
            </a:r>
            <a:r>
              <a:rPr lang="en-IN" b="1" dirty="0"/>
              <a:t>Jet engine</a:t>
            </a:r>
            <a:r>
              <a:rPr lang="en-IN" dirty="0"/>
              <a:t> can generate </a:t>
            </a:r>
            <a:r>
              <a:rPr lang="en-IN" b="1" i="1" dirty="0"/>
              <a:t>10+terabytes</a:t>
            </a:r>
            <a:r>
              <a:rPr lang="en-IN" dirty="0"/>
              <a:t> of data in </a:t>
            </a:r>
            <a:r>
              <a:rPr lang="en-IN" b="1" i="1" dirty="0"/>
              <a:t>30 minutes</a:t>
            </a:r>
            <a:r>
              <a:rPr lang="en-IN" dirty="0"/>
              <a:t> of flight time. With many thousand flights per day, generation of data reaches up to many </a:t>
            </a:r>
            <a:r>
              <a:rPr lang="en-IN" b="1" i="1" dirty="0"/>
              <a:t>Petabytes.</a:t>
            </a:r>
            <a:endParaRPr lang="en-IN" dirty="0"/>
          </a:p>
        </p:txBody>
      </p:sp>
      <p:sp>
        <p:nvSpPr>
          <p:cNvPr id="77" name="Google Shape;77;p15"/>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184150" indent="0">
              <a:buNone/>
            </a:pPr>
            <a:r>
              <a:rPr lang="en-US" altLang="en-US" dirty="0">
                <a:solidFill>
                  <a:srgbClr val="565656"/>
                </a:solidFill>
                <a:latin typeface="ArialMT"/>
              </a:rPr>
              <a:t>Image Source: </a:t>
            </a:r>
            <a:r>
              <a:rPr lang="en-IN" dirty="0"/>
              <a:t>https://www.guru99.com/images/</a:t>
            </a:r>
            <a:r>
              <a:rPr lang="en-IN" dirty="0" err="1"/>
              <a:t>Big_Data</a:t>
            </a:r>
            <a:r>
              <a:rPr lang="en-IN" dirty="0"/>
              <a:t>/061114_0759_WhatIsBigDa4.jpg </a:t>
            </a: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descr="page9image3696432">
            <a:extLst>
              <a:ext uri="{FF2B5EF4-FFF2-40B4-BE49-F238E27FC236}">
                <a16:creationId xmlns:a16="http://schemas.microsoft.com/office/drawing/2014/main" id="{545B3B4C-12D5-5343-B149-576690B753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24968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10image3731792">
            <a:extLst>
              <a:ext uri="{FF2B5EF4-FFF2-40B4-BE49-F238E27FC236}">
                <a16:creationId xmlns:a16="http://schemas.microsoft.com/office/drawing/2014/main" id="{00224E21-C2DB-3845-8376-9049A4512A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974BD21F-9025-6140-B927-680FD3480C8B}"/>
              </a:ext>
            </a:extLst>
          </p:cNvPr>
          <p:cNvSpPr>
            <a:spLocks noChangeArrowheads="1"/>
          </p:cNvSpPr>
          <p:nvPr/>
        </p:nvSpPr>
        <p:spPr bwMode="auto">
          <a:xfrm>
            <a:off x="4152761" y="1730247"/>
            <a:ext cx="74925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 name="Rectangle 2">
            <a:extLst>
              <a:ext uri="{FF2B5EF4-FFF2-40B4-BE49-F238E27FC236}">
                <a16:creationId xmlns:a16="http://schemas.microsoft.com/office/drawing/2014/main" id="{025A492A-CD70-A641-A949-2D640450F024}"/>
              </a:ext>
            </a:extLst>
          </p:cNvPr>
          <p:cNvSpPr>
            <a:spLocks noChangeArrowheads="1"/>
          </p:cNvSpPr>
          <p:nvPr/>
        </p:nvSpPr>
        <p:spPr bwMode="auto">
          <a:xfrm>
            <a:off x="4716815" y="1332737"/>
            <a:ext cx="6542826" cy="48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pic>
        <p:nvPicPr>
          <p:cNvPr id="17410" name="Picture 2" descr="page13image5831024">
            <a:extLst>
              <a:ext uri="{FF2B5EF4-FFF2-40B4-BE49-F238E27FC236}">
                <a16:creationId xmlns:a16="http://schemas.microsoft.com/office/drawing/2014/main" id="{D2A21CB8-1F3A-0544-BF94-967EBAB280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page18image3741568">
            <a:extLst>
              <a:ext uri="{FF2B5EF4-FFF2-40B4-BE49-F238E27FC236}">
                <a16:creationId xmlns:a16="http://schemas.microsoft.com/office/drawing/2014/main" id="{6E534BE7-6535-8945-8A36-6F1F7C29A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descr="page20image3760496">
            <a:extLst>
              <a:ext uri="{FF2B5EF4-FFF2-40B4-BE49-F238E27FC236}">
                <a16:creationId xmlns:a16="http://schemas.microsoft.com/office/drawing/2014/main" id="{9C133DD9-7AEF-E446-B89D-5758211905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5603" name="Picture 3" descr="page21image5854112">
            <a:extLst>
              <a:ext uri="{FF2B5EF4-FFF2-40B4-BE49-F238E27FC236}">
                <a16:creationId xmlns:a16="http://schemas.microsoft.com/office/drawing/2014/main" id="{28C604F6-AD43-2E4D-929D-979EBB1325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descr="page22image3760704">
            <a:extLst>
              <a:ext uri="{FF2B5EF4-FFF2-40B4-BE49-F238E27FC236}">
                <a16:creationId xmlns:a16="http://schemas.microsoft.com/office/drawing/2014/main" id="{CF370638-77A3-6842-8E63-67533607AE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CAD4C3D9-F0FE-7D49-B657-BDDD5AF17749}"/>
              </a:ext>
            </a:extLst>
          </p:cNvPr>
          <p:cNvSpPr>
            <a:spLocks noChangeArrowheads="1"/>
          </p:cNvSpPr>
          <p:nvPr/>
        </p:nvSpPr>
        <p:spPr bwMode="auto">
          <a:xfrm>
            <a:off x="4619706" y="64405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5" name="Rectangle 2">
            <a:extLst>
              <a:ext uri="{FF2B5EF4-FFF2-40B4-BE49-F238E27FC236}">
                <a16:creationId xmlns:a16="http://schemas.microsoft.com/office/drawing/2014/main" id="{B812A91C-C6EA-4149-814E-3379269091D4}"/>
              </a:ext>
            </a:extLst>
          </p:cNvPr>
          <p:cNvSpPr>
            <a:spLocks noChangeArrowheads="1"/>
          </p:cNvSpPr>
          <p:nvPr/>
        </p:nvSpPr>
        <p:spPr bwMode="auto">
          <a:xfrm>
            <a:off x="4619706" y="1249679"/>
            <a:ext cx="728322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6" name="Rectangle 2">
            <a:extLst>
              <a:ext uri="{FF2B5EF4-FFF2-40B4-BE49-F238E27FC236}">
                <a16:creationId xmlns:a16="http://schemas.microsoft.com/office/drawing/2014/main" id="{1C00A13D-53F5-A042-917D-F0A74C451A2A}"/>
              </a:ext>
            </a:extLst>
          </p:cNvPr>
          <p:cNvSpPr>
            <a:spLocks noChangeArrowheads="1"/>
          </p:cNvSpPr>
          <p:nvPr/>
        </p:nvSpPr>
        <p:spPr bwMode="auto">
          <a:xfrm flipV="1">
            <a:off x="4571999" y="1464818"/>
            <a:ext cx="947341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pic>
        <p:nvPicPr>
          <p:cNvPr id="36865" name="Picture 60" descr="Example of Big Data">
            <a:extLst>
              <a:ext uri="{FF2B5EF4-FFF2-40B4-BE49-F238E27FC236}">
                <a16:creationId xmlns:a16="http://schemas.microsoft.com/office/drawing/2014/main" id="{8B9677A3-01B9-8540-84E5-B71AA9A3C66C}"/>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4571999" y="1295398"/>
            <a:ext cx="4547621" cy="2747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11648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Distance metrics</a:t>
            </a:r>
            <a:endParaRPr dirty="0"/>
          </a:p>
        </p:txBody>
      </p:sp>
      <p:sp>
        <p:nvSpPr>
          <p:cNvPr id="74" name="Google Shape;74;p15"/>
          <p:cNvSpPr txBox="1">
            <a:spLocks noGrp="1"/>
          </p:cNvSpPr>
          <p:nvPr>
            <p:ph type="subTitle" idx="1"/>
          </p:nvPr>
        </p:nvSpPr>
        <p:spPr>
          <a:xfrm>
            <a:off x="254075" y="1429407"/>
            <a:ext cx="4045200" cy="672662"/>
          </a:xfrm>
          <a:prstGeom prst="rect">
            <a:avLst/>
          </a:prstGeom>
        </p:spPr>
        <p:txBody>
          <a:bodyPr spcFirstLastPara="1" wrap="square" lIns="91425" tIns="91425" rIns="91425" bIns="91425" anchor="ctr" anchorCtr="0">
            <a:noAutofit/>
          </a:bodyPr>
          <a:lstStyle/>
          <a:p>
            <a:pPr marL="0" indent="0"/>
            <a:endParaRPr lang="en-IN" dirty="0"/>
          </a:p>
          <a:p>
            <a:pPr marL="0" indent="0"/>
            <a:endParaRPr lang="en-IN" dirty="0"/>
          </a:p>
          <a:p>
            <a:pPr marL="0" indent="0"/>
            <a:r>
              <a:rPr lang="en-IN" dirty="0"/>
              <a:t>Euclidean Distance</a:t>
            </a:r>
          </a:p>
          <a:p>
            <a:pPr marL="0" indent="0"/>
            <a:endParaRPr lang="en-IN" dirty="0"/>
          </a:p>
          <a:p>
            <a:pPr marL="0" indent="0"/>
            <a:endParaRPr lang="en-IN" dirty="0"/>
          </a:p>
          <a:p>
            <a:pPr marL="0" lvl="0" indent="0"/>
            <a:endParaRPr dirty="0"/>
          </a:p>
        </p:txBody>
      </p:sp>
      <p:sp>
        <p:nvSpPr>
          <p:cNvPr id="75" name="Google Shape;75;p15"/>
          <p:cNvSpPr txBox="1">
            <a:spLocks noGrp="1"/>
          </p:cNvSpPr>
          <p:nvPr>
            <p:ph type="body" idx="2"/>
          </p:nvPr>
        </p:nvSpPr>
        <p:spPr>
          <a:xfrm>
            <a:off x="462275" y="1996300"/>
            <a:ext cx="3837000" cy="2666926"/>
          </a:xfrm>
          <a:prstGeom prst="rect">
            <a:avLst/>
          </a:prstGeom>
        </p:spPr>
        <p:txBody>
          <a:bodyPr spcFirstLastPara="1" wrap="square" lIns="91425" tIns="91425" rIns="91425" bIns="91425" anchor="ctr" anchorCtr="0">
            <a:noAutofit/>
          </a:bodyPr>
          <a:lstStyle/>
          <a:p>
            <a:r>
              <a:rPr lang="en-IN" dirty="0"/>
              <a:t>Euclidean distance calculates the distance between two real-valued vectors.</a:t>
            </a:r>
          </a:p>
          <a:p>
            <a:pPr marL="139700" indent="0">
              <a:buNone/>
            </a:pPr>
            <a:endParaRPr lang="en-IN" dirty="0"/>
          </a:p>
          <a:p>
            <a:r>
              <a:rPr lang="en-IN" dirty="0"/>
              <a:t>Euclidean distance is calculated as the square root of the sum of the squared differences between the two vectors.</a:t>
            </a:r>
          </a:p>
          <a:p>
            <a:endParaRPr lang="en-IN" dirty="0"/>
          </a:p>
          <a:p>
            <a:r>
              <a:rPr lang="en-IN" dirty="0" err="1"/>
              <a:t>EuclideanDistance</a:t>
            </a:r>
            <a:r>
              <a:rPr lang="en-IN" dirty="0"/>
              <a:t> = </a:t>
            </a:r>
            <a:r>
              <a:rPr lang="en-IN" dirty="0" err="1"/>
              <a:t>sqrt</a:t>
            </a:r>
            <a:r>
              <a:rPr lang="en-IN" dirty="0"/>
              <a:t>(sum for </a:t>
            </a:r>
            <a:r>
              <a:rPr lang="en-IN" dirty="0" err="1"/>
              <a:t>i</a:t>
            </a:r>
            <a:r>
              <a:rPr lang="en-IN" dirty="0"/>
              <a:t> to N (v1[</a:t>
            </a:r>
            <a:r>
              <a:rPr lang="en-IN" dirty="0" err="1"/>
              <a:t>i</a:t>
            </a:r>
            <a:r>
              <a:rPr lang="en-IN" dirty="0"/>
              <a:t>] – v2[</a:t>
            </a:r>
            <a:r>
              <a:rPr lang="en-IN" dirty="0" err="1"/>
              <a:t>i</a:t>
            </a:r>
            <a:r>
              <a:rPr lang="en-IN" dirty="0"/>
              <a:t>])^2)</a:t>
            </a:r>
          </a:p>
          <a:p>
            <a:endParaRPr lang="en-IN" dirty="0"/>
          </a:p>
        </p:txBody>
      </p:sp>
      <p:pic>
        <p:nvPicPr>
          <p:cNvPr id="2" name="Picture 1"/>
          <p:cNvPicPr>
            <a:picLocks noChangeAspect="1"/>
          </p:cNvPicPr>
          <p:nvPr/>
        </p:nvPicPr>
        <p:blipFill>
          <a:blip r:embed="rId3"/>
          <a:stretch>
            <a:fillRect/>
          </a:stretch>
        </p:blipFill>
        <p:spPr>
          <a:xfrm>
            <a:off x="4709225" y="713499"/>
            <a:ext cx="4172015" cy="3513553"/>
          </a:xfrm>
          <a:prstGeom prst="rect">
            <a:avLst/>
          </a:prstGeom>
        </p:spPr>
      </p:pic>
      <p:sp>
        <p:nvSpPr>
          <p:cNvPr id="8" name="Google Shape;77;p15"/>
          <p:cNvSpPr txBox="1">
            <a:spLocks/>
          </p:cNvSpPr>
          <p:nvPr/>
        </p:nvSpPr>
        <p:spPr>
          <a:xfrm>
            <a:off x="5043418" y="4520950"/>
            <a:ext cx="3848333" cy="2845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marR="0" lvl="0" indent="0" algn="ctr" defTabSz="914400" rtl="0" eaLnBrk="1" fontAlgn="auto" latinLnBrk="0" hangingPunct="1">
              <a:lnSpc>
                <a:spcPct val="115000"/>
              </a:lnSpc>
              <a:spcBef>
                <a:spcPts val="0"/>
              </a:spcBef>
              <a:spcAft>
                <a:spcPts val="1600"/>
              </a:spcAft>
              <a:buClr>
                <a:srgbClr val="595959"/>
              </a:buClr>
              <a:buSzPts val="700"/>
              <a:buFont typeface="Arial"/>
              <a:buNone/>
              <a:tabLst/>
              <a:defRPr/>
            </a:pPr>
            <a:r>
              <a:rPr kumimoji="0" lang="en-IN" sz="700" b="0" i="0" u="none" strike="noStrike" kern="0" cap="none" spc="0" normalizeH="0" baseline="0" noProof="0" dirty="0">
                <a:ln>
                  <a:noFill/>
                </a:ln>
                <a:solidFill>
                  <a:srgbClr val="595959"/>
                </a:solidFill>
                <a:effectLst/>
                <a:uLnTx/>
                <a:uFillTx/>
                <a:latin typeface="Arial"/>
                <a:cs typeface="Arial"/>
                <a:sym typeface="Arial"/>
              </a:rPr>
              <a:t>Image Source: https://aigents.co/data-science-blog/publication/distance-metrics-for-machine-learning</a:t>
            </a:r>
          </a:p>
        </p:txBody>
      </p:sp>
    </p:spTree>
    <p:extLst>
      <p:ext uri="{BB962C8B-B14F-4D97-AF65-F5344CB8AC3E}">
        <p14:creationId xmlns:p14="http://schemas.microsoft.com/office/powerpoint/2010/main" val="284540038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Distance metrics</a:t>
            </a:r>
            <a:endParaRPr dirty="0"/>
          </a:p>
        </p:txBody>
      </p:sp>
      <p:sp>
        <p:nvSpPr>
          <p:cNvPr id="74" name="Google Shape;74;p15"/>
          <p:cNvSpPr txBox="1">
            <a:spLocks noGrp="1"/>
          </p:cNvSpPr>
          <p:nvPr>
            <p:ph type="subTitle" idx="1"/>
          </p:nvPr>
        </p:nvSpPr>
        <p:spPr>
          <a:xfrm>
            <a:off x="254075" y="1429407"/>
            <a:ext cx="4045200" cy="672662"/>
          </a:xfrm>
          <a:prstGeom prst="rect">
            <a:avLst/>
          </a:prstGeom>
        </p:spPr>
        <p:txBody>
          <a:bodyPr spcFirstLastPara="1" wrap="square" lIns="91425" tIns="91425" rIns="91425" bIns="91425" anchor="ctr" anchorCtr="0">
            <a:noAutofit/>
          </a:bodyPr>
          <a:lstStyle/>
          <a:p>
            <a:pPr marL="0" indent="0"/>
            <a:endParaRPr lang="en-IN" dirty="0"/>
          </a:p>
          <a:p>
            <a:pPr marL="0" indent="0"/>
            <a:endParaRPr lang="en-IN" dirty="0"/>
          </a:p>
          <a:p>
            <a:pPr marL="0" indent="0"/>
            <a:r>
              <a:rPr lang="en-IN" dirty="0"/>
              <a:t>Manhattan Distance</a:t>
            </a:r>
          </a:p>
          <a:p>
            <a:pPr marL="0" indent="0"/>
            <a:endParaRPr lang="en-IN" dirty="0"/>
          </a:p>
          <a:p>
            <a:pPr marL="0" indent="0"/>
            <a:endParaRPr lang="en-IN" dirty="0"/>
          </a:p>
          <a:p>
            <a:pPr marL="0" lvl="0" indent="0"/>
            <a:endParaRPr dirty="0"/>
          </a:p>
        </p:txBody>
      </p:sp>
      <p:sp>
        <p:nvSpPr>
          <p:cNvPr id="75" name="Google Shape;75;p15"/>
          <p:cNvSpPr txBox="1">
            <a:spLocks noGrp="1"/>
          </p:cNvSpPr>
          <p:nvPr>
            <p:ph type="body" idx="2"/>
          </p:nvPr>
        </p:nvSpPr>
        <p:spPr>
          <a:xfrm>
            <a:off x="462275" y="1996300"/>
            <a:ext cx="3837000" cy="2666926"/>
          </a:xfrm>
          <a:prstGeom prst="rect">
            <a:avLst/>
          </a:prstGeom>
        </p:spPr>
        <p:txBody>
          <a:bodyPr spcFirstLastPara="1" wrap="square" lIns="91425" tIns="91425" rIns="91425" bIns="91425" anchor="ctr" anchorCtr="0">
            <a:noAutofit/>
          </a:bodyPr>
          <a:lstStyle/>
          <a:p>
            <a:r>
              <a:rPr lang="en-IN" dirty="0"/>
              <a:t>The Manhattan distance, also called the Taxicab distance or the City Block distance, calculates the distance between two real-valued vectors.</a:t>
            </a:r>
          </a:p>
          <a:p>
            <a:endParaRPr lang="en-IN" dirty="0"/>
          </a:p>
          <a:p>
            <a:r>
              <a:rPr lang="en-IN" dirty="0"/>
              <a:t>The taxicab name for the measure refers to the intuition for what the measure calculates: the shortest path that a taxicab would take between city blocks (coordinates on the grid).</a:t>
            </a:r>
          </a:p>
          <a:p>
            <a:endParaRPr lang="en-IN" dirty="0"/>
          </a:p>
        </p:txBody>
      </p:sp>
      <p:pic>
        <p:nvPicPr>
          <p:cNvPr id="2" name="Picture 1"/>
          <p:cNvPicPr>
            <a:picLocks noChangeAspect="1"/>
          </p:cNvPicPr>
          <p:nvPr/>
        </p:nvPicPr>
        <p:blipFill>
          <a:blip r:embed="rId3"/>
          <a:stretch>
            <a:fillRect/>
          </a:stretch>
        </p:blipFill>
        <p:spPr>
          <a:xfrm>
            <a:off x="4798359" y="713500"/>
            <a:ext cx="4041460" cy="3420086"/>
          </a:xfrm>
          <a:prstGeom prst="rect">
            <a:avLst/>
          </a:prstGeom>
        </p:spPr>
      </p:pic>
      <p:sp>
        <p:nvSpPr>
          <p:cNvPr id="8" name="Google Shape;77;p15"/>
          <p:cNvSpPr txBox="1">
            <a:spLocks/>
          </p:cNvSpPr>
          <p:nvPr/>
        </p:nvSpPr>
        <p:spPr>
          <a:xfrm>
            <a:off x="5043418" y="4520950"/>
            <a:ext cx="3848333" cy="2845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marR="0" lvl="0" indent="0" algn="ctr" defTabSz="914400" rtl="0" eaLnBrk="1" fontAlgn="auto" latinLnBrk="0" hangingPunct="1">
              <a:lnSpc>
                <a:spcPct val="115000"/>
              </a:lnSpc>
              <a:spcBef>
                <a:spcPts val="0"/>
              </a:spcBef>
              <a:spcAft>
                <a:spcPts val="1600"/>
              </a:spcAft>
              <a:buClr>
                <a:srgbClr val="595959"/>
              </a:buClr>
              <a:buSzPts val="700"/>
              <a:buFont typeface="Arial"/>
              <a:buNone/>
              <a:tabLst/>
              <a:defRPr/>
            </a:pPr>
            <a:r>
              <a:rPr kumimoji="0" lang="en-IN" sz="700" b="0" i="0" u="none" strike="noStrike" kern="0" cap="none" spc="0" normalizeH="0" baseline="0" noProof="0" dirty="0">
                <a:ln>
                  <a:noFill/>
                </a:ln>
                <a:solidFill>
                  <a:srgbClr val="595959"/>
                </a:solidFill>
                <a:effectLst/>
                <a:uLnTx/>
                <a:uFillTx/>
                <a:latin typeface="Arial"/>
                <a:cs typeface="Arial"/>
                <a:sym typeface="Arial"/>
              </a:rPr>
              <a:t>Image Source: https://aigents.co/data-science-blog/publication/distance-metrics-for-machine-learning</a:t>
            </a:r>
          </a:p>
        </p:txBody>
      </p:sp>
    </p:spTree>
    <p:extLst>
      <p:ext uri="{BB962C8B-B14F-4D97-AF65-F5344CB8AC3E}">
        <p14:creationId xmlns:p14="http://schemas.microsoft.com/office/powerpoint/2010/main" val="360511674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Distance metrics</a:t>
            </a:r>
            <a:endParaRPr dirty="0"/>
          </a:p>
        </p:txBody>
      </p:sp>
      <p:sp>
        <p:nvSpPr>
          <p:cNvPr id="74" name="Google Shape;74;p15"/>
          <p:cNvSpPr txBox="1">
            <a:spLocks noGrp="1"/>
          </p:cNvSpPr>
          <p:nvPr>
            <p:ph type="subTitle" idx="1"/>
          </p:nvPr>
        </p:nvSpPr>
        <p:spPr>
          <a:xfrm>
            <a:off x="254075" y="1429407"/>
            <a:ext cx="4045200" cy="672662"/>
          </a:xfrm>
          <a:prstGeom prst="rect">
            <a:avLst/>
          </a:prstGeom>
        </p:spPr>
        <p:txBody>
          <a:bodyPr spcFirstLastPara="1" wrap="square" lIns="91425" tIns="91425" rIns="91425" bIns="91425" anchor="ctr" anchorCtr="0">
            <a:noAutofit/>
          </a:bodyPr>
          <a:lstStyle/>
          <a:p>
            <a:pPr marL="0" indent="0"/>
            <a:endParaRPr lang="en-IN" dirty="0"/>
          </a:p>
          <a:p>
            <a:pPr marL="0" indent="0"/>
            <a:endParaRPr lang="en-IN" dirty="0"/>
          </a:p>
          <a:p>
            <a:pPr marL="0" indent="0"/>
            <a:r>
              <a:rPr lang="en-IN" dirty="0"/>
              <a:t>Manhattan Distance</a:t>
            </a:r>
          </a:p>
          <a:p>
            <a:pPr marL="0" indent="0"/>
            <a:endParaRPr lang="en-IN" dirty="0"/>
          </a:p>
          <a:p>
            <a:pPr marL="0" indent="0"/>
            <a:endParaRPr lang="en-IN" dirty="0"/>
          </a:p>
          <a:p>
            <a:pPr marL="0" lvl="0" indent="0"/>
            <a:endParaRPr dirty="0"/>
          </a:p>
        </p:txBody>
      </p:sp>
      <p:sp>
        <p:nvSpPr>
          <p:cNvPr id="75" name="Google Shape;75;p15"/>
          <p:cNvSpPr txBox="1">
            <a:spLocks noGrp="1"/>
          </p:cNvSpPr>
          <p:nvPr>
            <p:ph type="body" idx="2"/>
          </p:nvPr>
        </p:nvSpPr>
        <p:spPr>
          <a:xfrm>
            <a:off x="462275" y="1996300"/>
            <a:ext cx="3837000" cy="2666926"/>
          </a:xfrm>
          <a:prstGeom prst="rect">
            <a:avLst/>
          </a:prstGeom>
        </p:spPr>
        <p:txBody>
          <a:bodyPr spcFirstLastPara="1" wrap="square" lIns="91425" tIns="91425" rIns="91425" bIns="91425" anchor="ctr" anchorCtr="0">
            <a:noAutofit/>
          </a:bodyPr>
          <a:lstStyle/>
          <a:p>
            <a:r>
              <a:rPr lang="en-IN" dirty="0"/>
              <a:t>Manhattan distance is calculated as the sum of the absolute differences between the two vectors.</a:t>
            </a:r>
          </a:p>
          <a:p>
            <a:endParaRPr lang="en-IN" dirty="0"/>
          </a:p>
          <a:p>
            <a:r>
              <a:rPr lang="en-IN" dirty="0"/>
              <a:t>The Manhattan Distance between two points (X1, Y1) and (X2, Y2) is given by |X1 – X2| + |Y1 – Y2|.</a:t>
            </a:r>
          </a:p>
          <a:p>
            <a:endParaRPr lang="en-IN" dirty="0"/>
          </a:p>
        </p:txBody>
      </p:sp>
      <p:pic>
        <p:nvPicPr>
          <p:cNvPr id="6" name="Picture 5"/>
          <p:cNvPicPr>
            <a:picLocks noChangeAspect="1"/>
          </p:cNvPicPr>
          <p:nvPr/>
        </p:nvPicPr>
        <p:blipFill>
          <a:blip r:embed="rId3"/>
          <a:stretch>
            <a:fillRect/>
          </a:stretch>
        </p:blipFill>
        <p:spPr>
          <a:xfrm>
            <a:off x="4798359" y="713500"/>
            <a:ext cx="4041460" cy="3420086"/>
          </a:xfrm>
          <a:prstGeom prst="rect">
            <a:avLst/>
          </a:prstGeom>
        </p:spPr>
      </p:pic>
      <p:sp>
        <p:nvSpPr>
          <p:cNvPr id="8" name="Google Shape;77;p15"/>
          <p:cNvSpPr txBox="1">
            <a:spLocks/>
          </p:cNvSpPr>
          <p:nvPr/>
        </p:nvSpPr>
        <p:spPr>
          <a:xfrm>
            <a:off x="5043418" y="4520950"/>
            <a:ext cx="3848333" cy="2845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marR="0" lvl="0" indent="0" algn="ctr" defTabSz="914400" rtl="0" eaLnBrk="1" fontAlgn="auto" latinLnBrk="0" hangingPunct="1">
              <a:lnSpc>
                <a:spcPct val="115000"/>
              </a:lnSpc>
              <a:spcBef>
                <a:spcPts val="0"/>
              </a:spcBef>
              <a:spcAft>
                <a:spcPts val="1600"/>
              </a:spcAft>
              <a:buClr>
                <a:srgbClr val="595959"/>
              </a:buClr>
              <a:buSzPts val="700"/>
              <a:buFont typeface="Arial"/>
              <a:buNone/>
              <a:tabLst/>
              <a:defRPr/>
            </a:pPr>
            <a:r>
              <a:rPr kumimoji="0" lang="en-IN" sz="700" b="0" i="0" u="none" strike="noStrike" kern="0" cap="none" spc="0" normalizeH="0" baseline="0" noProof="0" dirty="0">
                <a:ln>
                  <a:noFill/>
                </a:ln>
                <a:solidFill>
                  <a:srgbClr val="595959"/>
                </a:solidFill>
                <a:effectLst/>
                <a:uLnTx/>
                <a:uFillTx/>
                <a:latin typeface="Arial"/>
                <a:cs typeface="Arial"/>
                <a:sym typeface="Arial"/>
              </a:rPr>
              <a:t>Image Source: https://aigents.co/data-science-blog/publication/distance-metrics-for-machine-learning</a:t>
            </a:r>
          </a:p>
        </p:txBody>
      </p:sp>
    </p:spTree>
    <p:extLst>
      <p:ext uri="{BB962C8B-B14F-4D97-AF65-F5344CB8AC3E}">
        <p14:creationId xmlns:p14="http://schemas.microsoft.com/office/powerpoint/2010/main" val="175706002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Distance metrics</a:t>
            </a:r>
            <a:endParaRPr dirty="0"/>
          </a:p>
        </p:txBody>
      </p:sp>
      <p:sp>
        <p:nvSpPr>
          <p:cNvPr id="74" name="Google Shape;74;p15"/>
          <p:cNvSpPr txBox="1">
            <a:spLocks noGrp="1"/>
          </p:cNvSpPr>
          <p:nvPr>
            <p:ph type="subTitle" idx="1"/>
          </p:nvPr>
        </p:nvSpPr>
        <p:spPr>
          <a:xfrm>
            <a:off x="254075" y="1429407"/>
            <a:ext cx="4045200" cy="672662"/>
          </a:xfrm>
          <a:prstGeom prst="rect">
            <a:avLst/>
          </a:prstGeom>
        </p:spPr>
        <p:txBody>
          <a:bodyPr spcFirstLastPara="1" wrap="square" lIns="91425" tIns="91425" rIns="91425" bIns="91425" anchor="ctr" anchorCtr="0">
            <a:noAutofit/>
          </a:bodyPr>
          <a:lstStyle/>
          <a:p>
            <a:pPr marL="0" indent="0"/>
            <a:endParaRPr lang="en-IN" dirty="0"/>
          </a:p>
          <a:p>
            <a:pPr marL="0" indent="0"/>
            <a:endParaRPr lang="en-IN" dirty="0"/>
          </a:p>
          <a:p>
            <a:pPr marL="0" indent="0"/>
            <a:r>
              <a:rPr lang="en-IN" dirty="0" err="1"/>
              <a:t>Minkowski</a:t>
            </a:r>
            <a:r>
              <a:rPr lang="en-IN" dirty="0"/>
              <a:t> Distance</a:t>
            </a:r>
          </a:p>
          <a:p>
            <a:pPr marL="0" indent="0"/>
            <a:endParaRPr lang="en-IN" dirty="0"/>
          </a:p>
          <a:p>
            <a:pPr marL="0" indent="0"/>
            <a:endParaRPr lang="en-IN" dirty="0"/>
          </a:p>
          <a:p>
            <a:pPr marL="0" lvl="0" indent="0"/>
            <a:endParaRPr dirty="0"/>
          </a:p>
        </p:txBody>
      </p:sp>
      <p:sp>
        <p:nvSpPr>
          <p:cNvPr id="75" name="Google Shape;75;p15"/>
          <p:cNvSpPr txBox="1">
            <a:spLocks noGrp="1"/>
          </p:cNvSpPr>
          <p:nvPr>
            <p:ph type="body" idx="2"/>
          </p:nvPr>
        </p:nvSpPr>
        <p:spPr>
          <a:xfrm>
            <a:off x="462275" y="1996300"/>
            <a:ext cx="3837000" cy="2666926"/>
          </a:xfrm>
          <a:prstGeom prst="rect">
            <a:avLst/>
          </a:prstGeom>
        </p:spPr>
        <p:txBody>
          <a:bodyPr spcFirstLastPara="1" wrap="square" lIns="91425" tIns="91425" rIns="91425" bIns="91425" anchor="ctr" anchorCtr="0">
            <a:noAutofit/>
          </a:bodyPr>
          <a:lstStyle/>
          <a:p>
            <a:r>
              <a:rPr lang="en-IN" dirty="0" err="1"/>
              <a:t>Minkowski</a:t>
            </a:r>
            <a:r>
              <a:rPr lang="en-IN" dirty="0"/>
              <a:t> distance calculates the distance between two real-valued vectors.</a:t>
            </a:r>
          </a:p>
          <a:p>
            <a:r>
              <a:rPr lang="en-IN" dirty="0"/>
              <a:t>It is a generalization of the Euclidean and Manhattan distance measures and adds a parameter, called the “order” or “p“, that allows different distance measures to be calculated.</a:t>
            </a:r>
          </a:p>
          <a:p>
            <a:endParaRPr lang="en-IN" dirty="0"/>
          </a:p>
        </p:txBody>
      </p:sp>
      <p:pic>
        <p:nvPicPr>
          <p:cNvPr id="2" name="Picture 1"/>
          <p:cNvPicPr>
            <a:picLocks noChangeAspect="1"/>
          </p:cNvPicPr>
          <p:nvPr/>
        </p:nvPicPr>
        <p:blipFill>
          <a:blip r:embed="rId3"/>
          <a:stretch>
            <a:fillRect/>
          </a:stretch>
        </p:blipFill>
        <p:spPr>
          <a:xfrm>
            <a:off x="4756152" y="903890"/>
            <a:ext cx="4083048" cy="3062286"/>
          </a:xfrm>
          <a:prstGeom prst="rect">
            <a:avLst/>
          </a:prstGeom>
        </p:spPr>
      </p:pic>
      <p:sp>
        <p:nvSpPr>
          <p:cNvPr id="8" name="Google Shape;77;p15"/>
          <p:cNvSpPr txBox="1">
            <a:spLocks/>
          </p:cNvSpPr>
          <p:nvPr/>
        </p:nvSpPr>
        <p:spPr>
          <a:xfrm>
            <a:off x="5043418" y="4520950"/>
            <a:ext cx="3848333" cy="2845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marR="0" lvl="0" indent="0" algn="ctr" defTabSz="914400" rtl="0" eaLnBrk="1" fontAlgn="auto" latinLnBrk="0" hangingPunct="1">
              <a:lnSpc>
                <a:spcPct val="115000"/>
              </a:lnSpc>
              <a:spcBef>
                <a:spcPts val="0"/>
              </a:spcBef>
              <a:spcAft>
                <a:spcPts val="1600"/>
              </a:spcAft>
              <a:buClr>
                <a:srgbClr val="595959"/>
              </a:buClr>
              <a:buSzPts val="700"/>
              <a:buFont typeface="Arial"/>
              <a:buNone/>
              <a:tabLst/>
              <a:defRPr/>
            </a:pPr>
            <a:r>
              <a:rPr kumimoji="0" lang="en-IN" sz="700" b="0" i="0" u="none" strike="noStrike" kern="0" cap="none" spc="0" normalizeH="0" baseline="0" noProof="0" dirty="0">
                <a:ln>
                  <a:noFill/>
                </a:ln>
                <a:solidFill>
                  <a:srgbClr val="595959"/>
                </a:solidFill>
                <a:effectLst/>
                <a:uLnTx/>
                <a:uFillTx/>
                <a:latin typeface="Arial"/>
                <a:cs typeface="Arial"/>
                <a:sym typeface="Arial"/>
              </a:rPr>
              <a:t>Image Source: https://slideplayer.com/slide/5139522/</a:t>
            </a:r>
          </a:p>
        </p:txBody>
      </p:sp>
    </p:spTree>
    <p:extLst>
      <p:ext uri="{BB962C8B-B14F-4D97-AF65-F5344CB8AC3E}">
        <p14:creationId xmlns:p14="http://schemas.microsoft.com/office/powerpoint/2010/main" val="1752151911"/>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Distance metrics</a:t>
            </a:r>
            <a:endParaRPr dirty="0"/>
          </a:p>
        </p:txBody>
      </p:sp>
      <p:sp>
        <p:nvSpPr>
          <p:cNvPr id="74" name="Google Shape;74;p15"/>
          <p:cNvSpPr txBox="1">
            <a:spLocks noGrp="1"/>
          </p:cNvSpPr>
          <p:nvPr>
            <p:ph type="subTitle" idx="1"/>
          </p:nvPr>
        </p:nvSpPr>
        <p:spPr>
          <a:xfrm>
            <a:off x="254075" y="1429407"/>
            <a:ext cx="4045200" cy="672662"/>
          </a:xfrm>
          <a:prstGeom prst="rect">
            <a:avLst/>
          </a:prstGeom>
        </p:spPr>
        <p:txBody>
          <a:bodyPr spcFirstLastPara="1" wrap="square" lIns="91425" tIns="91425" rIns="91425" bIns="91425" anchor="ctr" anchorCtr="0">
            <a:noAutofit/>
          </a:bodyPr>
          <a:lstStyle/>
          <a:p>
            <a:pPr marL="0" indent="0"/>
            <a:endParaRPr lang="en-IN" dirty="0"/>
          </a:p>
          <a:p>
            <a:pPr marL="0" indent="0"/>
            <a:endParaRPr lang="en-IN" dirty="0"/>
          </a:p>
          <a:p>
            <a:pPr marL="0" indent="0"/>
            <a:r>
              <a:rPr lang="en-IN" dirty="0" err="1"/>
              <a:t>Minkowski</a:t>
            </a:r>
            <a:r>
              <a:rPr lang="en-IN" dirty="0"/>
              <a:t> Distance</a:t>
            </a:r>
          </a:p>
          <a:p>
            <a:pPr marL="0" indent="0"/>
            <a:endParaRPr lang="en-IN" dirty="0"/>
          </a:p>
          <a:p>
            <a:pPr marL="0" indent="0"/>
            <a:endParaRPr lang="en-IN" dirty="0"/>
          </a:p>
          <a:p>
            <a:pPr marL="0" lvl="0" indent="0"/>
            <a:endParaRPr dirty="0"/>
          </a:p>
        </p:txBody>
      </p:sp>
      <p:sp>
        <p:nvSpPr>
          <p:cNvPr id="75" name="Google Shape;75;p15"/>
          <p:cNvSpPr txBox="1">
            <a:spLocks noGrp="1"/>
          </p:cNvSpPr>
          <p:nvPr>
            <p:ph type="body" idx="2"/>
          </p:nvPr>
        </p:nvSpPr>
        <p:spPr>
          <a:xfrm>
            <a:off x="462275" y="1996300"/>
            <a:ext cx="3837000" cy="2666926"/>
          </a:xfrm>
          <a:prstGeom prst="rect">
            <a:avLst/>
          </a:prstGeom>
        </p:spPr>
        <p:txBody>
          <a:bodyPr spcFirstLastPara="1" wrap="square" lIns="91425" tIns="91425" rIns="91425" bIns="91425" anchor="ctr" anchorCtr="0">
            <a:noAutofit/>
          </a:bodyPr>
          <a:lstStyle/>
          <a:p>
            <a:r>
              <a:rPr lang="en-IN" dirty="0"/>
              <a:t>For example:</a:t>
            </a:r>
          </a:p>
          <a:p>
            <a:endParaRPr lang="en-IN" dirty="0"/>
          </a:p>
          <a:p>
            <a:pPr marL="139700" indent="0">
              <a:buNone/>
            </a:pPr>
            <a:r>
              <a:rPr lang="en-IN" dirty="0"/>
              <a:t>Given two vectors, vect1 as (4, 2, 6, 8) and vect2 as (5, 1, 7, 9). Their </a:t>
            </a:r>
            <a:r>
              <a:rPr lang="en-IN" dirty="0" err="1"/>
              <a:t>Minkowski</a:t>
            </a:r>
            <a:r>
              <a:rPr lang="en-IN" dirty="0"/>
              <a:t> distance for p = 2 is given by, ( |4 – 5|2 + |2 – 1|2 + |6 – 7|2 + |8 – 9|2 )1/2  which is equal to 2.</a:t>
            </a:r>
          </a:p>
        </p:txBody>
      </p:sp>
      <p:pic>
        <p:nvPicPr>
          <p:cNvPr id="6" name="Picture 5"/>
          <p:cNvPicPr>
            <a:picLocks noChangeAspect="1"/>
          </p:cNvPicPr>
          <p:nvPr/>
        </p:nvPicPr>
        <p:blipFill>
          <a:blip r:embed="rId3"/>
          <a:stretch>
            <a:fillRect/>
          </a:stretch>
        </p:blipFill>
        <p:spPr>
          <a:xfrm>
            <a:off x="4756152" y="903890"/>
            <a:ext cx="4083048" cy="3062286"/>
          </a:xfrm>
          <a:prstGeom prst="rect">
            <a:avLst/>
          </a:prstGeom>
        </p:spPr>
      </p:pic>
      <p:sp>
        <p:nvSpPr>
          <p:cNvPr id="8" name="Google Shape;77;p15"/>
          <p:cNvSpPr txBox="1">
            <a:spLocks/>
          </p:cNvSpPr>
          <p:nvPr/>
        </p:nvSpPr>
        <p:spPr>
          <a:xfrm>
            <a:off x="5043418" y="4520950"/>
            <a:ext cx="3848333" cy="2845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0" marR="0" lvl="0" indent="0" algn="ctr" defTabSz="914400" rtl="0" eaLnBrk="1" fontAlgn="auto" latinLnBrk="0" hangingPunct="1">
              <a:lnSpc>
                <a:spcPct val="115000"/>
              </a:lnSpc>
              <a:spcBef>
                <a:spcPts val="0"/>
              </a:spcBef>
              <a:spcAft>
                <a:spcPts val="1600"/>
              </a:spcAft>
              <a:buClr>
                <a:srgbClr val="595959"/>
              </a:buClr>
              <a:buSzPts val="700"/>
              <a:buFont typeface="Arial"/>
              <a:buNone/>
              <a:tabLst/>
              <a:defRPr/>
            </a:pPr>
            <a:r>
              <a:rPr kumimoji="0" lang="en-IN" sz="700" b="0" i="0" u="none" strike="noStrike" kern="0" cap="none" spc="0" normalizeH="0" baseline="0" noProof="0" dirty="0">
                <a:ln>
                  <a:noFill/>
                </a:ln>
                <a:solidFill>
                  <a:srgbClr val="595959"/>
                </a:solidFill>
                <a:effectLst/>
                <a:uLnTx/>
                <a:uFillTx/>
                <a:latin typeface="Arial"/>
                <a:cs typeface="Arial"/>
                <a:sym typeface="Arial"/>
              </a:rPr>
              <a:t>Image Source: https://slideplayer.com/slide/5139522/</a:t>
            </a:r>
          </a:p>
        </p:txBody>
      </p:sp>
    </p:spTree>
    <p:extLst>
      <p:ext uri="{BB962C8B-B14F-4D97-AF65-F5344CB8AC3E}">
        <p14:creationId xmlns:p14="http://schemas.microsoft.com/office/powerpoint/2010/main" val="395163620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KNN Classification</a:t>
            </a:r>
            <a:endParaRPr dirty="0"/>
          </a:p>
        </p:txBody>
      </p:sp>
      <p:sp>
        <p:nvSpPr>
          <p:cNvPr id="74" name="Google Shape;74;p15"/>
          <p:cNvSpPr txBox="1">
            <a:spLocks noGrp="1"/>
          </p:cNvSpPr>
          <p:nvPr>
            <p:ph type="subTitle" idx="1"/>
          </p:nvPr>
        </p:nvSpPr>
        <p:spPr>
          <a:xfrm>
            <a:off x="254075" y="1429407"/>
            <a:ext cx="4045200" cy="672662"/>
          </a:xfrm>
          <a:prstGeom prst="rect">
            <a:avLst/>
          </a:prstGeom>
        </p:spPr>
        <p:txBody>
          <a:bodyPr spcFirstLastPara="1" wrap="square" lIns="91425" tIns="91425" rIns="91425" bIns="91425" anchor="ctr" anchorCtr="0">
            <a:noAutofit/>
          </a:bodyPr>
          <a:lstStyle/>
          <a:p>
            <a:pPr marL="0" indent="0"/>
            <a:endParaRPr lang="en-IN" dirty="0"/>
          </a:p>
          <a:p>
            <a:pPr marL="0" indent="0"/>
            <a:endParaRPr lang="en-IN" dirty="0"/>
          </a:p>
          <a:p>
            <a:pPr marL="0" indent="0"/>
            <a:r>
              <a:rPr lang="en-IN" dirty="0"/>
              <a:t>Concept</a:t>
            </a:r>
          </a:p>
          <a:p>
            <a:pPr marL="0" indent="0"/>
            <a:endParaRPr lang="en-IN" dirty="0"/>
          </a:p>
          <a:p>
            <a:pPr marL="0" indent="0"/>
            <a:endParaRPr lang="en-IN" dirty="0"/>
          </a:p>
          <a:p>
            <a:pPr marL="0" lvl="0" indent="0"/>
            <a:endParaRPr dirty="0"/>
          </a:p>
        </p:txBody>
      </p:sp>
      <p:sp>
        <p:nvSpPr>
          <p:cNvPr id="75" name="Google Shape;75;p15"/>
          <p:cNvSpPr txBox="1">
            <a:spLocks noGrp="1"/>
          </p:cNvSpPr>
          <p:nvPr>
            <p:ph type="body" idx="2"/>
          </p:nvPr>
        </p:nvSpPr>
        <p:spPr>
          <a:xfrm>
            <a:off x="462275" y="1973047"/>
            <a:ext cx="3837000" cy="2886978"/>
          </a:xfrm>
          <a:prstGeom prst="rect">
            <a:avLst/>
          </a:prstGeom>
        </p:spPr>
        <p:txBody>
          <a:bodyPr spcFirstLastPara="1" wrap="square" lIns="91425" tIns="91425" rIns="91425" bIns="91425" anchor="ctr" anchorCtr="0">
            <a:noAutofit/>
          </a:bodyPr>
          <a:lstStyle/>
          <a:p>
            <a:r>
              <a:rPr lang="en-IN" dirty="0"/>
              <a:t>K-Nearest Neighbour is one of the simplest Machine Learning algorithms based on Supervised Learning technique.</a:t>
            </a:r>
          </a:p>
          <a:p>
            <a:pPr marL="139700" indent="0">
              <a:buNone/>
            </a:pPr>
            <a:endParaRPr lang="en-IN" dirty="0"/>
          </a:p>
          <a:p>
            <a:r>
              <a:rPr lang="en-IN" dirty="0"/>
              <a:t>K-NN algorithm assumes the similarity between the new case/data and available cases and put the new case into the category that is most similar to the available categories.</a:t>
            </a:r>
          </a:p>
          <a:p>
            <a:endParaRPr lang="en-IN" dirty="0"/>
          </a:p>
          <a:p>
            <a:endParaRPr lang="en-IN" dirty="0"/>
          </a:p>
        </p:txBody>
      </p:sp>
      <p:pic>
        <p:nvPicPr>
          <p:cNvPr id="2" name="Picture 1"/>
          <p:cNvPicPr>
            <a:picLocks noChangeAspect="1"/>
          </p:cNvPicPr>
          <p:nvPr/>
        </p:nvPicPr>
        <p:blipFill>
          <a:blip r:embed="rId3"/>
          <a:stretch>
            <a:fillRect/>
          </a:stretch>
        </p:blipFill>
        <p:spPr>
          <a:xfrm>
            <a:off x="4727298" y="1034200"/>
            <a:ext cx="4092804" cy="2253400"/>
          </a:xfrm>
          <a:prstGeom prst="rect">
            <a:avLst/>
          </a:prstGeom>
        </p:spPr>
      </p:pic>
      <p:sp>
        <p:nvSpPr>
          <p:cNvPr id="4" name="Rectangle 3"/>
          <p:cNvSpPr/>
          <p:nvPr/>
        </p:nvSpPr>
        <p:spPr>
          <a:xfrm>
            <a:off x="4623089" y="4154052"/>
            <a:ext cx="4572000" cy="323935"/>
          </a:xfrm>
          <a:prstGeom prst="rect">
            <a:avLst/>
          </a:prstGeom>
        </p:spPr>
        <p:txBody>
          <a:bodyPr>
            <a:spAutoFit/>
          </a:bodyPr>
          <a:lstStyle/>
          <a:p>
            <a:pPr marL="0" marR="0" lvl="0" indent="0" algn="ctr" defTabSz="914400" rtl="0" eaLnBrk="1" fontAlgn="auto" latinLnBrk="0" hangingPunct="1">
              <a:lnSpc>
                <a:spcPct val="115000"/>
              </a:lnSpc>
              <a:spcBef>
                <a:spcPts val="1000"/>
              </a:spcBef>
              <a:spcAft>
                <a:spcPts val="0"/>
              </a:spcAft>
              <a:buClr>
                <a:srgbClr val="000000"/>
              </a:buClr>
              <a:buSzTx/>
              <a:buFont typeface="Arial"/>
              <a:buNone/>
              <a:tabLst/>
              <a:defRPr/>
            </a:pPr>
            <a:endParaRPr kumimoji="0" lang="en-IN" sz="700" b="0" i="0" u="none" strike="noStrike" kern="0" cap="none" spc="0" normalizeH="0" baseline="0" noProof="0" dirty="0">
              <a:ln>
                <a:noFill/>
              </a:ln>
              <a:solidFill>
                <a:srgbClr val="000000"/>
              </a:solidFill>
              <a:effectLst/>
              <a:uLnTx/>
              <a:uFillTx/>
              <a:latin typeface="Arial"/>
              <a:ea typeface="Times New Roman" panose="02020603050405020304" pitchFamily="18" charset="0"/>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700" b="0" i="0" u="none" strike="noStrike" kern="0" cap="none" spc="0" normalizeH="0" baseline="0" noProof="0" dirty="0">
                <a:ln>
                  <a:noFill/>
                </a:ln>
                <a:solidFill>
                  <a:srgbClr val="000000"/>
                </a:solidFill>
                <a:effectLst/>
                <a:uLnTx/>
                <a:uFillTx/>
                <a:latin typeface="Arial"/>
                <a:ea typeface="Times New Roman" panose="02020603050405020304" pitchFamily="18" charset="0"/>
                <a:cs typeface="Arial"/>
                <a:sym typeface="Arial"/>
              </a:rPr>
              <a:t>Image source: </a:t>
            </a:r>
            <a:r>
              <a:rPr kumimoji="0" lang="en-IN" sz="700" b="0" i="0" u="sng" strike="noStrike" kern="0" cap="none" spc="0" normalizeH="0" baseline="0" noProof="0" dirty="0">
                <a:ln>
                  <a:noFill/>
                </a:ln>
                <a:solidFill>
                  <a:srgbClr val="0000FF"/>
                </a:solidFill>
                <a:effectLst/>
                <a:uLnTx/>
                <a:uFillTx/>
                <a:latin typeface="Arial"/>
                <a:ea typeface="Times New Roman" panose="02020603050405020304" pitchFamily="18" charset="0"/>
                <a:cs typeface="Arial"/>
                <a:sym typeface="Arial"/>
                <a:hlinkClick r:id="rId4"/>
              </a:rPr>
              <a:t>https://www.javatpoint.com/k-nearest-neighbor-algorithm-for-machine-learning</a:t>
            </a:r>
            <a:endParaRPr kumimoji="0" lang="en-IN" sz="7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27922625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KNN Classification</a:t>
            </a:r>
            <a:endParaRPr dirty="0"/>
          </a:p>
        </p:txBody>
      </p:sp>
      <p:sp>
        <p:nvSpPr>
          <p:cNvPr id="74" name="Google Shape;74;p15"/>
          <p:cNvSpPr txBox="1">
            <a:spLocks noGrp="1"/>
          </p:cNvSpPr>
          <p:nvPr>
            <p:ph type="subTitle" idx="1"/>
          </p:nvPr>
        </p:nvSpPr>
        <p:spPr>
          <a:xfrm>
            <a:off x="254075" y="1429407"/>
            <a:ext cx="4045200" cy="672662"/>
          </a:xfrm>
          <a:prstGeom prst="rect">
            <a:avLst/>
          </a:prstGeom>
        </p:spPr>
        <p:txBody>
          <a:bodyPr spcFirstLastPara="1" wrap="square" lIns="91425" tIns="91425" rIns="91425" bIns="91425" anchor="ctr" anchorCtr="0">
            <a:noAutofit/>
          </a:bodyPr>
          <a:lstStyle/>
          <a:p>
            <a:pPr marL="0" indent="0"/>
            <a:endParaRPr lang="en-IN" dirty="0"/>
          </a:p>
          <a:p>
            <a:pPr marL="0" indent="0"/>
            <a:endParaRPr lang="en-IN" dirty="0"/>
          </a:p>
          <a:p>
            <a:pPr marL="0" indent="0"/>
            <a:r>
              <a:rPr lang="en-IN" dirty="0"/>
              <a:t>Concept</a:t>
            </a:r>
          </a:p>
          <a:p>
            <a:pPr marL="0" indent="0"/>
            <a:endParaRPr lang="en-IN" dirty="0"/>
          </a:p>
          <a:p>
            <a:pPr marL="0" indent="0"/>
            <a:endParaRPr lang="en-IN" dirty="0"/>
          </a:p>
          <a:p>
            <a:pPr marL="0" lvl="0" indent="0"/>
            <a:endParaRPr dirty="0"/>
          </a:p>
        </p:txBody>
      </p:sp>
      <p:sp>
        <p:nvSpPr>
          <p:cNvPr id="75" name="Google Shape;75;p15"/>
          <p:cNvSpPr txBox="1">
            <a:spLocks noGrp="1"/>
          </p:cNvSpPr>
          <p:nvPr>
            <p:ph type="body" idx="2"/>
          </p:nvPr>
        </p:nvSpPr>
        <p:spPr>
          <a:xfrm>
            <a:off x="462275" y="1973047"/>
            <a:ext cx="3837000" cy="2886978"/>
          </a:xfrm>
          <a:prstGeom prst="rect">
            <a:avLst/>
          </a:prstGeom>
        </p:spPr>
        <p:txBody>
          <a:bodyPr spcFirstLastPara="1" wrap="square" lIns="91425" tIns="91425" rIns="91425" bIns="91425" anchor="ctr" anchorCtr="0">
            <a:noAutofit/>
          </a:bodyPr>
          <a:lstStyle/>
          <a:p>
            <a:r>
              <a:rPr lang="en-IN" dirty="0"/>
              <a:t>K-NN algorithm can be used for Regression as well as for Classification but mostly it is used for the Classification problems.</a:t>
            </a:r>
          </a:p>
          <a:p>
            <a:endParaRPr lang="en-IN" dirty="0"/>
          </a:p>
          <a:p>
            <a:r>
              <a:rPr lang="en-IN" dirty="0"/>
              <a:t>It is also called a lazy learner algorithm because it does not learn from the training set immediately instead it stores the dataset and at the time of classification, it performs an action on the dataset.</a:t>
            </a:r>
          </a:p>
          <a:p>
            <a:endParaRPr lang="en-IN" dirty="0"/>
          </a:p>
        </p:txBody>
      </p:sp>
      <p:pic>
        <p:nvPicPr>
          <p:cNvPr id="6" name="Picture 5"/>
          <p:cNvPicPr>
            <a:picLocks noChangeAspect="1"/>
          </p:cNvPicPr>
          <p:nvPr/>
        </p:nvPicPr>
        <p:blipFill>
          <a:blip r:embed="rId3"/>
          <a:stretch>
            <a:fillRect/>
          </a:stretch>
        </p:blipFill>
        <p:spPr>
          <a:xfrm>
            <a:off x="4727298" y="1034200"/>
            <a:ext cx="4092804" cy="2253400"/>
          </a:xfrm>
          <a:prstGeom prst="rect">
            <a:avLst/>
          </a:prstGeom>
        </p:spPr>
      </p:pic>
      <p:sp>
        <p:nvSpPr>
          <p:cNvPr id="4" name="Rectangle 3"/>
          <p:cNvSpPr/>
          <p:nvPr/>
        </p:nvSpPr>
        <p:spPr>
          <a:xfrm>
            <a:off x="4727298" y="4208745"/>
            <a:ext cx="4423006" cy="21544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800" b="0" i="0" u="none" strike="noStrike" kern="0" cap="none" spc="0" normalizeH="0" baseline="0" noProof="0" dirty="0">
                <a:ln>
                  <a:noFill/>
                </a:ln>
                <a:solidFill>
                  <a:srgbClr val="000000"/>
                </a:solidFill>
                <a:effectLst/>
                <a:uLnTx/>
                <a:uFillTx/>
                <a:latin typeface="Arial"/>
                <a:ea typeface="Times New Roman" panose="02020603050405020304" pitchFamily="18" charset="0"/>
                <a:cs typeface="Arial"/>
                <a:sym typeface="Arial"/>
              </a:rPr>
              <a:t>Image source: </a:t>
            </a:r>
            <a:r>
              <a:rPr kumimoji="0" lang="en-IN" sz="800" b="0" i="0" u="sng" strike="noStrike" kern="0" cap="none" spc="0" normalizeH="0" baseline="0" noProof="0" dirty="0">
                <a:ln>
                  <a:noFill/>
                </a:ln>
                <a:solidFill>
                  <a:srgbClr val="0000FF"/>
                </a:solidFill>
                <a:effectLst/>
                <a:uLnTx/>
                <a:uFillTx/>
                <a:latin typeface="Arial"/>
                <a:ea typeface="Times New Roman" panose="02020603050405020304" pitchFamily="18" charset="0"/>
                <a:cs typeface="Arial"/>
                <a:sym typeface="Arial"/>
                <a:hlinkClick r:id="rId4"/>
              </a:rPr>
              <a:t>https://www.javatpoint.com/k-nearest-neighbor-algorithm-for-machine-learning</a:t>
            </a:r>
            <a:endParaRPr kumimoji="0" lang="en-IN" sz="8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65996121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KNN Classification</a:t>
            </a:r>
            <a:endParaRPr dirty="0"/>
          </a:p>
        </p:txBody>
      </p:sp>
      <p:sp>
        <p:nvSpPr>
          <p:cNvPr id="74" name="Google Shape;74;p15"/>
          <p:cNvSpPr txBox="1">
            <a:spLocks noGrp="1"/>
          </p:cNvSpPr>
          <p:nvPr>
            <p:ph type="subTitle" idx="1"/>
          </p:nvPr>
        </p:nvSpPr>
        <p:spPr>
          <a:xfrm>
            <a:off x="254075" y="1429407"/>
            <a:ext cx="4045200" cy="672662"/>
          </a:xfrm>
          <a:prstGeom prst="rect">
            <a:avLst/>
          </a:prstGeom>
        </p:spPr>
        <p:txBody>
          <a:bodyPr spcFirstLastPara="1" wrap="square" lIns="91425" tIns="91425" rIns="91425" bIns="91425" anchor="ctr" anchorCtr="0">
            <a:noAutofit/>
          </a:bodyPr>
          <a:lstStyle/>
          <a:p>
            <a:pPr marL="0" indent="0"/>
            <a:endParaRPr lang="en-IN" dirty="0"/>
          </a:p>
          <a:p>
            <a:pPr marL="0" indent="0"/>
            <a:endParaRPr lang="en-IN" dirty="0"/>
          </a:p>
          <a:p>
            <a:pPr marL="0" indent="0"/>
            <a:r>
              <a:rPr lang="en-IN" dirty="0"/>
              <a:t>Why do we need a K-NN Algorithm?</a:t>
            </a:r>
          </a:p>
          <a:p>
            <a:pPr marL="0" indent="0"/>
            <a:endParaRPr lang="en-IN" dirty="0"/>
          </a:p>
          <a:p>
            <a:pPr marL="0" indent="0"/>
            <a:endParaRPr lang="en-IN" dirty="0"/>
          </a:p>
          <a:p>
            <a:pPr marL="0" lvl="0" indent="0"/>
            <a:endParaRPr dirty="0"/>
          </a:p>
        </p:txBody>
      </p:sp>
      <p:sp>
        <p:nvSpPr>
          <p:cNvPr id="75" name="Google Shape;75;p15"/>
          <p:cNvSpPr txBox="1">
            <a:spLocks noGrp="1"/>
          </p:cNvSpPr>
          <p:nvPr>
            <p:ph type="body" idx="2"/>
          </p:nvPr>
        </p:nvSpPr>
        <p:spPr>
          <a:xfrm>
            <a:off x="462275" y="1973047"/>
            <a:ext cx="3837000" cy="2886978"/>
          </a:xfrm>
          <a:prstGeom prst="rect">
            <a:avLst/>
          </a:prstGeom>
        </p:spPr>
        <p:txBody>
          <a:bodyPr spcFirstLastPara="1" wrap="square" lIns="91425" tIns="91425" rIns="91425" bIns="91425" anchor="ctr" anchorCtr="0">
            <a:noAutofit/>
          </a:bodyPr>
          <a:lstStyle/>
          <a:p>
            <a:r>
              <a:rPr lang="en-IN" dirty="0"/>
              <a:t>With the help of K-NN, we can easily identify the category or class of a particular dataset.</a:t>
            </a:r>
          </a:p>
          <a:p>
            <a:endParaRPr lang="en-IN" dirty="0"/>
          </a:p>
          <a:p>
            <a:r>
              <a:rPr lang="en-IN" dirty="0"/>
              <a:t>Suppose there are two categories, i.e., Category A and Category B, and we have a new data point x1, so this data point will lie in which of these categories. To solve this type of problem, we need a K-NN algorithm.</a:t>
            </a:r>
          </a:p>
        </p:txBody>
      </p:sp>
      <p:pic>
        <p:nvPicPr>
          <p:cNvPr id="2" name="Picture 1"/>
          <p:cNvPicPr>
            <a:picLocks noChangeAspect="1"/>
          </p:cNvPicPr>
          <p:nvPr/>
        </p:nvPicPr>
        <p:blipFill>
          <a:blip r:embed="rId3"/>
          <a:stretch>
            <a:fillRect/>
          </a:stretch>
        </p:blipFill>
        <p:spPr>
          <a:xfrm>
            <a:off x="4656878" y="1156058"/>
            <a:ext cx="4372463" cy="2186232"/>
          </a:xfrm>
          <a:prstGeom prst="rect">
            <a:avLst/>
          </a:prstGeom>
        </p:spPr>
      </p:pic>
      <p:sp>
        <p:nvSpPr>
          <p:cNvPr id="9" name="Google Shape;77;p15"/>
          <p:cNvSpPr txBox="1">
            <a:spLocks/>
          </p:cNvSpPr>
          <p:nvPr/>
        </p:nvSpPr>
        <p:spPr>
          <a:xfrm>
            <a:off x="5043418" y="4520950"/>
            <a:ext cx="3848333" cy="2845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184150" marR="0" lvl="0" indent="0" algn="ctr" defTabSz="914400" rtl="0" eaLnBrk="1" fontAlgn="auto" latinLnBrk="0" hangingPunct="1">
              <a:lnSpc>
                <a:spcPct val="115000"/>
              </a:lnSpc>
              <a:spcBef>
                <a:spcPts val="0"/>
              </a:spcBef>
              <a:spcAft>
                <a:spcPts val="0"/>
              </a:spcAft>
              <a:buClr>
                <a:srgbClr val="595959"/>
              </a:buClr>
              <a:buSzPts val="700"/>
              <a:buFont typeface="Arial"/>
              <a:buNone/>
              <a:tabLst/>
              <a:defRPr/>
            </a:pPr>
            <a:r>
              <a:rPr kumimoji="0" lang="en-IN" sz="700" b="0" i="0" u="none" strike="noStrike" kern="0" cap="none" spc="0" normalizeH="0" baseline="0" noProof="0" dirty="0">
                <a:ln>
                  <a:noFill/>
                </a:ln>
                <a:solidFill>
                  <a:srgbClr val="595959"/>
                </a:solidFill>
                <a:effectLst/>
                <a:uLnTx/>
                <a:uFillTx/>
                <a:latin typeface="Arial"/>
                <a:cs typeface="Arial"/>
                <a:sym typeface="Arial"/>
              </a:rPr>
              <a:t>Image Source: </a:t>
            </a:r>
            <a:r>
              <a:rPr kumimoji="0" lang="en-IN" sz="700" b="0" i="0" u="sng" strike="noStrike" kern="0" cap="none" spc="0" normalizeH="0" baseline="0" noProof="0" dirty="0">
                <a:ln>
                  <a:noFill/>
                </a:ln>
                <a:solidFill>
                  <a:srgbClr val="595959"/>
                </a:solidFill>
                <a:effectLst/>
                <a:uLnTx/>
                <a:uFillTx/>
                <a:latin typeface="Arial"/>
                <a:cs typeface="Arial"/>
                <a:sym typeface="Arial"/>
                <a:hlinkClick r:id="rId4"/>
              </a:rPr>
              <a:t>https://www.javatpoint.com/k-nearest-neighbor-algorithm-for-machine-learning</a:t>
            </a:r>
            <a:endParaRPr kumimoji="0" lang="en-IN" sz="700" b="0" i="0" u="none" strike="noStrike" kern="0" cap="none" spc="0" normalizeH="0" baseline="0" noProof="0" dirty="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34876681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KNN Classification</a:t>
            </a:r>
            <a:endParaRPr dirty="0"/>
          </a:p>
        </p:txBody>
      </p:sp>
      <p:sp>
        <p:nvSpPr>
          <p:cNvPr id="74" name="Google Shape;74;p15"/>
          <p:cNvSpPr txBox="1">
            <a:spLocks noGrp="1"/>
          </p:cNvSpPr>
          <p:nvPr>
            <p:ph type="subTitle" idx="1"/>
          </p:nvPr>
        </p:nvSpPr>
        <p:spPr>
          <a:xfrm>
            <a:off x="254075" y="1429407"/>
            <a:ext cx="4045200" cy="672662"/>
          </a:xfrm>
          <a:prstGeom prst="rect">
            <a:avLst/>
          </a:prstGeom>
        </p:spPr>
        <p:txBody>
          <a:bodyPr spcFirstLastPara="1" wrap="square" lIns="91425" tIns="91425" rIns="91425" bIns="91425" anchor="ctr" anchorCtr="0">
            <a:noAutofit/>
          </a:bodyPr>
          <a:lstStyle/>
          <a:p>
            <a:pPr marL="0" indent="0"/>
            <a:endParaRPr lang="en-IN" dirty="0"/>
          </a:p>
          <a:p>
            <a:pPr marL="0" indent="0"/>
            <a:endParaRPr lang="en-IN" dirty="0"/>
          </a:p>
          <a:p>
            <a:pPr marL="0" indent="0"/>
            <a:r>
              <a:rPr lang="en-IN" dirty="0"/>
              <a:t>How does K-NN work?</a:t>
            </a:r>
          </a:p>
          <a:p>
            <a:pPr marL="0" indent="0"/>
            <a:endParaRPr lang="en-IN" dirty="0"/>
          </a:p>
          <a:p>
            <a:pPr marL="0" indent="0"/>
            <a:endParaRPr lang="en-IN" dirty="0"/>
          </a:p>
          <a:p>
            <a:pPr marL="0" lvl="0" indent="0"/>
            <a:endParaRPr dirty="0"/>
          </a:p>
        </p:txBody>
      </p:sp>
      <p:sp>
        <p:nvSpPr>
          <p:cNvPr id="75" name="Google Shape;75;p15"/>
          <p:cNvSpPr txBox="1">
            <a:spLocks noGrp="1"/>
          </p:cNvSpPr>
          <p:nvPr>
            <p:ph type="body" idx="2"/>
          </p:nvPr>
        </p:nvSpPr>
        <p:spPr>
          <a:xfrm>
            <a:off x="462275" y="1973047"/>
            <a:ext cx="3837000" cy="2886978"/>
          </a:xfrm>
          <a:prstGeom prst="rect">
            <a:avLst/>
          </a:prstGeom>
        </p:spPr>
        <p:txBody>
          <a:bodyPr spcFirstLastPara="1" wrap="square" lIns="91425" tIns="91425" rIns="91425" bIns="91425" anchor="ctr" anchorCtr="0">
            <a:noAutofit/>
          </a:bodyPr>
          <a:lstStyle/>
          <a:p>
            <a:r>
              <a:rPr lang="en-IN" dirty="0"/>
              <a:t>Step-1: Select the number K of the </a:t>
            </a:r>
            <a:r>
              <a:rPr lang="en-IN" dirty="0" err="1"/>
              <a:t>neighbors</a:t>
            </a:r>
            <a:endParaRPr lang="en-IN" dirty="0"/>
          </a:p>
          <a:p>
            <a:endParaRPr lang="en-IN" dirty="0"/>
          </a:p>
          <a:p>
            <a:r>
              <a:rPr lang="en-IN" dirty="0"/>
              <a:t>Step-2: Calculate the Euclidean distance of K number of </a:t>
            </a:r>
            <a:r>
              <a:rPr lang="en-IN" dirty="0" err="1"/>
              <a:t>neighbors</a:t>
            </a:r>
            <a:endParaRPr lang="en-IN" dirty="0"/>
          </a:p>
          <a:p>
            <a:endParaRPr lang="en-IN" dirty="0"/>
          </a:p>
          <a:p>
            <a:pPr marL="139700" indent="0">
              <a:buNone/>
            </a:pPr>
            <a:endParaRPr lang="en-IN" dirty="0"/>
          </a:p>
        </p:txBody>
      </p:sp>
      <p:pic>
        <p:nvPicPr>
          <p:cNvPr id="2" name="Picture 1"/>
          <p:cNvPicPr>
            <a:picLocks noChangeAspect="1"/>
          </p:cNvPicPr>
          <p:nvPr/>
        </p:nvPicPr>
        <p:blipFill>
          <a:blip r:embed="rId3"/>
          <a:stretch>
            <a:fillRect/>
          </a:stretch>
        </p:blipFill>
        <p:spPr>
          <a:xfrm>
            <a:off x="4680409" y="864528"/>
            <a:ext cx="4295425" cy="3439102"/>
          </a:xfrm>
          <a:prstGeom prst="rect">
            <a:avLst/>
          </a:prstGeom>
        </p:spPr>
      </p:pic>
      <p:sp>
        <p:nvSpPr>
          <p:cNvPr id="8" name="Google Shape;77;p15"/>
          <p:cNvSpPr txBox="1">
            <a:spLocks/>
          </p:cNvSpPr>
          <p:nvPr/>
        </p:nvSpPr>
        <p:spPr>
          <a:xfrm>
            <a:off x="5043418" y="4520950"/>
            <a:ext cx="3848333" cy="2845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184150" marR="0" lvl="0" indent="0" algn="ctr" defTabSz="914400" rtl="0" eaLnBrk="1" fontAlgn="auto" latinLnBrk="0" hangingPunct="1">
              <a:lnSpc>
                <a:spcPct val="115000"/>
              </a:lnSpc>
              <a:spcBef>
                <a:spcPts val="0"/>
              </a:spcBef>
              <a:spcAft>
                <a:spcPts val="0"/>
              </a:spcAft>
              <a:buClr>
                <a:srgbClr val="595959"/>
              </a:buClr>
              <a:buSzPts val="700"/>
              <a:buFont typeface="Arial"/>
              <a:buNone/>
              <a:tabLst/>
              <a:defRPr/>
            </a:pPr>
            <a:r>
              <a:rPr kumimoji="0" lang="en-IN" sz="700" b="0" i="0" u="none" strike="noStrike" kern="0" cap="none" spc="0" normalizeH="0" baseline="0" noProof="0" dirty="0">
                <a:ln>
                  <a:noFill/>
                </a:ln>
                <a:solidFill>
                  <a:srgbClr val="595959"/>
                </a:solidFill>
                <a:effectLst/>
                <a:uLnTx/>
                <a:uFillTx/>
                <a:latin typeface="Arial"/>
                <a:cs typeface="Arial"/>
                <a:sym typeface="Arial"/>
              </a:rPr>
              <a:t>Image Source: </a:t>
            </a:r>
            <a:r>
              <a:rPr kumimoji="0" lang="en-IN" sz="700" b="0" i="0" u="sng" strike="noStrike" kern="0" cap="none" spc="0" normalizeH="0" baseline="0" noProof="0" dirty="0">
                <a:ln>
                  <a:noFill/>
                </a:ln>
                <a:solidFill>
                  <a:srgbClr val="595959"/>
                </a:solidFill>
                <a:effectLst/>
                <a:uLnTx/>
                <a:uFillTx/>
                <a:latin typeface="Arial"/>
                <a:cs typeface="Arial"/>
                <a:sym typeface="Arial"/>
                <a:hlinkClick r:id="rId4"/>
              </a:rPr>
              <a:t>https://www.javatpoint.com/k-nearest-neighbor-algorithm-for-machine-learning</a:t>
            </a:r>
            <a:endParaRPr kumimoji="0" lang="en-IN" sz="700" b="0" i="0" u="none" strike="noStrike" kern="0" cap="none" spc="0" normalizeH="0" baseline="0" noProof="0" dirty="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253040418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KNN Classification</a:t>
            </a:r>
            <a:endParaRPr dirty="0"/>
          </a:p>
        </p:txBody>
      </p:sp>
      <p:sp>
        <p:nvSpPr>
          <p:cNvPr id="74" name="Google Shape;74;p15"/>
          <p:cNvSpPr txBox="1">
            <a:spLocks noGrp="1"/>
          </p:cNvSpPr>
          <p:nvPr>
            <p:ph type="subTitle" idx="1"/>
          </p:nvPr>
        </p:nvSpPr>
        <p:spPr>
          <a:xfrm>
            <a:off x="254075" y="1429407"/>
            <a:ext cx="4045200" cy="672662"/>
          </a:xfrm>
          <a:prstGeom prst="rect">
            <a:avLst/>
          </a:prstGeom>
        </p:spPr>
        <p:txBody>
          <a:bodyPr spcFirstLastPara="1" wrap="square" lIns="91425" tIns="91425" rIns="91425" bIns="91425" anchor="ctr" anchorCtr="0">
            <a:noAutofit/>
          </a:bodyPr>
          <a:lstStyle/>
          <a:p>
            <a:pPr marL="0" indent="0"/>
            <a:endParaRPr lang="en-IN" dirty="0"/>
          </a:p>
          <a:p>
            <a:pPr marL="0" indent="0"/>
            <a:endParaRPr lang="en-IN" dirty="0"/>
          </a:p>
          <a:p>
            <a:pPr marL="0" indent="0"/>
            <a:r>
              <a:rPr lang="en-IN" dirty="0"/>
              <a:t>How does K-NN work?</a:t>
            </a:r>
          </a:p>
          <a:p>
            <a:pPr marL="0" indent="0"/>
            <a:endParaRPr lang="en-IN" dirty="0"/>
          </a:p>
          <a:p>
            <a:pPr marL="0" indent="0"/>
            <a:endParaRPr lang="en-IN" dirty="0"/>
          </a:p>
          <a:p>
            <a:pPr marL="0" lvl="0" indent="0"/>
            <a:endParaRPr dirty="0"/>
          </a:p>
        </p:txBody>
      </p:sp>
      <p:sp>
        <p:nvSpPr>
          <p:cNvPr id="75" name="Google Shape;75;p15"/>
          <p:cNvSpPr txBox="1">
            <a:spLocks noGrp="1"/>
          </p:cNvSpPr>
          <p:nvPr>
            <p:ph type="body" idx="2"/>
          </p:nvPr>
        </p:nvSpPr>
        <p:spPr>
          <a:xfrm>
            <a:off x="462275" y="1973047"/>
            <a:ext cx="3837000" cy="2886978"/>
          </a:xfrm>
          <a:prstGeom prst="rect">
            <a:avLst/>
          </a:prstGeom>
        </p:spPr>
        <p:txBody>
          <a:bodyPr spcFirstLastPara="1" wrap="square" lIns="91425" tIns="91425" rIns="91425" bIns="91425" anchor="ctr" anchorCtr="0">
            <a:noAutofit/>
          </a:bodyPr>
          <a:lstStyle/>
          <a:p>
            <a:endParaRPr lang="en-IN" dirty="0"/>
          </a:p>
          <a:p>
            <a:r>
              <a:rPr lang="en-IN" dirty="0"/>
              <a:t>Step-3: Take the K nearest </a:t>
            </a:r>
            <a:r>
              <a:rPr lang="en-IN" dirty="0" err="1"/>
              <a:t>neighbors</a:t>
            </a:r>
            <a:r>
              <a:rPr lang="en-IN" dirty="0"/>
              <a:t> as per the calculated Euclidean distance.</a:t>
            </a:r>
          </a:p>
          <a:p>
            <a:endParaRPr lang="en-IN" dirty="0"/>
          </a:p>
          <a:p>
            <a:r>
              <a:rPr lang="en-IN" dirty="0"/>
              <a:t>Step-4: Among these k </a:t>
            </a:r>
            <a:r>
              <a:rPr lang="en-IN" dirty="0" err="1"/>
              <a:t>neighbors</a:t>
            </a:r>
            <a:r>
              <a:rPr lang="en-IN" dirty="0"/>
              <a:t>, count the number of the data points in each category.</a:t>
            </a:r>
          </a:p>
          <a:p>
            <a:endParaRPr lang="en-IN" dirty="0"/>
          </a:p>
          <a:p>
            <a:pPr marL="139700" indent="0">
              <a:buNone/>
            </a:pPr>
            <a:endParaRPr lang="en-IN" dirty="0"/>
          </a:p>
        </p:txBody>
      </p:sp>
      <p:sp>
        <p:nvSpPr>
          <p:cNvPr id="8" name="Google Shape;77;p15"/>
          <p:cNvSpPr txBox="1">
            <a:spLocks/>
          </p:cNvSpPr>
          <p:nvPr/>
        </p:nvSpPr>
        <p:spPr>
          <a:xfrm>
            <a:off x="5043418" y="4520950"/>
            <a:ext cx="3848333" cy="2845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184150" marR="0" lvl="0" indent="0" algn="ctr" defTabSz="914400" rtl="0" eaLnBrk="1" fontAlgn="auto" latinLnBrk="0" hangingPunct="1">
              <a:lnSpc>
                <a:spcPct val="115000"/>
              </a:lnSpc>
              <a:spcBef>
                <a:spcPts val="0"/>
              </a:spcBef>
              <a:spcAft>
                <a:spcPts val="0"/>
              </a:spcAft>
              <a:buClr>
                <a:srgbClr val="595959"/>
              </a:buClr>
              <a:buSzPts val="700"/>
              <a:buFont typeface="Arial"/>
              <a:buNone/>
              <a:tabLst/>
              <a:defRPr/>
            </a:pPr>
            <a:r>
              <a:rPr kumimoji="0" lang="en-IN" sz="700" b="0" i="0" u="none" strike="noStrike" kern="0" cap="none" spc="0" normalizeH="0" baseline="0" noProof="0" dirty="0">
                <a:ln>
                  <a:noFill/>
                </a:ln>
                <a:solidFill>
                  <a:srgbClr val="595959"/>
                </a:solidFill>
                <a:effectLst/>
                <a:uLnTx/>
                <a:uFillTx/>
                <a:latin typeface="Arial"/>
                <a:cs typeface="Arial"/>
                <a:sym typeface="Arial"/>
              </a:rPr>
              <a:t>Image Source: </a:t>
            </a:r>
            <a:r>
              <a:rPr kumimoji="0" lang="en-IN" sz="700" b="0" i="0" u="sng" strike="noStrike" kern="0" cap="none" spc="0" normalizeH="0" baseline="0" noProof="0" dirty="0">
                <a:ln>
                  <a:noFill/>
                </a:ln>
                <a:solidFill>
                  <a:srgbClr val="595959"/>
                </a:solidFill>
                <a:effectLst/>
                <a:uLnTx/>
                <a:uFillTx/>
                <a:latin typeface="Arial"/>
                <a:cs typeface="Arial"/>
                <a:sym typeface="Arial"/>
                <a:hlinkClick r:id="rId3"/>
              </a:rPr>
              <a:t>https://www.javatpoint.com/k-nearest-neighbor-algorithm-for-machine-learning</a:t>
            </a:r>
            <a:endParaRPr kumimoji="0" lang="en-IN" sz="700" b="0" i="0" u="none" strike="noStrike" kern="0" cap="none" spc="0" normalizeH="0" baseline="0" noProof="0" dirty="0">
              <a:ln>
                <a:noFill/>
              </a:ln>
              <a:solidFill>
                <a:srgbClr val="595959"/>
              </a:solidFill>
              <a:effectLst/>
              <a:uLnTx/>
              <a:uFillTx/>
              <a:latin typeface="Arial"/>
              <a:cs typeface="Arial"/>
              <a:sym typeface="Arial"/>
            </a:endParaRPr>
          </a:p>
        </p:txBody>
      </p:sp>
      <p:pic>
        <p:nvPicPr>
          <p:cNvPr id="3" name="Picture 2"/>
          <p:cNvPicPr>
            <a:picLocks noChangeAspect="1"/>
          </p:cNvPicPr>
          <p:nvPr/>
        </p:nvPicPr>
        <p:blipFill>
          <a:blip r:embed="rId4"/>
          <a:stretch>
            <a:fillRect/>
          </a:stretch>
        </p:blipFill>
        <p:spPr>
          <a:xfrm>
            <a:off x="4707111" y="799369"/>
            <a:ext cx="4090048" cy="3274780"/>
          </a:xfrm>
          <a:prstGeom prst="rect">
            <a:avLst/>
          </a:prstGeom>
        </p:spPr>
      </p:pic>
    </p:spTree>
    <p:extLst>
      <p:ext uri="{BB962C8B-B14F-4D97-AF65-F5344CB8AC3E}">
        <p14:creationId xmlns:p14="http://schemas.microsoft.com/office/powerpoint/2010/main" val="1104097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IN" dirty="0"/>
              <a:t>In this section, we will discuss:</a:t>
            </a:r>
            <a:endParaRPr dirty="0"/>
          </a:p>
        </p:txBody>
      </p:sp>
      <p:sp>
        <p:nvSpPr>
          <p:cNvPr id="68" name="Google Shape;68;p14"/>
          <p:cNvSpPr txBox="1">
            <a:spLocks noGrp="1"/>
          </p:cNvSpPr>
          <p:nvPr>
            <p:ph type="body" idx="1"/>
          </p:nvPr>
        </p:nvSpPr>
        <p:spPr>
          <a:xfrm>
            <a:off x="143975" y="1186200"/>
            <a:ext cx="8520600" cy="3416400"/>
          </a:xfrm>
          <a:prstGeom prst="rect">
            <a:avLst/>
          </a:prstGeom>
        </p:spPr>
        <p:txBody>
          <a:bodyPr spcFirstLastPara="1" wrap="square" lIns="91425" tIns="91425" rIns="91425" bIns="91425" anchor="t" anchorCtr="0">
            <a:noAutofit/>
          </a:bodyPr>
          <a:lstStyle/>
          <a:p>
            <a:r>
              <a:rPr lang="en-IN" dirty="0"/>
              <a:t>Introduction to business analytics and concepts of business analytics. </a:t>
            </a:r>
          </a:p>
          <a:p>
            <a:r>
              <a:rPr lang="en-IN" dirty="0"/>
              <a:t>Trends in business analytics. </a:t>
            </a:r>
          </a:p>
          <a:p>
            <a:r>
              <a:rPr lang="en-IN" dirty="0"/>
              <a:t>Introduction to Big Data Analytics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b="1" dirty="0"/>
              <a:t>Introduction to Big Data Analytics</a:t>
            </a:r>
            <a:endParaRPr lang="en-IN" dirty="0"/>
          </a:p>
        </p:txBody>
      </p:sp>
      <p:sp>
        <p:nvSpPr>
          <p:cNvPr id="74" name="Google Shape;74;p15"/>
          <p:cNvSpPr txBox="1">
            <a:spLocks noGrp="1"/>
          </p:cNvSpPr>
          <p:nvPr>
            <p:ph type="subTitle" idx="1"/>
          </p:nvPr>
        </p:nvSpPr>
        <p:spPr>
          <a:xfrm>
            <a:off x="254075" y="1813865"/>
            <a:ext cx="4045200" cy="641400"/>
          </a:xfrm>
          <a:prstGeom prst="rect">
            <a:avLst/>
          </a:prstGeom>
        </p:spPr>
        <p:txBody>
          <a:bodyPr spcFirstLastPara="1" wrap="square" lIns="91425" tIns="91425" rIns="91425" bIns="91425" anchor="ctr" anchorCtr="0">
            <a:noAutofit/>
          </a:bodyPr>
          <a:lstStyle/>
          <a:p>
            <a:r>
              <a:rPr lang="en-IN" dirty="0"/>
              <a:t>Types Of Big Data</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139700" indent="0">
              <a:buNone/>
            </a:pPr>
            <a:r>
              <a:rPr lang="en-IN" dirty="0"/>
              <a:t>Following are the types of Big Data:</a:t>
            </a:r>
          </a:p>
          <a:p>
            <a:pPr marL="139700" indent="0">
              <a:buNone/>
            </a:pPr>
            <a:endParaRPr lang="en-IN" dirty="0"/>
          </a:p>
          <a:p>
            <a:pPr lvl="0"/>
            <a:r>
              <a:rPr lang="en-IN" dirty="0"/>
              <a:t>Structured</a:t>
            </a:r>
          </a:p>
          <a:p>
            <a:pPr lvl="0"/>
            <a:r>
              <a:rPr lang="en-IN" dirty="0"/>
              <a:t>Unstructured</a:t>
            </a:r>
          </a:p>
          <a:p>
            <a:pPr lvl="0"/>
            <a:r>
              <a:rPr lang="en-IN" dirty="0"/>
              <a:t>Semi-structured</a:t>
            </a:r>
          </a:p>
        </p:txBody>
      </p:sp>
      <p:sp>
        <p:nvSpPr>
          <p:cNvPr id="77" name="Google Shape;77;p15"/>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184150" indent="0">
              <a:buNone/>
            </a:pPr>
            <a:r>
              <a:rPr lang="en-US" altLang="en-US" dirty="0">
                <a:solidFill>
                  <a:srgbClr val="565656"/>
                </a:solidFill>
                <a:latin typeface="ArialMT"/>
              </a:rPr>
              <a:t>Image Source: </a:t>
            </a:r>
            <a:r>
              <a:rPr lang="en-IN" dirty="0"/>
              <a:t>https://www.guru99.com/images/</a:t>
            </a:r>
            <a:r>
              <a:rPr lang="en-IN" dirty="0" err="1"/>
              <a:t>Big_Data</a:t>
            </a:r>
            <a:r>
              <a:rPr lang="en-IN" dirty="0"/>
              <a:t>/061114_0759_WhatIsBigDa4.jpg </a:t>
            </a: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descr="page9image3696432">
            <a:extLst>
              <a:ext uri="{FF2B5EF4-FFF2-40B4-BE49-F238E27FC236}">
                <a16:creationId xmlns:a16="http://schemas.microsoft.com/office/drawing/2014/main" id="{545B3B4C-12D5-5343-B149-576690B753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24968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10image3731792">
            <a:extLst>
              <a:ext uri="{FF2B5EF4-FFF2-40B4-BE49-F238E27FC236}">
                <a16:creationId xmlns:a16="http://schemas.microsoft.com/office/drawing/2014/main" id="{00224E21-C2DB-3845-8376-9049A4512A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974BD21F-9025-6140-B927-680FD3480C8B}"/>
              </a:ext>
            </a:extLst>
          </p:cNvPr>
          <p:cNvSpPr>
            <a:spLocks noChangeArrowheads="1"/>
          </p:cNvSpPr>
          <p:nvPr/>
        </p:nvSpPr>
        <p:spPr bwMode="auto">
          <a:xfrm>
            <a:off x="4152761" y="1730247"/>
            <a:ext cx="74925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 name="Rectangle 2">
            <a:extLst>
              <a:ext uri="{FF2B5EF4-FFF2-40B4-BE49-F238E27FC236}">
                <a16:creationId xmlns:a16="http://schemas.microsoft.com/office/drawing/2014/main" id="{025A492A-CD70-A641-A949-2D640450F024}"/>
              </a:ext>
            </a:extLst>
          </p:cNvPr>
          <p:cNvSpPr>
            <a:spLocks noChangeArrowheads="1"/>
          </p:cNvSpPr>
          <p:nvPr/>
        </p:nvSpPr>
        <p:spPr bwMode="auto">
          <a:xfrm>
            <a:off x="4716815" y="1332737"/>
            <a:ext cx="6542826" cy="48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pic>
        <p:nvPicPr>
          <p:cNvPr id="17410" name="Picture 2" descr="page13image5831024">
            <a:extLst>
              <a:ext uri="{FF2B5EF4-FFF2-40B4-BE49-F238E27FC236}">
                <a16:creationId xmlns:a16="http://schemas.microsoft.com/office/drawing/2014/main" id="{D2A21CB8-1F3A-0544-BF94-967EBAB280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page18image3741568">
            <a:extLst>
              <a:ext uri="{FF2B5EF4-FFF2-40B4-BE49-F238E27FC236}">
                <a16:creationId xmlns:a16="http://schemas.microsoft.com/office/drawing/2014/main" id="{6E534BE7-6535-8945-8A36-6F1F7C29A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descr="page20image3760496">
            <a:extLst>
              <a:ext uri="{FF2B5EF4-FFF2-40B4-BE49-F238E27FC236}">
                <a16:creationId xmlns:a16="http://schemas.microsoft.com/office/drawing/2014/main" id="{9C133DD9-7AEF-E446-B89D-5758211905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5603" name="Picture 3" descr="page21image5854112">
            <a:extLst>
              <a:ext uri="{FF2B5EF4-FFF2-40B4-BE49-F238E27FC236}">
                <a16:creationId xmlns:a16="http://schemas.microsoft.com/office/drawing/2014/main" id="{28C604F6-AD43-2E4D-929D-979EBB1325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descr="page22image3760704">
            <a:extLst>
              <a:ext uri="{FF2B5EF4-FFF2-40B4-BE49-F238E27FC236}">
                <a16:creationId xmlns:a16="http://schemas.microsoft.com/office/drawing/2014/main" id="{CF370638-77A3-6842-8E63-67533607AE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CAD4C3D9-F0FE-7D49-B657-BDDD5AF17749}"/>
              </a:ext>
            </a:extLst>
          </p:cNvPr>
          <p:cNvSpPr>
            <a:spLocks noChangeArrowheads="1"/>
          </p:cNvSpPr>
          <p:nvPr/>
        </p:nvSpPr>
        <p:spPr bwMode="auto">
          <a:xfrm>
            <a:off x="4619706" y="64405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5" name="Rectangle 2">
            <a:extLst>
              <a:ext uri="{FF2B5EF4-FFF2-40B4-BE49-F238E27FC236}">
                <a16:creationId xmlns:a16="http://schemas.microsoft.com/office/drawing/2014/main" id="{B812A91C-C6EA-4149-814E-3379269091D4}"/>
              </a:ext>
            </a:extLst>
          </p:cNvPr>
          <p:cNvSpPr>
            <a:spLocks noChangeArrowheads="1"/>
          </p:cNvSpPr>
          <p:nvPr/>
        </p:nvSpPr>
        <p:spPr bwMode="auto">
          <a:xfrm>
            <a:off x="4619706" y="1249679"/>
            <a:ext cx="728322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6" name="Rectangle 2">
            <a:extLst>
              <a:ext uri="{FF2B5EF4-FFF2-40B4-BE49-F238E27FC236}">
                <a16:creationId xmlns:a16="http://schemas.microsoft.com/office/drawing/2014/main" id="{1C00A13D-53F5-A042-917D-F0A74C451A2A}"/>
              </a:ext>
            </a:extLst>
          </p:cNvPr>
          <p:cNvSpPr>
            <a:spLocks noChangeArrowheads="1"/>
          </p:cNvSpPr>
          <p:nvPr/>
        </p:nvSpPr>
        <p:spPr bwMode="auto">
          <a:xfrm flipV="1">
            <a:off x="4571999" y="1464818"/>
            <a:ext cx="947341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pic>
        <p:nvPicPr>
          <p:cNvPr id="20" name="Picture 4" descr="When it comes to data, quality matters more than quantity | Canadian  Treasurer">
            <a:extLst>
              <a:ext uri="{FF2B5EF4-FFF2-40B4-BE49-F238E27FC236}">
                <a16:creationId xmlns:a16="http://schemas.microsoft.com/office/drawing/2014/main" id="{A1B7F688-9CAB-104B-B414-C7BE769EB5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8150" y="1249680"/>
            <a:ext cx="4595850" cy="2466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0512825"/>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KNN Classification</a:t>
            </a:r>
            <a:endParaRPr dirty="0"/>
          </a:p>
        </p:txBody>
      </p:sp>
      <p:sp>
        <p:nvSpPr>
          <p:cNvPr id="74" name="Google Shape;74;p15"/>
          <p:cNvSpPr txBox="1">
            <a:spLocks noGrp="1"/>
          </p:cNvSpPr>
          <p:nvPr>
            <p:ph type="subTitle" idx="1"/>
          </p:nvPr>
        </p:nvSpPr>
        <p:spPr>
          <a:xfrm>
            <a:off x="254075" y="1429407"/>
            <a:ext cx="4045200" cy="672662"/>
          </a:xfrm>
          <a:prstGeom prst="rect">
            <a:avLst/>
          </a:prstGeom>
        </p:spPr>
        <p:txBody>
          <a:bodyPr spcFirstLastPara="1" wrap="square" lIns="91425" tIns="91425" rIns="91425" bIns="91425" anchor="ctr" anchorCtr="0">
            <a:noAutofit/>
          </a:bodyPr>
          <a:lstStyle/>
          <a:p>
            <a:pPr marL="0" indent="0"/>
            <a:endParaRPr lang="en-IN" dirty="0"/>
          </a:p>
          <a:p>
            <a:pPr marL="0" indent="0"/>
            <a:endParaRPr lang="en-IN" dirty="0"/>
          </a:p>
          <a:p>
            <a:pPr marL="0" indent="0"/>
            <a:r>
              <a:rPr lang="en-IN" dirty="0"/>
              <a:t>How does K-NN work?</a:t>
            </a:r>
          </a:p>
          <a:p>
            <a:pPr marL="0" indent="0"/>
            <a:endParaRPr lang="en-IN" dirty="0"/>
          </a:p>
          <a:p>
            <a:pPr marL="0" indent="0"/>
            <a:endParaRPr lang="en-IN" dirty="0"/>
          </a:p>
          <a:p>
            <a:pPr marL="0" lvl="0" indent="0"/>
            <a:endParaRPr dirty="0"/>
          </a:p>
        </p:txBody>
      </p:sp>
      <p:sp>
        <p:nvSpPr>
          <p:cNvPr id="75" name="Google Shape;75;p15"/>
          <p:cNvSpPr txBox="1">
            <a:spLocks noGrp="1"/>
          </p:cNvSpPr>
          <p:nvPr>
            <p:ph type="body" idx="2"/>
          </p:nvPr>
        </p:nvSpPr>
        <p:spPr>
          <a:xfrm>
            <a:off x="462275" y="1973047"/>
            <a:ext cx="3837000" cy="2886978"/>
          </a:xfrm>
          <a:prstGeom prst="rect">
            <a:avLst/>
          </a:prstGeom>
        </p:spPr>
        <p:txBody>
          <a:bodyPr spcFirstLastPara="1" wrap="square" lIns="91425" tIns="91425" rIns="91425" bIns="91425" anchor="ctr" anchorCtr="0">
            <a:noAutofit/>
          </a:bodyPr>
          <a:lstStyle/>
          <a:p>
            <a:r>
              <a:rPr lang="en-IN" dirty="0"/>
              <a:t>Step-5: Assign the new data points to that category for which the number of the </a:t>
            </a:r>
            <a:r>
              <a:rPr lang="en-IN" dirty="0" err="1"/>
              <a:t>neighbor</a:t>
            </a:r>
            <a:r>
              <a:rPr lang="en-IN" dirty="0"/>
              <a:t> is maximum.</a:t>
            </a:r>
          </a:p>
          <a:p>
            <a:pPr marL="139700" indent="0">
              <a:buNone/>
            </a:pPr>
            <a:endParaRPr lang="en-IN" dirty="0"/>
          </a:p>
          <a:p>
            <a:r>
              <a:rPr lang="en-IN" dirty="0"/>
              <a:t>Step-6: Our model is ready.</a:t>
            </a:r>
          </a:p>
          <a:p>
            <a:pPr marL="139700" indent="0">
              <a:buNone/>
            </a:pPr>
            <a:endParaRPr lang="en-IN" dirty="0"/>
          </a:p>
        </p:txBody>
      </p:sp>
      <p:sp>
        <p:nvSpPr>
          <p:cNvPr id="8" name="Google Shape;77;p15"/>
          <p:cNvSpPr txBox="1">
            <a:spLocks/>
          </p:cNvSpPr>
          <p:nvPr/>
        </p:nvSpPr>
        <p:spPr>
          <a:xfrm>
            <a:off x="5043418" y="4520950"/>
            <a:ext cx="3848333" cy="2845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184150" marR="0" lvl="0" indent="0" algn="ctr" defTabSz="914400" rtl="0" eaLnBrk="1" fontAlgn="auto" latinLnBrk="0" hangingPunct="1">
              <a:lnSpc>
                <a:spcPct val="115000"/>
              </a:lnSpc>
              <a:spcBef>
                <a:spcPts val="0"/>
              </a:spcBef>
              <a:spcAft>
                <a:spcPts val="0"/>
              </a:spcAft>
              <a:buClr>
                <a:srgbClr val="595959"/>
              </a:buClr>
              <a:buSzPts val="700"/>
              <a:buFont typeface="Arial"/>
              <a:buNone/>
              <a:tabLst/>
              <a:defRPr/>
            </a:pPr>
            <a:r>
              <a:rPr kumimoji="0" lang="en-IN" sz="700" b="0" i="0" u="none" strike="noStrike" kern="0" cap="none" spc="0" normalizeH="0" baseline="0" noProof="0" dirty="0">
                <a:ln>
                  <a:noFill/>
                </a:ln>
                <a:solidFill>
                  <a:srgbClr val="595959"/>
                </a:solidFill>
                <a:effectLst/>
                <a:uLnTx/>
                <a:uFillTx/>
                <a:latin typeface="Arial"/>
                <a:cs typeface="Arial"/>
                <a:sym typeface="Arial"/>
              </a:rPr>
              <a:t>Image Source: </a:t>
            </a:r>
            <a:r>
              <a:rPr kumimoji="0" lang="en-IN" sz="700" b="0" i="0" u="sng" strike="noStrike" kern="0" cap="none" spc="0" normalizeH="0" baseline="0" noProof="0" dirty="0">
                <a:ln>
                  <a:noFill/>
                </a:ln>
                <a:solidFill>
                  <a:srgbClr val="595959"/>
                </a:solidFill>
                <a:effectLst/>
                <a:uLnTx/>
                <a:uFillTx/>
                <a:latin typeface="Arial"/>
                <a:cs typeface="Arial"/>
                <a:sym typeface="Arial"/>
                <a:hlinkClick r:id="rId3"/>
              </a:rPr>
              <a:t>https://www.javatpoint.com/k-nearest-neighbor-algorithm-for-machine-learning</a:t>
            </a:r>
            <a:endParaRPr kumimoji="0" lang="en-IN" sz="700" b="0" i="0" u="none" strike="noStrike" kern="0" cap="none" spc="0" normalizeH="0" baseline="0" noProof="0" dirty="0">
              <a:ln>
                <a:noFill/>
              </a:ln>
              <a:solidFill>
                <a:srgbClr val="595959"/>
              </a:solidFill>
              <a:effectLst/>
              <a:uLnTx/>
              <a:uFillTx/>
              <a:latin typeface="Arial"/>
              <a:cs typeface="Arial"/>
              <a:sym typeface="Arial"/>
            </a:endParaRPr>
          </a:p>
        </p:txBody>
      </p:sp>
      <p:pic>
        <p:nvPicPr>
          <p:cNvPr id="2" name="Picture 1"/>
          <p:cNvPicPr>
            <a:picLocks noChangeAspect="1"/>
          </p:cNvPicPr>
          <p:nvPr/>
        </p:nvPicPr>
        <p:blipFill>
          <a:blip r:embed="rId4"/>
          <a:stretch>
            <a:fillRect/>
          </a:stretch>
        </p:blipFill>
        <p:spPr>
          <a:xfrm>
            <a:off x="4671068" y="839632"/>
            <a:ext cx="4105070" cy="3282600"/>
          </a:xfrm>
          <a:prstGeom prst="rect">
            <a:avLst/>
          </a:prstGeom>
        </p:spPr>
      </p:pic>
    </p:spTree>
    <p:extLst>
      <p:ext uri="{BB962C8B-B14F-4D97-AF65-F5344CB8AC3E}">
        <p14:creationId xmlns:p14="http://schemas.microsoft.com/office/powerpoint/2010/main" val="2759937571"/>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Gradient Descent</a:t>
            </a:r>
            <a:endParaRPr dirty="0"/>
          </a:p>
        </p:txBody>
      </p:sp>
      <p:sp>
        <p:nvSpPr>
          <p:cNvPr id="74" name="Google Shape;74;p15"/>
          <p:cNvSpPr txBox="1">
            <a:spLocks noGrp="1"/>
          </p:cNvSpPr>
          <p:nvPr>
            <p:ph type="subTitle" idx="1"/>
          </p:nvPr>
        </p:nvSpPr>
        <p:spPr>
          <a:xfrm>
            <a:off x="254075" y="1429407"/>
            <a:ext cx="4045200" cy="672662"/>
          </a:xfrm>
          <a:prstGeom prst="rect">
            <a:avLst/>
          </a:prstGeom>
        </p:spPr>
        <p:txBody>
          <a:bodyPr spcFirstLastPara="1" wrap="square" lIns="91425" tIns="91425" rIns="91425" bIns="91425" anchor="ctr" anchorCtr="0">
            <a:noAutofit/>
          </a:bodyPr>
          <a:lstStyle/>
          <a:p>
            <a:pPr marL="0" indent="0"/>
            <a:endParaRPr lang="en-IN" dirty="0"/>
          </a:p>
          <a:p>
            <a:pPr marL="0" indent="0"/>
            <a:endParaRPr lang="en-IN" dirty="0"/>
          </a:p>
          <a:p>
            <a:pPr marL="0" indent="0"/>
            <a:r>
              <a:rPr lang="en-IN" dirty="0"/>
              <a:t>Concept</a:t>
            </a:r>
          </a:p>
          <a:p>
            <a:pPr marL="0" indent="0"/>
            <a:endParaRPr lang="en-IN" dirty="0"/>
          </a:p>
          <a:p>
            <a:pPr marL="0" indent="0"/>
            <a:endParaRPr lang="en-IN" dirty="0"/>
          </a:p>
          <a:p>
            <a:pPr marL="0" lvl="0" indent="0"/>
            <a:endParaRPr dirty="0"/>
          </a:p>
        </p:txBody>
      </p:sp>
      <p:sp>
        <p:nvSpPr>
          <p:cNvPr id="75" name="Google Shape;75;p15"/>
          <p:cNvSpPr txBox="1">
            <a:spLocks noGrp="1"/>
          </p:cNvSpPr>
          <p:nvPr>
            <p:ph type="body" idx="2"/>
          </p:nvPr>
        </p:nvSpPr>
        <p:spPr>
          <a:xfrm>
            <a:off x="462275" y="1973047"/>
            <a:ext cx="3837000" cy="2886978"/>
          </a:xfrm>
          <a:prstGeom prst="rect">
            <a:avLst/>
          </a:prstGeom>
        </p:spPr>
        <p:txBody>
          <a:bodyPr spcFirstLastPara="1" wrap="square" lIns="91425" tIns="91425" rIns="91425" bIns="91425" anchor="ctr" anchorCtr="0">
            <a:noAutofit/>
          </a:bodyPr>
          <a:lstStyle/>
          <a:p>
            <a:r>
              <a:rPr lang="en-IN" dirty="0"/>
              <a:t>Gradient descent (GD) is an iterative first-order optimisation algorithm used to find a local minimum/maximum of a given function. </a:t>
            </a:r>
          </a:p>
          <a:p>
            <a:endParaRPr lang="en-IN" dirty="0"/>
          </a:p>
          <a:p>
            <a:r>
              <a:rPr lang="en-IN" dirty="0"/>
              <a:t>This method is commonly used in machine learning (ML) and deep learning(DL) to minimise a cost/loss function (e.g. in a linear regression). </a:t>
            </a:r>
          </a:p>
        </p:txBody>
      </p:sp>
      <p:pic>
        <p:nvPicPr>
          <p:cNvPr id="2" name="Picture 1"/>
          <p:cNvPicPr>
            <a:picLocks noChangeAspect="1"/>
          </p:cNvPicPr>
          <p:nvPr/>
        </p:nvPicPr>
        <p:blipFill>
          <a:blip r:embed="rId3"/>
          <a:stretch>
            <a:fillRect/>
          </a:stretch>
        </p:blipFill>
        <p:spPr>
          <a:xfrm>
            <a:off x="4670513" y="1019503"/>
            <a:ext cx="4312384" cy="2596055"/>
          </a:xfrm>
          <a:prstGeom prst="rect">
            <a:avLst/>
          </a:prstGeom>
        </p:spPr>
      </p:pic>
      <p:sp>
        <p:nvSpPr>
          <p:cNvPr id="8" name="Google Shape;77;p15"/>
          <p:cNvSpPr txBox="1">
            <a:spLocks/>
          </p:cNvSpPr>
          <p:nvPr/>
        </p:nvSpPr>
        <p:spPr>
          <a:xfrm>
            <a:off x="5043418" y="4520950"/>
            <a:ext cx="3848333" cy="2845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184150" marR="0" lvl="0" indent="0" algn="ctr" defTabSz="914400" rtl="0" eaLnBrk="1" fontAlgn="auto" latinLnBrk="0" hangingPunct="1">
              <a:lnSpc>
                <a:spcPct val="115000"/>
              </a:lnSpc>
              <a:spcBef>
                <a:spcPts val="0"/>
              </a:spcBef>
              <a:spcAft>
                <a:spcPts val="0"/>
              </a:spcAft>
              <a:buClr>
                <a:srgbClr val="595959"/>
              </a:buClr>
              <a:buSzPts val="700"/>
              <a:buFont typeface="Arial"/>
              <a:buNone/>
              <a:tabLst/>
              <a:defRPr/>
            </a:pPr>
            <a:r>
              <a:rPr kumimoji="0" lang="en-IN" sz="700" b="0" i="0" u="none" strike="noStrike" kern="0" cap="none" spc="0" normalizeH="0" baseline="0" noProof="0" dirty="0">
                <a:ln>
                  <a:noFill/>
                </a:ln>
                <a:solidFill>
                  <a:srgbClr val="595959"/>
                </a:solidFill>
                <a:effectLst/>
                <a:uLnTx/>
                <a:uFillTx/>
                <a:latin typeface="Arial"/>
                <a:cs typeface="Arial"/>
                <a:sym typeface="Arial"/>
              </a:rPr>
              <a:t>Image Source: https://www.javatpoint.com/gradient-descent-in-machine-learning</a:t>
            </a:r>
          </a:p>
        </p:txBody>
      </p:sp>
    </p:spTree>
    <p:extLst>
      <p:ext uri="{BB962C8B-B14F-4D97-AF65-F5344CB8AC3E}">
        <p14:creationId xmlns:p14="http://schemas.microsoft.com/office/powerpoint/2010/main" val="223774213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Gradient Descent</a:t>
            </a:r>
            <a:endParaRPr dirty="0"/>
          </a:p>
        </p:txBody>
      </p:sp>
      <p:sp>
        <p:nvSpPr>
          <p:cNvPr id="74" name="Google Shape;74;p15"/>
          <p:cNvSpPr txBox="1">
            <a:spLocks noGrp="1"/>
          </p:cNvSpPr>
          <p:nvPr>
            <p:ph type="subTitle" idx="1"/>
          </p:nvPr>
        </p:nvSpPr>
        <p:spPr>
          <a:xfrm>
            <a:off x="254075" y="1429407"/>
            <a:ext cx="4045200" cy="672662"/>
          </a:xfrm>
          <a:prstGeom prst="rect">
            <a:avLst/>
          </a:prstGeom>
        </p:spPr>
        <p:txBody>
          <a:bodyPr spcFirstLastPara="1" wrap="square" lIns="91425" tIns="91425" rIns="91425" bIns="91425" anchor="ctr" anchorCtr="0">
            <a:noAutofit/>
          </a:bodyPr>
          <a:lstStyle/>
          <a:p>
            <a:pPr marL="0" indent="0"/>
            <a:endParaRPr lang="en-IN" dirty="0"/>
          </a:p>
          <a:p>
            <a:pPr marL="0" indent="0"/>
            <a:endParaRPr lang="en-IN" dirty="0"/>
          </a:p>
          <a:p>
            <a:pPr marL="0" indent="0"/>
            <a:r>
              <a:rPr lang="en-IN" dirty="0"/>
              <a:t>How does Gradient Descent work?</a:t>
            </a:r>
          </a:p>
          <a:p>
            <a:pPr marL="0" indent="0"/>
            <a:endParaRPr lang="en-IN" dirty="0"/>
          </a:p>
          <a:p>
            <a:pPr marL="0" indent="0"/>
            <a:endParaRPr lang="en-IN" dirty="0"/>
          </a:p>
          <a:p>
            <a:pPr marL="0" lvl="0" indent="0"/>
            <a:endParaRPr dirty="0"/>
          </a:p>
        </p:txBody>
      </p:sp>
      <p:sp>
        <p:nvSpPr>
          <p:cNvPr id="75" name="Google Shape;75;p15"/>
          <p:cNvSpPr txBox="1">
            <a:spLocks noGrp="1"/>
          </p:cNvSpPr>
          <p:nvPr>
            <p:ph type="body" idx="2"/>
          </p:nvPr>
        </p:nvSpPr>
        <p:spPr>
          <a:xfrm>
            <a:off x="462275" y="1973047"/>
            <a:ext cx="3837000" cy="2886978"/>
          </a:xfrm>
          <a:prstGeom prst="rect">
            <a:avLst/>
          </a:prstGeom>
        </p:spPr>
        <p:txBody>
          <a:bodyPr spcFirstLastPara="1" wrap="square" lIns="91425" tIns="91425" rIns="91425" bIns="91425" anchor="ctr" anchorCtr="0">
            <a:noAutofit/>
          </a:bodyPr>
          <a:lstStyle/>
          <a:p>
            <a:r>
              <a:rPr lang="en-IN" dirty="0"/>
              <a:t>The equation for simple linear regression is given as:</a:t>
            </a:r>
          </a:p>
          <a:p>
            <a:endParaRPr lang="en-IN" dirty="0"/>
          </a:p>
          <a:p>
            <a:r>
              <a:rPr lang="en-IN" dirty="0"/>
              <a:t>Y=</a:t>
            </a:r>
            <a:r>
              <a:rPr lang="en-IN" dirty="0" err="1"/>
              <a:t>mX+c</a:t>
            </a:r>
            <a:r>
              <a:rPr lang="en-IN" dirty="0"/>
              <a:t>  </a:t>
            </a:r>
          </a:p>
          <a:p>
            <a:r>
              <a:rPr lang="en-IN" dirty="0"/>
              <a:t>Where 'm' represents the slope of the line, and 'c' represents the intercepts on the y-axis.</a:t>
            </a:r>
          </a:p>
        </p:txBody>
      </p:sp>
      <p:pic>
        <p:nvPicPr>
          <p:cNvPr id="2" name="Picture 1"/>
          <p:cNvPicPr>
            <a:picLocks noChangeAspect="1"/>
          </p:cNvPicPr>
          <p:nvPr/>
        </p:nvPicPr>
        <p:blipFill>
          <a:blip r:embed="rId3"/>
          <a:stretch>
            <a:fillRect/>
          </a:stretch>
        </p:blipFill>
        <p:spPr>
          <a:xfrm>
            <a:off x="4829992" y="713500"/>
            <a:ext cx="3800113" cy="3261291"/>
          </a:xfrm>
          <a:prstGeom prst="rect">
            <a:avLst/>
          </a:prstGeom>
        </p:spPr>
      </p:pic>
      <p:sp>
        <p:nvSpPr>
          <p:cNvPr id="8" name="Google Shape;77;p15"/>
          <p:cNvSpPr txBox="1">
            <a:spLocks/>
          </p:cNvSpPr>
          <p:nvPr/>
        </p:nvSpPr>
        <p:spPr>
          <a:xfrm>
            <a:off x="5043418" y="4520950"/>
            <a:ext cx="3848333" cy="2845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184150" marR="0" lvl="0" indent="0" algn="ctr" defTabSz="914400" rtl="0" eaLnBrk="1" fontAlgn="auto" latinLnBrk="0" hangingPunct="1">
              <a:lnSpc>
                <a:spcPct val="115000"/>
              </a:lnSpc>
              <a:spcBef>
                <a:spcPts val="0"/>
              </a:spcBef>
              <a:spcAft>
                <a:spcPts val="0"/>
              </a:spcAft>
              <a:buClr>
                <a:srgbClr val="595959"/>
              </a:buClr>
              <a:buSzPts val="700"/>
              <a:buFont typeface="Arial"/>
              <a:buNone/>
              <a:tabLst/>
              <a:defRPr/>
            </a:pPr>
            <a:r>
              <a:rPr kumimoji="0" lang="en-IN" sz="700" b="0" i="0" u="none" strike="noStrike" kern="0" cap="none" spc="0" normalizeH="0" baseline="0" noProof="0" dirty="0">
                <a:ln>
                  <a:noFill/>
                </a:ln>
                <a:solidFill>
                  <a:srgbClr val="595959"/>
                </a:solidFill>
                <a:effectLst/>
                <a:uLnTx/>
                <a:uFillTx/>
                <a:latin typeface="Arial"/>
                <a:cs typeface="Arial"/>
                <a:sym typeface="Arial"/>
              </a:rPr>
              <a:t>Image Source:: </a:t>
            </a:r>
            <a:r>
              <a:rPr kumimoji="0" lang="en-IN" sz="700" b="0" i="0" u="sng" strike="noStrike" kern="0" cap="none" spc="0" normalizeH="0" baseline="0" noProof="0" dirty="0">
                <a:ln>
                  <a:noFill/>
                </a:ln>
                <a:solidFill>
                  <a:srgbClr val="595959"/>
                </a:solidFill>
                <a:effectLst/>
                <a:uLnTx/>
                <a:uFillTx/>
                <a:latin typeface="Arial"/>
                <a:cs typeface="Arial"/>
                <a:sym typeface="Arial"/>
                <a:hlinkClick r:id="rId4"/>
              </a:rPr>
              <a:t>https://www.javatpoint.com/gradient-descent-in-machine-learning</a:t>
            </a:r>
            <a:endParaRPr kumimoji="0" lang="en-IN" sz="700" b="0" i="0" u="none" strike="noStrike" kern="0" cap="none" spc="0" normalizeH="0" baseline="0" noProof="0" dirty="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25930045"/>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Gradient Descent</a:t>
            </a:r>
            <a:endParaRPr dirty="0"/>
          </a:p>
        </p:txBody>
      </p:sp>
      <p:sp>
        <p:nvSpPr>
          <p:cNvPr id="74" name="Google Shape;74;p15"/>
          <p:cNvSpPr txBox="1">
            <a:spLocks noGrp="1"/>
          </p:cNvSpPr>
          <p:nvPr>
            <p:ph type="subTitle" idx="1"/>
          </p:nvPr>
        </p:nvSpPr>
        <p:spPr>
          <a:xfrm>
            <a:off x="254075" y="1429407"/>
            <a:ext cx="4045200" cy="672662"/>
          </a:xfrm>
          <a:prstGeom prst="rect">
            <a:avLst/>
          </a:prstGeom>
        </p:spPr>
        <p:txBody>
          <a:bodyPr spcFirstLastPara="1" wrap="square" lIns="91425" tIns="91425" rIns="91425" bIns="91425" anchor="ctr" anchorCtr="0">
            <a:noAutofit/>
          </a:bodyPr>
          <a:lstStyle/>
          <a:p>
            <a:pPr marL="0" indent="0"/>
            <a:endParaRPr lang="en-IN" dirty="0"/>
          </a:p>
          <a:p>
            <a:pPr marL="0" indent="0"/>
            <a:endParaRPr lang="en-IN" dirty="0"/>
          </a:p>
          <a:p>
            <a:pPr marL="0" indent="0"/>
            <a:r>
              <a:rPr lang="en-IN" dirty="0"/>
              <a:t>What is Cost-function?</a:t>
            </a:r>
          </a:p>
          <a:p>
            <a:pPr marL="0" indent="0"/>
            <a:endParaRPr lang="en-IN" dirty="0"/>
          </a:p>
          <a:p>
            <a:pPr marL="0" indent="0"/>
            <a:endParaRPr lang="en-IN" dirty="0"/>
          </a:p>
          <a:p>
            <a:pPr marL="0" lvl="0" indent="0"/>
            <a:endParaRPr dirty="0"/>
          </a:p>
        </p:txBody>
      </p:sp>
      <p:sp>
        <p:nvSpPr>
          <p:cNvPr id="75" name="Google Shape;75;p15"/>
          <p:cNvSpPr txBox="1">
            <a:spLocks noGrp="1"/>
          </p:cNvSpPr>
          <p:nvPr>
            <p:ph type="body" idx="2"/>
          </p:nvPr>
        </p:nvSpPr>
        <p:spPr>
          <a:xfrm>
            <a:off x="462275" y="1973047"/>
            <a:ext cx="3837000" cy="2886978"/>
          </a:xfrm>
          <a:prstGeom prst="rect">
            <a:avLst/>
          </a:prstGeom>
        </p:spPr>
        <p:txBody>
          <a:bodyPr spcFirstLastPara="1" wrap="square" lIns="91425" tIns="91425" rIns="91425" bIns="91425" anchor="ctr" anchorCtr="0">
            <a:noAutofit/>
          </a:bodyPr>
          <a:lstStyle/>
          <a:p>
            <a:r>
              <a:rPr lang="en-IN" dirty="0"/>
              <a:t>The cost function is defined as the measurement of difference or error between actual values and expected values at the current position and present in the form of a single real number. </a:t>
            </a:r>
          </a:p>
          <a:p>
            <a:endParaRPr lang="en-IN" dirty="0"/>
          </a:p>
          <a:p>
            <a:r>
              <a:rPr lang="en-IN" dirty="0"/>
              <a:t>It helps to increase and improve machine learning efficiency by providing feedback to this model so that it can minimize error and find the local or global minimum.</a:t>
            </a:r>
          </a:p>
        </p:txBody>
      </p:sp>
      <p:pic>
        <p:nvPicPr>
          <p:cNvPr id="2" name="Picture 1"/>
          <p:cNvPicPr>
            <a:picLocks noChangeAspect="1"/>
          </p:cNvPicPr>
          <p:nvPr/>
        </p:nvPicPr>
        <p:blipFill>
          <a:blip r:embed="rId3"/>
          <a:stretch>
            <a:fillRect/>
          </a:stretch>
        </p:blipFill>
        <p:spPr>
          <a:xfrm>
            <a:off x="4646049" y="1034200"/>
            <a:ext cx="4255301" cy="2517720"/>
          </a:xfrm>
          <a:prstGeom prst="rect">
            <a:avLst/>
          </a:prstGeom>
        </p:spPr>
      </p:pic>
      <p:sp>
        <p:nvSpPr>
          <p:cNvPr id="8" name="Google Shape;77;p15"/>
          <p:cNvSpPr txBox="1">
            <a:spLocks/>
          </p:cNvSpPr>
          <p:nvPr/>
        </p:nvSpPr>
        <p:spPr>
          <a:xfrm>
            <a:off x="5043418" y="4520950"/>
            <a:ext cx="3848333" cy="2845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184150" marR="0" lvl="0" indent="0" algn="ctr" defTabSz="914400" rtl="0" eaLnBrk="1" fontAlgn="auto" latinLnBrk="0" hangingPunct="1">
              <a:lnSpc>
                <a:spcPct val="115000"/>
              </a:lnSpc>
              <a:spcBef>
                <a:spcPts val="0"/>
              </a:spcBef>
              <a:spcAft>
                <a:spcPts val="0"/>
              </a:spcAft>
              <a:buClr>
                <a:srgbClr val="595959"/>
              </a:buClr>
              <a:buSzPts val="700"/>
              <a:buFont typeface="Arial"/>
              <a:buNone/>
              <a:tabLst/>
              <a:defRPr/>
            </a:pPr>
            <a:r>
              <a:rPr kumimoji="0" lang="en-IN" sz="700" b="0" i="0" u="none" strike="noStrike" kern="0" cap="none" spc="0" normalizeH="0" baseline="0" noProof="0" dirty="0">
                <a:ln>
                  <a:noFill/>
                </a:ln>
                <a:solidFill>
                  <a:srgbClr val="595959"/>
                </a:solidFill>
                <a:effectLst/>
                <a:uLnTx/>
                <a:uFillTx/>
                <a:latin typeface="Arial"/>
                <a:cs typeface="Arial"/>
                <a:sym typeface="Arial"/>
              </a:rPr>
              <a:t>Image Source:: https://www.javatpoint.com/cost-function-in-machine-learning </a:t>
            </a:r>
          </a:p>
        </p:txBody>
      </p:sp>
    </p:spTree>
    <p:extLst>
      <p:ext uri="{BB962C8B-B14F-4D97-AF65-F5344CB8AC3E}">
        <p14:creationId xmlns:p14="http://schemas.microsoft.com/office/powerpoint/2010/main" val="286106574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lvl="0"/>
            <a:r>
              <a:rPr lang="en-IN" dirty="0"/>
              <a:t>Gradient Descent</a:t>
            </a:r>
            <a:endParaRPr dirty="0"/>
          </a:p>
        </p:txBody>
      </p:sp>
      <p:sp>
        <p:nvSpPr>
          <p:cNvPr id="74" name="Google Shape;74;p15"/>
          <p:cNvSpPr txBox="1">
            <a:spLocks noGrp="1"/>
          </p:cNvSpPr>
          <p:nvPr>
            <p:ph type="subTitle" idx="1"/>
          </p:nvPr>
        </p:nvSpPr>
        <p:spPr>
          <a:xfrm>
            <a:off x="254075" y="1429407"/>
            <a:ext cx="4045200" cy="672662"/>
          </a:xfrm>
          <a:prstGeom prst="rect">
            <a:avLst/>
          </a:prstGeom>
        </p:spPr>
        <p:txBody>
          <a:bodyPr spcFirstLastPara="1" wrap="square" lIns="91425" tIns="91425" rIns="91425" bIns="91425" anchor="ctr" anchorCtr="0">
            <a:noAutofit/>
          </a:bodyPr>
          <a:lstStyle/>
          <a:p>
            <a:pPr marL="0" indent="0"/>
            <a:endParaRPr lang="en-IN" dirty="0"/>
          </a:p>
          <a:p>
            <a:pPr marL="0" indent="0"/>
            <a:endParaRPr lang="en-IN" dirty="0"/>
          </a:p>
          <a:p>
            <a:pPr marL="0" indent="0"/>
            <a:r>
              <a:rPr lang="en-IN" dirty="0"/>
              <a:t>The Gradient Descent Algorithm</a:t>
            </a:r>
          </a:p>
          <a:p>
            <a:pPr marL="0" indent="0"/>
            <a:endParaRPr lang="en-IN" dirty="0"/>
          </a:p>
          <a:p>
            <a:pPr marL="0" indent="0"/>
            <a:endParaRPr lang="en-IN" dirty="0"/>
          </a:p>
          <a:p>
            <a:pPr marL="0" lvl="0" indent="0"/>
            <a:endParaRPr dirty="0"/>
          </a:p>
        </p:txBody>
      </p:sp>
      <p:sp>
        <p:nvSpPr>
          <p:cNvPr id="75" name="Google Shape;75;p15"/>
          <p:cNvSpPr txBox="1">
            <a:spLocks noGrp="1"/>
          </p:cNvSpPr>
          <p:nvPr>
            <p:ph type="body" idx="2"/>
          </p:nvPr>
        </p:nvSpPr>
        <p:spPr>
          <a:xfrm>
            <a:off x="462275" y="1933902"/>
            <a:ext cx="3837000" cy="3121573"/>
          </a:xfrm>
          <a:prstGeom prst="rect">
            <a:avLst/>
          </a:prstGeom>
        </p:spPr>
        <p:txBody>
          <a:bodyPr spcFirstLastPara="1" wrap="square" lIns="91425" tIns="91425" rIns="91425" bIns="91425" anchor="ctr" anchorCtr="0">
            <a:noAutofit/>
          </a:bodyPr>
          <a:lstStyle/>
          <a:p>
            <a:r>
              <a:rPr lang="en-IN" dirty="0"/>
              <a:t>Gradient Descent method’s steps are:</a:t>
            </a:r>
          </a:p>
          <a:p>
            <a:pPr marL="139700" indent="0">
              <a:buNone/>
            </a:pPr>
            <a:endParaRPr lang="en-IN" dirty="0"/>
          </a:p>
          <a:p>
            <a:pPr marL="482600" indent="-342900">
              <a:buFont typeface="+mj-lt"/>
              <a:buAutoNum type="arabicPeriod"/>
            </a:pPr>
            <a:r>
              <a:rPr lang="en-IN" dirty="0"/>
              <a:t>Choose a starting point (initialisation)</a:t>
            </a:r>
          </a:p>
          <a:p>
            <a:pPr marL="482600" indent="-342900">
              <a:buFont typeface="+mj-lt"/>
              <a:buAutoNum type="arabicPeriod"/>
            </a:pPr>
            <a:r>
              <a:rPr lang="en-IN" dirty="0"/>
              <a:t>Calculate gradient at this point</a:t>
            </a:r>
          </a:p>
          <a:p>
            <a:pPr marL="482600" indent="-342900">
              <a:buFont typeface="+mj-lt"/>
              <a:buAutoNum type="arabicPeriod"/>
            </a:pPr>
            <a:r>
              <a:rPr lang="en-IN" dirty="0"/>
              <a:t>Make a scaled step in the opposite direction to the gradient (objective: minimise)</a:t>
            </a:r>
          </a:p>
          <a:p>
            <a:pPr marL="482600" indent="-342900">
              <a:buFont typeface="+mj-lt"/>
              <a:buAutoNum type="arabicPeriod"/>
            </a:pPr>
            <a:r>
              <a:rPr lang="en-IN" dirty="0"/>
              <a:t>Repeat points 2 and 3 until one of the criteria is met:</a:t>
            </a:r>
          </a:p>
          <a:p>
            <a:pPr marL="482600" indent="-342900">
              <a:buFont typeface="+mj-lt"/>
              <a:buAutoNum type="arabicPeriod"/>
            </a:pPr>
            <a:r>
              <a:rPr lang="en-IN" dirty="0"/>
              <a:t>Maximum number of iterations reached</a:t>
            </a:r>
          </a:p>
          <a:p>
            <a:pPr marL="482600" indent="-342900">
              <a:buFont typeface="+mj-lt"/>
              <a:buAutoNum type="arabicPeriod"/>
            </a:pPr>
            <a:r>
              <a:rPr lang="en-IN" dirty="0"/>
              <a:t>Step size is smaller than the tolerance.</a:t>
            </a:r>
          </a:p>
        </p:txBody>
      </p:sp>
      <p:pic>
        <p:nvPicPr>
          <p:cNvPr id="6" name="Picture 5"/>
          <p:cNvPicPr>
            <a:picLocks noChangeAspect="1"/>
          </p:cNvPicPr>
          <p:nvPr/>
        </p:nvPicPr>
        <p:blipFill>
          <a:blip r:embed="rId3"/>
          <a:stretch>
            <a:fillRect/>
          </a:stretch>
        </p:blipFill>
        <p:spPr>
          <a:xfrm>
            <a:off x="4829992" y="713500"/>
            <a:ext cx="3800113" cy="3261291"/>
          </a:xfrm>
          <a:prstGeom prst="rect">
            <a:avLst/>
          </a:prstGeom>
        </p:spPr>
      </p:pic>
      <p:sp>
        <p:nvSpPr>
          <p:cNvPr id="8" name="Google Shape;77;p15"/>
          <p:cNvSpPr txBox="1">
            <a:spLocks/>
          </p:cNvSpPr>
          <p:nvPr/>
        </p:nvSpPr>
        <p:spPr>
          <a:xfrm>
            <a:off x="5043418" y="4520950"/>
            <a:ext cx="3848333" cy="2845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3050" algn="l" rtl="0">
              <a:lnSpc>
                <a:spcPct val="115000"/>
              </a:lnSpc>
              <a:spcBef>
                <a:spcPts val="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1pPr>
            <a:lvl2pPr marL="914400" marR="0" lvl="1"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2pPr>
            <a:lvl3pPr marL="1371600" marR="0" lvl="2"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3pPr>
            <a:lvl4pPr marL="1828800" marR="0" lvl="3"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4pPr>
            <a:lvl5pPr marL="2286000" marR="0" lvl="4"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5pPr>
            <a:lvl6pPr marL="2743200" marR="0" lvl="5"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6pPr>
            <a:lvl7pPr marL="3200400" marR="0" lvl="6"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7pPr>
            <a:lvl8pPr marL="3657600" marR="0" lvl="7" indent="-273050" algn="l" rtl="0">
              <a:lnSpc>
                <a:spcPct val="115000"/>
              </a:lnSpc>
              <a:spcBef>
                <a:spcPts val="1600"/>
              </a:spcBef>
              <a:spcAft>
                <a:spcPts val="0"/>
              </a:spcAft>
              <a:buClr>
                <a:schemeClr val="dk2"/>
              </a:buClr>
              <a:buSzPts val="700"/>
              <a:buFont typeface="Arial"/>
              <a:buChar char="○"/>
              <a:defRPr sz="700" b="0" i="0" u="none" strike="noStrike" cap="none">
                <a:solidFill>
                  <a:schemeClr val="dk2"/>
                </a:solidFill>
                <a:latin typeface="Arial"/>
                <a:ea typeface="Arial"/>
                <a:cs typeface="Arial"/>
                <a:sym typeface="Arial"/>
              </a:defRPr>
            </a:lvl8pPr>
            <a:lvl9pPr marL="4114800" marR="0" lvl="8" indent="-273050" algn="l" rtl="0">
              <a:lnSpc>
                <a:spcPct val="115000"/>
              </a:lnSpc>
              <a:spcBef>
                <a:spcPts val="1600"/>
              </a:spcBef>
              <a:spcAft>
                <a:spcPts val="1600"/>
              </a:spcAft>
              <a:buClr>
                <a:schemeClr val="dk2"/>
              </a:buClr>
              <a:buSzPts val="700"/>
              <a:buFont typeface="Arial"/>
              <a:buChar char="■"/>
              <a:defRPr sz="700" b="0" i="0" u="none" strike="noStrike" cap="none">
                <a:solidFill>
                  <a:schemeClr val="dk2"/>
                </a:solidFill>
                <a:latin typeface="Arial"/>
                <a:ea typeface="Arial"/>
                <a:cs typeface="Arial"/>
                <a:sym typeface="Arial"/>
              </a:defRPr>
            </a:lvl9pPr>
          </a:lstStyle>
          <a:p>
            <a:pPr marL="184150" marR="0" lvl="0" indent="0" algn="ctr" defTabSz="914400" rtl="0" eaLnBrk="1" fontAlgn="auto" latinLnBrk="0" hangingPunct="1">
              <a:lnSpc>
                <a:spcPct val="115000"/>
              </a:lnSpc>
              <a:spcBef>
                <a:spcPts val="0"/>
              </a:spcBef>
              <a:spcAft>
                <a:spcPts val="0"/>
              </a:spcAft>
              <a:buClr>
                <a:srgbClr val="595959"/>
              </a:buClr>
              <a:buSzPts val="700"/>
              <a:buFont typeface="Arial"/>
              <a:buNone/>
              <a:tabLst/>
              <a:defRPr/>
            </a:pPr>
            <a:r>
              <a:rPr kumimoji="0" lang="en-IN" sz="700" b="0" i="0" u="none" strike="noStrike" kern="0" cap="none" spc="0" normalizeH="0" baseline="0" noProof="0" dirty="0">
                <a:ln>
                  <a:noFill/>
                </a:ln>
                <a:solidFill>
                  <a:srgbClr val="595959"/>
                </a:solidFill>
                <a:effectLst/>
                <a:uLnTx/>
                <a:uFillTx/>
                <a:latin typeface="Arial"/>
                <a:cs typeface="Arial"/>
                <a:sym typeface="Arial"/>
              </a:rPr>
              <a:t>Image Source:: </a:t>
            </a:r>
            <a:r>
              <a:rPr kumimoji="0" lang="en-IN" sz="700" b="0" i="0" u="sng" strike="noStrike" kern="0" cap="none" spc="0" normalizeH="0" baseline="0" noProof="0" dirty="0">
                <a:ln>
                  <a:noFill/>
                </a:ln>
                <a:solidFill>
                  <a:srgbClr val="595959"/>
                </a:solidFill>
                <a:effectLst/>
                <a:uLnTx/>
                <a:uFillTx/>
                <a:latin typeface="Arial"/>
                <a:cs typeface="Arial"/>
                <a:sym typeface="Arial"/>
                <a:hlinkClick r:id="rId4"/>
              </a:rPr>
              <a:t>https://www.javatpoint.com/gradient-descent-in-machine-learning</a:t>
            </a:r>
            <a:endParaRPr kumimoji="0" lang="en-IN" sz="700" b="0" i="0" u="none" strike="noStrike" kern="0" cap="none" spc="0" normalizeH="0" baseline="0" noProof="0" dirty="0">
              <a:ln>
                <a:noFill/>
              </a:ln>
              <a:solidFill>
                <a:srgbClr val="595959"/>
              </a:solidFill>
              <a:effectLst/>
              <a:uLnTx/>
              <a:uFillTx/>
              <a:latin typeface="Arial"/>
              <a:cs typeface="Arial"/>
              <a:sym typeface="Arial"/>
            </a:endParaRPr>
          </a:p>
        </p:txBody>
      </p:sp>
    </p:spTree>
    <p:extLst>
      <p:ext uri="{BB962C8B-B14F-4D97-AF65-F5344CB8AC3E}">
        <p14:creationId xmlns:p14="http://schemas.microsoft.com/office/powerpoint/2010/main" val="225007411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section, we will discuss:</a:t>
            </a:r>
            <a:endParaRPr/>
          </a:p>
        </p:txBody>
      </p:sp>
      <p:sp>
        <p:nvSpPr>
          <p:cNvPr id="68" name="Google Shape;68;p14"/>
          <p:cNvSpPr txBox="1">
            <a:spLocks noGrp="1"/>
          </p:cNvSpPr>
          <p:nvPr>
            <p:ph type="body" idx="1"/>
          </p:nvPr>
        </p:nvSpPr>
        <p:spPr>
          <a:xfrm>
            <a:off x="143975" y="1186200"/>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IN" dirty="0"/>
              <a:t>Logistic Regression</a:t>
            </a:r>
          </a:p>
          <a:p>
            <a:pPr marL="457200" lvl="0" indent="-342900" algn="l" rtl="0">
              <a:spcBef>
                <a:spcPts val="0"/>
              </a:spcBef>
              <a:spcAft>
                <a:spcPts val="0"/>
              </a:spcAft>
              <a:buSzPts val="1800"/>
              <a:buChar char="●"/>
            </a:pPr>
            <a:r>
              <a:rPr lang="en-IN" dirty="0"/>
              <a:t>Evaluation – Confusion Matrix, Precision, Recall, F1 Score, Accuracy</a:t>
            </a:r>
          </a:p>
          <a:p>
            <a:pPr marL="457200" lvl="0" indent="-342900" algn="l" rtl="0">
              <a:spcBef>
                <a:spcPts val="0"/>
              </a:spcBef>
              <a:spcAft>
                <a:spcPts val="0"/>
              </a:spcAft>
              <a:buSzPts val="1800"/>
              <a:buChar char="●"/>
            </a:pPr>
            <a:r>
              <a:rPr lang="en-IN" dirty="0"/>
              <a:t>Python Library – Sci-kit Learn</a:t>
            </a:r>
          </a:p>
          <a:p>
            <a:pPr marL="114300" lvl="0" indent="0" algn="l" rtl="0">
              <a:spcBef>
                <a:spcPts val="0"/>
              </a:spcBef>
              <a:spcAft>
                <a:spcPts val="0"/>
              </a:spcAft>
              <a:buSzPts val="1800"/>
              <a:buNone/>
            </a:pPr>
            <a:endParaRPr lang="en-IN" dirty="0"/>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2" name="Picture 2" descr="A Short Introduction - Logistic Regression Algorithm | Algorithms,  Blockchain and Cloud">
            <a:extLst>
              <a:ext uri="{FF2B5EF4-FFF2-40B4-BE49-F238E27FC236}">
                <a16:creationId xmlns:a16="http://schemas.microsoft.com/office/drawing/2014/main" id="{94C88FEE-EF3A-46FA-9DDF-B46E8BA17B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1472" y="713500"/>
            <a:ext cx="4417823" cy="3599708"/>
          </a:xfrm>
          <a:prstGeom prst="rect">
            <a:avLst/>
          </a:prstGeom>
          <a:noFill/>
          <a:extLst>
            <a:ext uri="{909E8E84-426E-40DD-AFC4-6F175D3DCCD1}">
              <a14:hiddenFill xmlns:a14="http://schemas.microsoft.com/office/drawing/2010/main">
                <a:solidFill>
                  <a:srgbClr val="FFFFFF"/>
                </a:solidFill>
              </a14:hiddenFill>
            </a:ext>
          </a:extLst>
        </p:spPr>
      </p:pic>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Logistic Regression</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What is Logistic Regression?</a:t>
            </a:r>
            <a:endParaRPr dirty="0"/>
          </a:p>
        </p:txBody>
      </p:sp>
      <p:sp>
        <p:nvSpPr>
          <p:cNvPr id="75" name="Google Shape;75;p15"/>
          <p:cNvSpPr txBox="1">
            <a:spLocks noGrp="1"/>
          </p:cNvSpPr>
          <p:nvPr>
            <p:ph type="body" idx="2"/>
          </p:nvPr>
        </p:nvSpPr>
        <p:spPr>
          <a:xfrm>
            <a:off x="462275" y="2703824"/>
            <a:ext cx="3837000" cy="1753800"/>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IN" b="0" i="0" dirty="0">
                <a:solidFill>
                  <a:schemeClr val="tx1"/>
                </a:solidFill>
                <a:effectLst/>
                <a:latin typeface="arial" panose="020B0604020202020204" pitchFamily="34" charset="0"/>
              </a:rPr>
              <a:t>Logistic regression is </a:t>
            </a:r>
            <a:r>
              <a:rPr lang="en-IN" b="1" i="0" dirty="0">
                <a:solidFill>
                  <a:schemeClr val="tx1"/>
                </a:solidFill>
                <a:effectLst/>
                <a:latin typeface="arial" panose="020B0604020202020204" pitchFamily="34" charset="0"/>
              </a:rPr>
              <a:t>a statistical model that in its basic form uses a logistic function to model a binary dependent variable</a:t>
            </a:r>
            <a:r>
              <a:rPr lang="en-IN" b="0" i="0" dirty="0">
                <a:solidFill>
                  <a:schemeClr val="tx1"/>
                </a:solidFill>
                <a:effectLst/>
                <a:latin typeface="arial" panose="020B0604020202020204" pitchFamily="34" charset="0"/>
              </a:rPr>
              <a:t>, although many more complex extensions exist. In regression analysis, logistic regression (or logit regression) is estimating the parameters of a logistic model (a form of binary regression).</a:t>
            </a:r>
            <a:endParaRPr dirty="0">
              <a:solidFill>
                <a:schemeClr val="tx1"/>
              </a:solidFill>
            </a:endParaRPr>
          </a:p>
        </p:txBody>
      </p:sp>
      <p:sp>
        <p:nvSpPr>
          <p:cNvPr id="77" name="Google Shape;77;p15"/>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IN" dirty="0">
                <a:hlinkClick r:id="rId4"/>
              </a:rPr>
              <a:t>https://helloacm.com/wp-content/uploads/2016/03/logistic-regression-example.jpg</a:t>
            </a:r>
            <a:endParaRPr lang="en-IN" dirty="0"/>
          </a:p>
          <a:p>
            <a:pPr marL="0" lvl="0" indent="0" algn="l" rtl="0">
              <a:spcBef>
                <a:spcPts val="0"/>
              </a:spcBef>
              <a:spcAft>
                <a:spcPts val="1600"/>
              </a:spcAft>
              <a:buNone/>
            </a:pPr>
            <a:endParaRPr lang="en-IN" dirty="0"/>
          </a:p>
          <a:p>
            <a:pPr marL="0" lvl="0" indent="0" algn="l" rtl="0">
              <a:spcBef>
                <a:spcPts val="0"/>
              </a:spcBef>
              <a:spcAft>
                <a:spcPts val="1600"/>
              </a:spcAft>
              <a:buNone/>
            </a:pPr>
            <a:endParaRPr dirty="0"/>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Logistic Regression</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Logistic Regression</a:t>
            </a:r>
            <a:endParaRPr dirty="0"/>
          </a:p>
        </p:txBody>
      </p:sp>
      <p:sp>
        <p:nvSpPr>
          <p:cNvPr id="75" name="Google Shape;75;p15"/>
          <p:cNvSpPr txBox="1">
            <a:spLocks noGrp="1"/>
          </p:cNvSpPr>
          <p:nvPr>
            <p:ph type="body" idx="2"/>
          </p:nvPr>
        </p:nvSpPr>
        <p:spPr>
          <a:xfrm>
            <a:off x="462275" y="2703824"/>
            <a:ext cx="3837000" cy="1753800"/>
          </a:xfrm>
          <a:prstGeom prst="rect">
            <a:avLst/>
          </a:prstGeom>
        </p:spPr>
        <p:txBody>
          <a:bodyPr spcFirstLastPara="1" wrap="square" lIns="91425" tIns="91425" rIns="91425" bIns="91425" anchor="ctr" anchorCtr="0">
            <a:noAutofit/>
          </a:bodyPr>
          <a:lstStyle/>
          <a:p>
            <a:pPr algn="just"/>
            <a:r>
              <a:rPr lang="en-IN" dirty="0">
                <a:solidFill>
                  <a:schemeClr val="tx1"/>
                </a:solidFill>
                <a:latin typeface="arial" panose="020B0604020202020204" pitchFamily="34" charset="0"/>
              </a:rPr>
              <a:t>Logistic Regression can be used to classify the observations using different types of data and can easily determine the most effective variables used for the classification. The below image is showing the logistic function:</a:t>
            </a:r>
          </a:p>
          <a:p>
            <a:pPr marL="139700" indent="0">
              <a:buNone/>
            </a:pPr>
            <a:br>
              <a:rPr lang="en-IN" dirty="0"/>
            </a:br>
            <a:endParaRPr dirty="0">
              <a:solidFill>
                <a:schemeClr val="tx1"/>
              </a:solidFill>
            </a:endParaRPr>
          </a:p>
        </p:txBody>
      </p:sp>
      <p:sp>
        <p:nvSpPr>
          <p:cNvPr id="77" name="Google Shape;77;p15"/>
          <p:cNvSpPr txBox="1">
            <a:spLocks noGrp="1"/>
          </p:cNvSpPr>
          <p:nvPr>
            <p:ph type="body" idx="3"/>
          </p:nvPr>
        </p:nvSpPr>
        <p:spPr>
          <a:xfrm>
            <a:off x="5074950" y="4557713"/>
            <a:ext cx="3770966" cy="390062"/>
          </a:xfrm>
          <a:prstGeom prst="rect">
            <a:avLst/>
          </a:prstGeom>
        </p:spPr>
        <p:txBody>
          <a:bodyPr spcFirstLastPara="1" wrap="square" lIns="91425" tIns="91425" rIns="91425" bIns="91425" anchor="t" anchorCtr="0">
            <a:noAutofit/>
          </a:bodyPr>
          <a:lstStyle/>
          <a:p>
            <a:pPr marL="184150" indent="0">
              <a:lnSpc>
                <a:spcPct val="115000"/>
              </a:lnSpc>
              <a:spcBef>
                <a:spcPts val="1000"/>
              </a:spcBef>
              <a:spcAft>
                <a:spcPts val="1000"/>
              </a:spcAft>
              <a:buNone/>
            </a:pPr>
            <a:r>
              <a:rPr lang="en" dirty="0"/>
              <a:t>Image Source: </a:t>
            </a:r>
            <a:r>
              <a:rPr lang="en-IN" sz="700" u="sng" dirty="0">
                <a:solidFill>
                  <a:srgbClr val="0000FF"/>
                </a:solidFill>
                <a:effectLst/>
                <a:latin typeface="Times New Roman" panose="02020603050405020304" pitchFamily="18" charset="0"/>
                <a:ea typeface="Times New Roman" panose="02020603050405020304" pitchFamily="18" charset="0"/>
                <a:hlinkClick r:id="rId3"/>
              </a:rPr>
              <a:t>https://www.javatpoint.com/logistic-regression-in-machine-learning</a:t>
            </a:r>
            <a:endParaRPr lang="en-IN" sz="11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1600"/>
              </a:spcAft>
              <a:buNone/>
            </a:pPr>
            <a:endParaRPr lang="en-IN" dirty="0"/>
          </a:p>
          <a:p>
            <a:pPr marL="0" lvl="0" indent="0" algn="l" rtl="0">
              <a:spcBef>
                <a:spcPts val="0"/>
              </a:spcBef>
              <a:spcAft>
                <a:spcPts val="1600"/>
              </a:spcAft>
              <a:buNone/>
            </a:pPr>
            <a:endParaRPr lang="en-IN" dirty="0"/>
          </a:p>
          <a:p>
            <a:pPr marL="0" lvl="0" indent="0" algn="l" rtl="0">
              <a:spcBef>
                <a:spcPts val="0"/>
              </a:spcBef>
              <a:spcAft>
                <a:spcPts val="1600"/>
              </a:spcAft>
              <a:buNone/>
            </a:pPr>
            <a:endParaRPr dirty="0"/>
          </a:p>
        </p:txBody>
      </p:sp>
      <p:pic>
        <p:nvPicPr>
          <p:cNvPr id="7" name="Picture 6">
            <a:extLst>
              <a:ext uri="{FF2B5EF4-FFF2-40B4-BE49-F238E27FC236}">
                <a16:creationId xmlns:a16="http://schemas.microsoft.com/office/drawing/2014/main" id="{C359F767-7850-409F-9342-AA7B395861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239570"/>
            <a:ext cx="4273916" cy="2268025"/>
          </a:xfrm>
          <a:prstGeom prst="rect">
            <a:avLst/>
          </a:prstGeom>
          <a:noFill/>
        </p:spPr>
      </p:pic>
    </p:spTree>
    <p:extLst>
      <p:ext uri="{BB962C8B-B14F-4D97-AF65-F5344CB8AC3E}">
        <p14:creationId xmlns:p14="http://schemas.microsoft.com/office/powerpoint/2010/main" val="2221712454"/>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Logistic Regression</a:t>
            </a:r>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indent="0"/>
            <a:r>
              <a:rPr lang="en-IN" dirty="0"/>
              <a:t>Logistic Function (Sigmoid Function):</a:t>
            </a:r>
          </a:p>
          <a:p>
            <a:pPr marL="0" lvl="0" indent="0" algn="ctr" rtl="0">
              <a:spcBef>
                <a:spcPts val="0"/>
              </a:spcBef>
              <a:spcAft>
                <a:spcPts val="0"/>
              </a:spcAft>
              <a:buNone/>
            </a:pPr>
            <a:endParaRPr dirty="0"/>
          </a:p>
        </p:txBody>
      </p:sp>
      <p:sp>
        <p:nvSpPr>
          <p:cNvPr id="75" name="Google Shape;75;p15"/>
          <p:cNvSpPr txBox="1">
            <a:spLocks noGrp="1"/>
          </p:cNvSpPr>
          <p:nvPr>
            <p:ph type="body" idx="2"/>
          </p:nvPr>
        </p:nvSpPr>
        <p:spPr>
          <a:xfrm>
            <a:off x="462275" y="2703824"/>
            <a:ext cx="3837000" cy="1753800"/>
          </a:xfrm>
          <a:prstGeom prst="rect">
            <a:avLst/>
          </a:prstGeom>
        </p:spPr>
        <p:txBody>
          <a:bodyPr spcFirstLastPara="1" wrap="square" lIns="91425" tIns="91425" rIns="91425" bIns="91425" anchor="ctr" anchorCtr="0">
            <a:noAutofit/>
          </a:bodyPr>
          <a:lstStyle/>
          <a:p>
            <a:pPr marL="342900" lvl="0" indent="-342900" algn="just">
              <a:lnSpc>
                <a:spcPts val="1875"/>
              </a:lnSpc>
              <a:spcBef>
                <a:spcPts val="300"/>
              </a:spcBef>
              <a:buFont typeface="Symbol" panose="05050102010706020507" pitchFamily="18" charset="2"/>
              <a:buChar char=""/>
            </a:pPr>
            <a:r>
              <a:rPr lang="en-IN" sz="1400" dirty="0">
                <a:solidFill>
                  <a:srgbClr val="000000"/>
                </a:solidFill>
                <a:effectLst/>
                <a:latin typeface="+mj-lt"/>
                <a:ea typeface="Times New Roman" panose="02020603050405020304" pitchFamily="18" charset="0"/>
              </a:rPr>
              <a:t>The sigmoid function is a mathematical function used to map the predicted values to probabilities.</a:t>
            </a:r>
            <a:endParaRPr lang="en-IN" sz="1400" dirty="0">
              <a:effectLst/>
              <a:latin typeface="+mj-lt"/>
              <a:ea typeface="Times New Roman" panose="02020603050405020304" pitchFamily="18" charset="0"/>
            </a:endParaRPr>
          </a:p>
          <a:p>
            <a:pPr marL="342900" lvl="0" indent="-342900" algn="just">
              <a:lnSpc>
                <a:spcPts val="1875"/>
              </a:lnSpc>
              <a:spcBef>
                <a:spcPts val="300"/>
              </a:spcBef>
              <a:spcAft>
                <a:spcPts val="1000"/>
              </a:spcAft>
              <a:buFont typeface="Symbol" panose="05050102010706020507" pitchFamily="18" charset="2"/>
              <a:buChar char=""/>
            </a:pPr>
            <a:r>
              <a:rPr lang="en-IN" sz="1400" dirty="0">
                <a:solidFill>
                  <a:srgbClr val="000000"/>
                </a:solidFill>
                <a:effectLst/>
                <a:latin typeface="+mj-lt"/>
                <a:ea typeface="Times New Roman" panose="02020603050405020304" pitchFamily="18" charset="0"/>
              </a:rPr>
              <a:t>It maps any real value into another value within a range of 0 and 1.</a:t>
            </a:r>
          </a:p>
          <a:p>
            <a:pPr marL="342900" indent="-342900" algn="just">
              <a:lnSpc>
                <a:spcPts val="1875"/>
              </a:lnSpc>
              <a:spcBef>
                <a:spcPts val="300"/>
              </a:spcBef>
              <a:spcAft>
                <a:spcPts val="1000"/>
              </a:spcAft>
              <a:buFont typeface="Symbol" panose="05050102010706020507" pitchFamily="18" charset="2"/>
              <a:buChar char=""/>
            </a:pPr>
            <a:r>
              <a:rPr lang="en-IN" dirty="0">
                <a:latin typeface="+mj-lt"/>
              </a:rPr>
              <a:t>The S-form curve is called the Sigmoid function or the logistic function.</a:t>
            </a:r>
            <a:br>
              <a:rPr lang="en-IN" dirty="0"/>
            </a:br>
            <a:endParaRPr dirty="0">
              <a:solidFill>
                <a:schemeClr val="tx1"/>
              </a:solidFill>
            </a:endParaRPr>
          </a:p>
        </p:txBody>
      </p:sp>
      <p:sp>
        <p:nvSpPr>
          <p:cNvPr id="77" name="Google Shape;77;p15"/>
          <p:cNvSpPr txBox="1">
            <a:spLocks noGrp="1"/>
          </p:cNvSpPr>
          <p:nvPr>
            <p:ph type="body" idx="3"/>
          </p:nvPr>
        </p:nvSpPr>
        <p:spPr>
          <a:xfrm>
            <a:off x="5074950" y="4557713"/>
            <a:ext cx="3770966" cy="390062"/>
          </a:xfrm>
          <a:prstGeom prst="rect">
            <a:avLst/>
          </a:prstGeom>
        </p:spPr>
        <p:txBody>
          <a:bodyPr spcFirstLastPara="1" wrap="square" lIns="91425" tIns="91425" rIns="91425" bIns="91425" anchor="t" anchorCtr="0">
            <a:noAutofit/>
          </a:bodyPr>
          <a:lstStyle/>
          <a:p>
            <a:pPr marL="184150" indent="0">
              <a:lnSpc>
                <a:spcPct val="115000"/>
              </a:lnSpc>
              <a:spcBef>
                <a:spcPts val="1000"/>
              </a:spcBef>
              <a:spcAft>
                <a:spcPts val="1000"/>
              </a:spcAft>
              <a:buNone/>
            </a:pPr>
            <a:r>
              <a:rPr lang="en" dirty="0"/>
              <a:t>Image Source: </a:t>
            </a:r>
            <a:r>
              <a:rPr lang="en-IN" sz="700" u="sng" dirty="0">
                <a:solidFill>
                  <a:srgbClr val="0000FF"/>
                </a:solidFill>
                <a:effectLst/>
                <a:latin typeface="Times New Roman" panose="02020603050405020304" pitchFamily="18" charset="0"/>
                <a:ea typeface="Times New Roman" panose="02020603050405020304" pitchFamily="18" charset="0"/>
                <a:hlinkClick r:id="rId3"/>
              </a:rPr>
              <a:t>https://www.javatpoint.com/logistic-regression-in-machine-learning</a:t>
            </a:r>
            <a:endParaRPr lang="en-IN" sz="11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1600"/>
              </a:spcAft>
              <a:buNone/>
            </a:pPr>
            <a:endParaRPr lang="en-IN" dirty="0"/>
          </a:p>
          <a:p>
            <a:pPr marL="0" lvl="0" indent="0" algn="l" rtl="0">
              <a:spcBef>
                <a:spcPts val="0"/>
              </a:spcBef>
              <a:spcAft>
                <a:spcPts val="1600"/>
              </a:spcAft>
              <a:buNone/>
            </a:pPr>
            <a:endParaRPr lang="en-IN" dirty="0"/>
          </a:p>
          <a:p>
            <a:pPr marL="0" lvl="0" indent="0" algn="l" rtl="0">
              <a:spcBef>
                <a:spcPts val="0"/>
              </a:spcBef>
              <a:spcAft>
                <a:spcPts val="1600"/>
              </a:spcAft>
              <a:buNone/>
            </a:pPr>
            <a:endParaRPr dirty="0"/>
          </a:p>
        </p:txBody>
      </p:sp>
      <p:pic>
        <p:nvPicPr>
          <p:cNvPr id="7" name="Picture 6">
            <a:extLst>
              <a:ext uri="{FF2B5EF4-FFF2-40B4-BE49-F238E27FC236}">
                <a16:creationId xmlns:a16="http://schemas.microsoft.com/office/drawing/2014/main" id="{C359F767-7850-409F-9342-AA7B395861D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239570"/>
            <a:ext cx="4273916" cy="2268025"/>
          </a:xfrm>
          <a:prstGeom prst="rect">
            <a:avLst/>
          </a:prstGeom>
          <a:noFill/>
        </p:spPr>
      </p:pic>
    </p:spTree>
    <p:extLst>
      <p:ext uri="{BB962C8B-B14F-4D97-AF65-F5344CB8AC3E}">
        <p14:creationId xmlns:p14="http://schemas.microsoft.com/office/powerpoint/2010/main" val="271297409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Logistic Regression</a:t>
            </a:r>
          </a:p>
        </p:txBody>
      </p:sp>
      <p:sp>
        <p:nvSpPr>
          <p:cNvPr id="74" name="Google Shape;74;p15"/>
          <p:cNvSpPr txBox="1">
            <a:spLocks noGrp="1"/>
          </p:cNvSpPr>
          <p:nvPr>
            <p:ph type="subTitle" idx="1"/>
          </p:nvPr>
        </p:nvSpPr>
        <p:spPr>
          <a:xfrm>
            <a:off x="254075" y="1461137"/>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Logistic Regression Equation</a:t>
            </a:r>
            <a:endParaRPr dirty="0"/>
          </a:p>
        </p:txBody>
      </p:sp>
      <p:sp>
        <p:nvSpPr>
          <p:cNvPr id="75" name="Google Shape;75;p15"/>
          <p:cNvSpPr txBox="1">
            <a:spLocks noGrp="1"/>
          </p:cNvSpPr>
          <p:nvPr>
            <p:ph type="body" idx="2"/>
          </p:nvPr>
        </p:nvSpPr>
        <p:spPr>
          <a:xfrm>
            <a:off x="358175" y="2456173"/>
            <a:ext cx="3837000" cy="1753800"/>
          </a:xfrm>
          <a:prstGeom prst="rect">
            <a:avLst/>
          </a:prstGeom>
        </p:spPr>
        <p:txBody>
          <a:bodyPr spcFirstLastPara="1" wrap="square" lIns="91425" tIns="91425" rIns="91425" bIns="91425" anchor="ctr" anchorCtr="0">
            <a:noAutofit/>
          </a:bodyPr>
          <a:lstStyle/>
          <a:p>
            <a:pPr algn="just"/>
            <a:r>
              <a:rPr lang="en-IN" dirty="0">
                <a:solidFill>
                  <a:schemeClr val="tx1"/>
                </a:solidFill>
                <a:latin typeface="arial" panose="020B0604020202020204" pitchFamily="34" charset="0"/>
              </a:rPr>
              <a:t>We know the equation of the straight line can be written as:</a:t>
            </a:r>
          </a:p>
          <a:p>
            <a:pPr algn="just"/>
            <a:r>
              <a:rPr lang="en-IN" dirty="0">
                <a:solidFill>
                  <a:schemeClr val="tx1"/>
                </a:solidFill>
                <a:latin typeface="arial" panose="020B0604020202020204" pitchFamily="34" charset="0"/>
              </a:rPr>
              <a:t>In Logistic Regression y can be between 0 and 1 only, so for this let's divide the above equation by (1-y):</a:t>
            </a:r>
          </a:p>
          <a:p>
            <a:pPr algn="just"/>
            <a:r>
              <a:rPr lang="en-IN" dirty="0">
                <a:solidFill>
                  <a:schemeClr val="tx1"/>
                </a:solidFill>
                <a:latin typeface="arial" panose="020B0604020202020204" pitchFamily="34" charset="0"/>
              </a:rPr>
              <a:t>But we need range between -[infinity] to +[infinity], then take logarithm of the equation it will become:</a:t>
            </a:r>
            <a:endParaRPr dirty="0">
              <a:solidFill>
                <a:schemeClr val="tx1"/>
              </a:solidFill>
            </a:endParaRPr>
          </a:p>
        </p:txBody>
      </p:sp>
      <p:sp>
        <p:nvSpPr>
          <p:cNvPr id="77" name="Google Shape;77;p15"/>
          <p:cNvSpPr txBox="1">
            <a:spLocks noGrp="1"/>
          </p:cNvSpPr>
          <p:nvPr>
            <p:ph type="body" idx="3"/>
          </p:nvPr>
        </p:nvSpPr>
        <p:spPr>
          <a:xfrm>
            <a:off x="5074950" y="4557713"/>
            <a:ext cx="3770966" cy="390062"/>
          </a:xfrm>
          <a:prstGeom prst="rect">
            <a:avLst/>
          </a:prstGeom>
        </p:spPr>
        <p:txBody>
          <a:bodyPr spcFirstLastPara="1" wrap="square" lIns="91425" tIns="91425" rIns="91425" bIns="91425" anchor="t" anchorCtr="0">
            <a:noAutofit/>
          </a:bodyPr>
          <a:lstStyle/>
          <a:p>
            <a:pPr marL="184150" indent="0">
              <a:lnSpc>
                <a:spcPct val="115000"/>
              </a:lnSpc>
              <a:spcBef>
                <a:spcPts val="1000"/>
              </a:spcBef>
              <a:spcAft>
                <a:spcPts val="1000"/>
              </a:spcAft>
              <a:buNone/>
            </a:pPr>
            <a:r>
              <a:rPr lang="en" dirty="0"/>
              <a:t>Image Source: </a:t>
            </a:r>
            <a:r>
              <a:rPr lang="en-IN" sz="700" u="sng" dirty="0">
                <a:solidFill>
                  <a:srgbClr val="0000FF"/>
                </a:solidFill>
                <a:effectLst/>
                <a:latin typeface="Times New Roman" panose="02020603050405020304" pitchFamily="18" charset="0"/>
                <a:ea typeface="Times New Roman" panose="02020603050405020304" pitchFamily="18" charset="0"/>
                <a:hlinkClick r:id="rId3"/>
              </a:rPr>
              <a:t>https://www.javatpoint.com/logistic-regression-in-machine-learning</a:t>
            </a:r>
            <a:endParaRPr lang="en-IN" sz="11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1600"/>
              </a:spcAft>
              <a:buNone/>
            </a:pPr>
            <a:endParaRPr lang="en-IN" dirty="0"/>
          </a:p>
          <a:p>
            <a:pPr marL="0" lvl="0" indent="0" algn="l" rtl="0">
              <a:spcBef>
                <a:spcPts val="0"/>
              </a:spcBef>
              <a:spcAft>
                <a:spcPts val="1600"/>
              </a:spcAft>
              <a:buNone/>
            </a:pPr>
            <a:endParaRPr lang="en-IN" dirty="0"/>
          </a:p>
          <a:p>
            <a:pPr marL="0" lvl="0" indent="0" algn="l" rtl="0">
              <a:spcBef>
                <a:spcPts val="0"/>
              </a:spcBef>
              <a:spcAft>
                <a:spcPts val="1600"/>
              </a:spcAft>
              <a:buNone/>
            </a:pPr>
            <a:endParaRPr dirty="0"/>
          </a:p>
        </p:txBody>
      </p:sp>
      <p:pic>
        <p:nvPicPr>
          <p:cNvPr id="8" name="Picture 7">
            <a:extLst>
              <a:ext uri="{FF2B5EF4-FFF2-40B4-BE49-F238E27FC236}">
                <a16:creationId xmlns:a16="http://schemas.microsoft.com/office/drawing/2014/main" id="{81923B14-7789-439A-896E-E1B732C3C1E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62139" y="2274138"/>
            <a:ext cx="4523297" cy="364070"/>
          </a:xfrm>
          <a:prstGeom prst="rect">
            <a:avLst/>
          </a:prstGeom>
          <a:noFill/>
        </p:spPr>
      </p:pic>
      <p:pic>
        <p:nvPicPr>
          <p:cNvPr id="9" name="Picture 8">
            <a:extLst>
              <a:ext uri="{FF2B5EF4-FFF2-40B4-BE49-F238E27FC236}">
                <a16:creationId xmlns:a16="http://schemas.microsoft.com/office/drawing/2014/main" id="{6CF47E8F-D95B-4EA1-BE68-A5EEF2F1F0F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62139" y="2780222"/>
            <a:ext cx="4561397" cy="770106"/>
          </a:xfrm>
          <a:prstGeom prst="rect">
            <a:avLst/>
          </a:prstGeom>
          <a:noFill/>
        </p:spPr>
      </p:pic>
      <p:pic>
        <p:nvPicPr>
          <p:cNvPr id="10" name="Picture 9">
            <a:extLst>
              <a:ext uri="{FF2B5EF4-FFF2-40B4-BE49-F238E27FC236}">
                <a16:creationId xmlns:a16="http://schemas.microsoft.com/office/drawing/2014/main" id="{3E56286F-8EA7-497C-B8D0-3B516C60AF4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771151" y="3724198"/>
            <a:ext cx="4143375" cy="485775"/>
          </a:xfrm>
          <a:prstGeom prst="rect">
            <a:avLst/>
          </a:prstGeom>
          <a:noFill/>
        </p:spPr>
      </p:pic>
      <p:sp>
        <p:nvSpPr>
          <p:cNvPr id="2" name="Arrow: Right 1">
            <a:extLst>
              <a:ext uri="{FF2B5EF4-FFF2-40B4-BE49-F238E27FC236}">
                <a16:creationId xmlns:a16="http://schemas.microsoft.com/office/drawing/2014/main" id="{4CBA6694-C64D-4079-BEDF-02782A86EBFB}"/>
              </a:ext>
            </a:extLst>
          </p:cNvPr>
          <p:cNvSpPr/>
          <p:nvPr/>
        </p:nvSpPr>
        <p:spPr>
          <a:xfrm>
            <a:off x="4195175" y="2456173"/>
            <a:ext cx="753652" cy="1820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1" name="Arrow: Right 10">
            <a:extLst>
              <a:ext uri="{FF2B5EF4-FFF2-40B4-BE49-F238E27FC236}">
                <a16:creationId xmlns:a16="http://schemas.microsoft.com/office/drawing/2014/main" id="{5894A90F-B7C9-4D91-8630-28A1D907CAAA}"/>
              </a:ext>
            </a:extLst>
          </p:cNvPr>
          <p:cNvSpPr/>
          <p:nvPr/>
        </p:nvSpPr>
        <p:spPr>
          <a:xfrm>
            <a:off x="4195174" y="3021775"/>
            <a:ext cx="753652" cy="1820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2" name="Arrow: Right 11">
            <a:extLst>
              <a:ext uri="{FF2B5EF4-FFF2-40B4-BE49-F238E27FC236}">
                <a16:creationId xmlns:a16="http://schemas.microsoft.com/office/drawing/2014/main" id="{A211DE00-9460-40C4-BFED-0A5109139E31}"/>
              </a:ext>
            </a:extLst>
          </p:cNvPr>
          <p:cNvSpPr/>
          <p:nvPr/>
        </p:nvSpPr>
        <p:spPr>
          <a:xfrm>
            <a:off x="4195174" y="3871374"/>
            <a:ext cx="753652" cy="1820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a:ln>
                <a:noFill/>
              </a:ln>
              <a:solidFill>
                <a:srgbClr val="FFFFFF"/>
              </a:solidFill>
              <a:effectLst/>
              <a:uLnTx/>
              <a:uFillTx/>
              <a:latin typeface="Arial"/>
              <a:ea typeface="+mn-ea"/>
              <a:cs typeface="+mn-cs"/>
              <a:sym typeface="Arial"/>
            </a:endParaRPr>
          </a:p>
        </p:txBody>
      </p:sp>
    </p:spTree>
    <p:extLst>
      <p:ext uri="{BB962C8B-B14F-4D97-AF65-F5344CB8AC3E}">
        <p14:creationId xmlns:p14="http://schemas.microsoft.com/office/powerpoint/2010/main" val="27669217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b="1" dirty="0"/>
              <a:t>Introduction to Big Data Analytics</a:t>
            </a:r>
            <a:endParaRPr lang="en-IN" dirty="0"/>
          </a:p>
        </p:txBody>
      </p:sp>
      <p:sp>
        <p:nvSpPr>
          <p:cNvPr id="74" name="Google Shape;74;p15"/>
          <p:cNvSpPr txBox="1">
            <a:spLocks noGrp="1"/>
          </p:cNvSpPr>
          <p:nvPr>
            <p:ph type="subTitle" idx="1"/>
          </p:nvPr>
        </p:nvSpPr>
        <p:spPr>
          <a:xfrm>
            <a:off x="254075" y="1813865"/>
            <a:ext cx="4045200" cy="641400"/>
          </a:xfrm>
          <a:prstGeom prst="rect">
            <a:avLst/>
          </a:prstGeom>
        </p:spPr>
        <p:txBody>
          <a:bodyPr spcFirstLastPara="1" wrap="square" lIns="91425" tIns="91425" rIns="91425" bIns="91425" anchor="ctr" anchorCtr="0">
            <a:noAutofit/>
          </a:bodyPr>
          <a:lstStyle/>
          <a:p>
            <a:r>
              <a:rPr lang="en-IN" dirty="0"/>
              <a:t>Structured Big Data</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139700" indent="0">
              <a:buNone/>
            </a:pPr>
            <a:r>
              <a:rPr lang="en-IN" dirty="0"/>
              <a:t>Any data that can be stored, accessed and processed in the form of fixed format is termed as a ‘structured’ data. </a:t>
            </a:r>
          </a:p>
        </p:txBody>
      </p:sp>
      <p:sp>
        <p:nvSpPr>
          <p:cNvPr id="77" name="Google Shape;77;p15"/>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184150" indent="0">
              <a:buNone/>
            </a:pPr>
            <a:r>
              <a:rPr lang="en-US" altLang="en-US" dirty="0">
                <a:solidFill>
                  <a:srgbClr val="565656"/>
                </a:solidFill>
                <a:latin typeface="ArialMT"/>
              </a:rPr>
              <a:t>Image Source: </a:t>
            </a:r>
            <a:r>
              <a:rPr lang="en-IN" dirty="0"/>
              <a:t>https://www.guru99.com/images/</a:t>
            </a:r>
            <a:r>
              <a:rPr lang="en-IN" dirty="0" err="1"/>
              <a:t>Big_Data</a:t>
            </a:r>
            <a:r>
              <a:rPr lang="en-IN" dirty="0"/>
              <a:t>/061114_0759_WhatIsBigDa4.jpg </a:t>
            </a: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descr="page9image3696432">
            <a:extLst>
              <a:ext uri="{FF2B5EF4-FFF2-40B4-BE49-F238E27FC236}">
                <a16:creationId xmlns:a16="http://schemas.microsoft.com/office/drawing/2014/main" id="{545B3B4C-12D5-5343-B149-576690B753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24968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10image3731792">
            <a:extLst>
              <a:ext uri="{FF2B5EF4-FFF2-40B4-BE49-F238E27FC236}">
                <a16:creationId xmlns:a16="http://schemas.microsoft.com/office/drawing/2014/main" id="{00224E21-C2DB-3845-8376-9049A4512A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974BD21F-9025-6140-B927-680FD3480C8B}"/>
              </a:ext>
            </a:extLst>
          </p:cNvPr>
          <p:cNvSpPr>
            <a:spLocks noChangeArrowheads="1"/>
          </p:cNvSpPr>
          <p:nvPr/>
        </p:nvSpPr>
        <p:spPr bwMode="auto">
          <a:xfrm>
            <a:off x="4152761" y="1730247"/>
            <a:ext cx="74925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 name="Rectangle 2">
            <a:extLst>
              <a:ext uri="{FF2B5EF4-FFF2-40B4-BE49-F238E27FC236}">
                <a16:creationId xmlns:a16="http://schemas.microsoft.com/office/drawing/2014/main" id="{025A492A-CD70-A641-A949-2D640450F024}"/>
              </a:ext>
            </a:extLst>
          </p:cNvPr>
          <p:cNvSpPr>
            <a:spLocks noChangeArrowheads="1"/>
          </p:cNvSpPr>
          <p:nvPr/>
        </p:nvSpPr>
        <p:spPr bwMode="auto">
          <a:xfrm>
            <a:off x="4716815" y="1332737"/>
            <a:ext cx="6542826" cy="48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pic>
        <p:nvPicPr>
          <p:cNvPr id="17410" name="Picture 2" descr="page13image5831024">
            <a:extLst>
              <a:ext uri="{FF2B5EF4-FFF2-40B4-BE49-F238E27FC236}">
                <a16:creationId xmlns:a16="http://schemas.microsoft.com/office/drawing/2014/main" id="{D2A21CB8-1F3A-0544-BF94-967EBAB280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page18image3741568">
            <a:extLst>
              <a:ext uri="{FF2B5EF4-FFF2-40B4-BE49-F238E27FC236}">
                <a16:creationId xmlns:a16="http://schemas.microsoft.com/office/drawing/2014/main" id="{6E534BE7-6535-8945-8A36-6F1F7C29A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descr="page20image3760496">
            <a:extLst>
              <a:ext uri="{FF2B5EF4-FFF2-40B4-BE49-F238E27FC236}">
                <a16:creationId xmlns:a16="http://schemas.microsoft.com/office/drawing/2014/main" id="{9C133DD9-7AEF-E446-B89D-5758211905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5603" name="Picture 3" descr="page21image5854112">
            <a:extLst>
              <a:ext uri="{FF2B5EF4-FFF2-40B4-BE49-F238E27FC236}">
                <a16:creationId xmlns:a16="http://schemas.microsoft.com/office/drawing/2014/main" id="{28C604F6-AD43-2E4D-929D-979EBB1325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descr="page22image3760704">
            <a:extLst>
              <a:ext uri="{FF2B5EF4-FFF2-40B4-BE49-F238E27FC236}">
                <a16:creationId xmlns:a16="http://schemas.microsoft.com/office/drawing/2014/main" id="{CF370638-77A3-6842-8E63-67533607AE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CAD4C3D9-F0FE-7D49-B657-BDDD5AF17749}"/>
              </a:ext>
            </a:extLst>
          </p:cNvPr>
          <p:cNvSpPr>
            <a:spLocks noChangeArrowheads="1"/>
          </p:cNvSpPr>
          <p:nvPr/>
        </p:nvSpPr>
        <p:spPr bwMode="auto">
          <a:xfrm>
            <a:off x="4619706" y="64405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5" name="Rectangle 2">
            <a:extLst>
              <a:ext uri="{FF2B5EF4-FFF2-40B4-BE49-F238E27FC236}">
                <a16:creationId xmlns:a16="http://schemas.microsoft.com/office/drawing/2014/main" id="{B812A91C-C6EA-4149-814E-3379269091D4}"/>
              </a:ext>
            </a:extLst>
          </p:cNvPr>
          <p:cNvSpPr>
            <a:spLocks noChangeArrowheads="1"/>
          </p:cNvSpPr>
          <p:nvPr/>
        </p:nvSpPr>
        <p:spPr bwMode="auto">
          <a:xfrm>
            <a:off x="4619706" y="1249679"/>
            <a:ext cx="728322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6" name="Rectangle 2">
            <a:extLst>
              <a:ext uri="{FF2B5EF4-FFF2-40B4-BE49-F238E27FC236}">
                <a16:creationId xmlns:a16="http://schemas.microsoft.com/office/drawing/2014/main" id="{1C00A13D-53F5-A042-917D-F0A74C451A2A}"/>
              </a:ext>
            </a:extLst>
          </p:cNvPr>
          <p:cNvSpPr>
            <a:spLocks noChangeArrowheads="1"/>
          </p:cNvSpPr>
          <p:nvPr/>
        </p:nvSpPr>
        <p:spPr bwMode="auto">
          <a:xfrm flipV="1">
            <a:off x="4571999" y="1464818"/>
            <a:ext cx="947341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pic>
        <p:nvPicPr>
          <p:cNvPr id="20" name="Picture 4" descr="When it comes to data, quality matters more than quantity | Canadian  Treasurer">
            <a:extLst>
              <a:ext uri="{FF2B5EF4-FFF2-40B4-BE49-F238E27FC236}">
                <a16:creationId xmlns:a16="http://schemas.microsoft.com/office/drawing/2014/main" id="{A1B7F688-9CAB-104B-B414-C7BE769EB5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8150" y="1249680"/>
            <a:ext cx="4595850" cy="2466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1229499"/>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Logistic Regression</a:t>
            </a:r>
          </a:p>
        </p:txBody>
      </p:sp>
      <p:sp>
        <p:nvSpPr>
          <p:cNvPr id="74" name="Google Shape;74;p15"/>
          <p:cNvSpPr txBox="1">
            <a:spLocks noGrp="1"/>
          </p:cNvSpPr>
          <p:nvPr>
            <p:ph type="subTitle" idx="1"/>
          </p:nvPr>
        </p:nvSpPr>
        <p:spPr>
          <a:xfrm>
            <a:off x="254075" y="1461137"/>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Types Logistic Regression Equation</a:t>
            </a:r>
            <a:endParaRPr dirty="0"/>
          </a:p>
        </p:txBody>
      </p:sp>
      <p:sp>
        <p:nvSpPr>
          <p:cNvPr id="75" name="Google Shape;75;p15"/>
          <p:cNvSpPr txBox="1">
            <a:spLocks noGrp="1"/>
          </p:cNvSpPr>
          <p:nvPr>
            <p:ph type="body" idx="2"/>
          </p:nvPr>
        </p:nvSpPr>
        <p:spPr>
          <a:xfrm>
            <a:off x="358175" y="2456173"/>
            <a:ext cx="3837000" cy="1753800"/>
          </a:xfrm>
          <a:prstGeom prst="rect">
            <a:avLst/>
          </a:prstGeom>
        </p:spPr>
        <p:txBody>
          <a:bodyPr spcFirstLastPara="1" wrap="square" lIns="91425" tIns="91425" rIns="91425" bIns="91425" anchor="ctr" anchorCtr="0">
            <a:noAutofit/>
          </a:bodyPr>
          <a:lstStyle/>
          <a:p>
            <a:pPr algn="just"/>
            <a:r>
              <a:rPr lang="en-IN" dirty="0">
                <a:solidFill>
                  <a:schemeClr val="tx1"/>
                </a:solidFill>
              </a:rPr>
              <a:t>Binomial</a:t>
            </a:r>
          </a:p>
          <a:p>
            <a:pPr algn="just"/>
            <a:r>
              <a:rPr lang="en-IN" dirty="0">
                <a:solidFill>
                  <a:schemeClr val="tx1"/>
                </a:solidFill>
              </a:rPr>
              <a:t>Multinomial</a:t>
            </a:r>
          </a:p>
          <a:p>
            <a:pPr algn="just"/>
            <a:r>
              <a:rPr lang="en-IN" dirty="0">
                <a:solidFill>
                  <a:schemeClr val="tx1"/>
                </a:solidFill>
              </a:rPr>
              <a:t>Ordinal</a:t>
            </a:r>
            <a:endParaRPr dirty="0">
              <a:solidFill>
                <a:schemeClr val="tx1"/>
              </a:solidFill>
            </a:endParaRPr>
          </a:p>
        </p:txBody>
      </p:sp>
      <p:graphicFrame>
        <p:nvGraphicFramePr>
          <p:cNvPr id="3" name="Diagram 2">
            <a:extLst>
              <a:ext uri="{FF2B5EF4-FFF2-40B4-BE49-F238E27FC236}">
                <a16:creationId xmlns:a16="http://schemas.microsoft.com/office/drawing/2014/main" id="{6F641F21-2033-4635-8535-32248F86B710}"/>
              </a:ext>
            </a:extLst>
          </p:cNvPr>
          <p:cNvGraphicFramePr/>
          <p:nvPr/>
        </p:nvGraphicFramePr>
        <p:xfrm>
          <a:off x="4646762" y="1204266"/>
          <a:ext cx="4333336" cy="30057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3409539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Logistic Regression</a:t>
            </a:r>
          </a:p>
        </p:txBody>
      </p:sp>
      <p:sp>
        <p:nvSpPr>
          <p:cNvPr id="74" name="Google Shape;74;p15"/>
          <p:cNvSpPr txBox="1">
            <a:spLocks noGrp="1"/>
          </p:cNvSpPr>
          <p:nvPr>
            <p:ph type="subTitle" idx="1"/>
          </p:nvPr>
        </p:nvSpPr>
        <p:spPr>
          <a:xfrm>
            <a:off x="254075" y="1461137"/>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Steps in Logistic Regression</a:t>
            </a:r>
            <a:endParaRPr dirty="0"/>
          </a:p>
        </p:txBody>
      </p:sp>
      <p:sp>
        <p:nvSpPr>
          <p:cNvPr id="75" name="Google Shape;75;p15"/>
          <p:cNvSpPr txBox="1">
            <a:spLocks noGrp="1"/>
          </p:cNvSpPr>
          <p:nvPr>
            <p:ph type="body" idx="2"/>
          </p:nvPr>
        </p:nvSpPr>
        <p:spPr>
          <a:xfrm>
            <a:off x="358175" y="2456173"/>
            <a:ext cx="3837000" cy="1753800"/>
          </a:xfrm>
          <a:prstGeom prst="rect">
            <a:avLst/>
          </a:prstGeom>
        </p:spPr>
        <p:txBody>
          <a:bodyPr spcFirstLastPara="1" wrap="square" lIns="91425" tIns="91425" rIns="91425" bIns="91425" anchor="ctr" anchorCtr="0">
            <a:noAutofit/>
          </a:bodyPr>
          <a:lstStyle/>
          <a:p>
            <a:pPr marL="342900" lvl="0" indent="-342900" algn="just">
              <a:lnSpc>
                <a:spcPts val="1875"/>
              </a:lnSpc>
              <a:spcBef>
                <a:spcPts val="300"/>
              </a:spcBef>
              <a:buFont typeface="Symbol" panose="05050102010706020507" pitchFamily="18" charset="2"/>
              <a:buChar char=""/>
            </a:pPr>
            <a:r>
              <a:rPr lang="en-IN" sz="1400" dirty="0">
                <a:solidFill>
                  <a:srgbClr val="000000"/>
                </a:solidFill>
                <a:effectLst/>
                <a:latin typeface="+mj-lt"/>
                <a:ea typeface="Times New Roman" panose="02020603050405020304" pitchFamily="18" charset="0"/>
              </a:rPr>
              <a:t>Data Pre-processing step</a:t>
            </a:r>
            <a:endParaRPr lang="en-IN" sz="1400" dirty="0">
              <a:effectLst/>
              <a:latin typeface="+mj-lt"/>
              <a:ea typeface="Times New Roman" panose="02020603050405020304" pitchFamily="18" charset="0"/>
            </a:endParaRPr>
          </a:p>
          <a:p>
            <a:pPr marL="342900" lvl="0" indent="-342900" algn="just">
              <a:lnSpc>
                <a:spcPts val="1875"/>
              </a:lnSpc>
              <a:spcBef>
                <a:spcPts val="300"/>
              </a:spcBef>
              <a:buFont typeface="Symbol" panose="05050102010706020507" pitchFamily="18" charset="2"/>
              <a:buChar char=""/>
            </a:pPr>
            <a:r>
              <a:rPr lang="en-IN" sz="1400" dirty="0">
                <a:solidFill>
                  <a:srgbClr val="000000"/>
                </a:solidFill>
                <a:effectLst/>
                <a:latin typeface="+mj-lt"/>
                <a:ea typeface="Times New Roman" panose="02020603050405020304" pitchFamily="18" charset="0"/>
              </a:rPr>
              <a:t>Fitting Logistic Regression to the Training set</a:t>
            </a:r>
            <a:endParaRPr lang="en-IN" sz="1400" dirty="0">
              <a:effectLst/>
              <a:latin typeface="+mj-lt"/>
              <a:ea typeface="Times New Roman" panose="02020603050405020304" pitchFamily="18" charset="0"/>
            </a:endParaRPr>
          </a:p>
          <a:p>
            <a:pPr marL="342900" lvl="0" indent="-342900" algn="just">
              <a:lnSpc>
                <a:spcPts val="1875"/>
              </a:lnSpc>
              <a:spcBef>
                <a:spcPts val="300"/>
              </a:spcBef>
              <a:buFont typeface="Symbol" panose="05050102010706020507" pitchFamily="18" charset="2"/>
              <a:buChar char=""/>
            </a:pPr>
            <a:r>
              <a:rPr lang="en-IN" sz="1400" dirty="0">
                <a:solidFill>
                  <a:srgbClr val="000000"/>
                </a:solidFill>
                <a:effectLst/>
                <a:latin typeface="+mj-lt"/>
                <a:ea typeface="Times New Roman" panose="02020603050405020304" pitchFamily="18" charset="0"/>
              </a:rPr>
              <a:t>Predicting the test result</a:t>
            </a:r>
            <a:endParaRPr lang="en-IN" sz="1400" dirty="0">
              <a:effectLst/>
              <a:latin typeface="+mj-lt"/>
              <a:ea typeface="Times New Roman" panose="02020603050405020304" pitchFamily="18" charset="0"/>
            </a:endParaRPr>
          </a:p>
          <a:p>
            <a:pPr marL="342900" lvl="0" indent="-342900" algn="just">
              <a:lnSpc>
                <a:spcPts val="1875"/>
              </a:lnSpc>
              <a:spcBef>
                <a:spcPts val="300"/>
              </a:spcBef>
              <a:buFont typeface="Symbol" panose="05050102010706020507" pitchFamily="18" charset="2"/>
              <a:buChar char=""/>
            </a:pPr>
            <a:r>
              <a:rPr lang="en-IN" sz="1400" dirty="0">
                <a:solidFill>
                  <a:srgbClr val="000000"/>
                </a:solidFill>
                <a:effectLst/>
                <a:latin typeface="+mj-lt"/>
                <a:ea typeface="Times New Roman" panose="02020603050405020304" pitchFamily="18" charset="0"/>
              </a:rPr>
              <a:t>Test accuracy of the result (Creation of Confusion matrix)</a:t>
            </a:r>
            <a:endParaRPr lang="en-IN" sz="1400" dirty="0">
              <a:effectLst/>
              <a:latin typeface="+mj-lt"/>
              <a:ea typeface="Times New Roman" panose="02020603050405020304" pitchFamily="18" charset="0"/>
            </a:endParaRPr>
          </a:p>
          <a:p>
            <a:pPr marL="342900" lvl="0" indent="-342900" algn="just">
              <a:lnSpc>
                <a:spcPts val="1875"/>
              </a:lnSpc>
              <a:spcBef>
                <a:spcPts val="300"/>
              </a:spcBef>
              <a:spcAft>
                <a:spcPts val="1000"/>
              </a:spcAft>
              <a:buFont typeface="Symbol" panose="05050102010706020507" pitchFamily="18" charset="2"/>
              <a:buChar char=""/>
            </a:pPr>
            <a:r>
              <a:rPr lang="en-IN" sz="1400" dirty="0">
                <a:solidFill>
                  <a:srgbClr val="000000"/>
                </a:solidFill>
                <a:effectLst/>
                <a:latin typeface="+mj-lt"/>
                <a:ea typeface="Times New Roman" panose="02020603050405020304" pitchFamily="18" charset="0"/>
              </a:rPr>
              <a:t>Visualizing the test set result.</a:t>
            </a:r>
            <a:endParaRPr lang="en-IN" dirty="0">
              <a:latin typeface="+mj-lt"/>
              <a:ea typeface="Times New Roman" panose="02020603050405020304" pitchFamily="18" charset="0"/>
            </a:endParaRPr>
          </a:p>
          <a:p>
            <a:pPr marL="0" lvl="0" indent="0" algn="just">
              <a:lnSpc>
                <a:spcPts val="1875"/>
              </a:lnSpc>
              <a:spcBef>
                <a:spcPts val="300"/>
              </a:spcBef>
              <a:spcAft>
                <a:spcPts val="1000"/>
              </a:spcAft>
              <a:buNone/>
            </a:pPr>
            <a:r>
              <a:rPr lang="en-IN" sz="1400" i="1" dirty="0">
                <a:effectLst/>
                <a:highlight>
                  <a:srgbClr val="FFFF00"/>
                </a:highlight>
                <a:latin typeface="+mj-lt"/>
                <a:ea typeface="Times New Roman" panose="02020603050405020304" pitchFamily="18" charset="0"/>
              </a:rPr>
              <a:t>Note:- Check out theory Manua</a:t>
            </a:r>
            <a:r>
              <a:rPr lang="en-IN" i="1" dirty="0">
                <a:highlight>
                  <a:srgbClr val="FFFF00"/>
                </a:highlight>
                <a:latin typeface="+mj-lt"/>
                <a:ea typeface="Times New Roman" panose="02020603050405020304" pitchFamily="18" charset="0"/>
              </a:rPr>
              <a:t>l for Example </a:t>
            </a:r>
            <a:endParaRPr lang="en-IN" sz="1400" i="1" dirty="0">
              <a:effectLst/>
              <a:highlight>
                <a:srgbClr val="FFFF00"/>
              </a:highlight>
              <a:latin typeface="+mj-lt"/>
              <a:ea typeface="Times New Roman" panose="02020603050405020304" pitchFamily="18" charset="0"/>
            </a:endParaRPr>
          </a:p>
        </p:txBody>
      </p:sp>
      <p:sp>
        <p:nvSpPr>
          <p:cNvPr id="77" name="Google Shape;77;p15"/>
          <p:cNvSpPr txBox="1">
            <a:spLocks noGrp="1"/>
          </p:cNvSpPr>
          <p:nvPr>
            <p:ph type="body" idx="3"/>
          </p:nvPr>
        </p:nvSpPr>
        <p:spPr>
          <a:xfrm>
            <a:off x="5074950" y="4557713"/>
            <a:ext cx="3770966" cy="390062"/>
          </a:xfrm>
          <a:prstGeom prst="rect">
            <a:avLst/>
          </a:prstGeom>
        </p:spPr>
        <p:txBody>
          <a:bodyPr spcFirstLastPara="1" wrap="square" lIns="91425" tIns="91425" rIns="91425" bIns="91425" anchor="t" anchorCtr="0">
            <a:noAutofit/>
          </a:bodyPr>
          <a:lstStyle/>
          <a:p>
            <a:pPr marL="184150" indent="0">
              <a:lnSpc>
                <a:spcPct val="115000"/>
              </a:lnSpc>
              <a:spcBef>
                <a:spcPts val="1000"/>
              </a:spcBef>
              <a:spcAft>
                <a:spcPts val="1000"/>
              </a:spcAft>
              <a:buNone/>
            </a:pPr>
            <a:r>
              <a:rPr lang="en" dirty="0"/>
              <a:t>Image Source: </a:t>
            </a:r>
            <a:r>
              <a:rPr lang="en-IN" sz="700" u="sng" dirty="0">
                <a:solidFill>
                  <a:srgbClr val="0000FF"/>
                </a:solidFill>
                <a:effectLst/>
                <a:latin typeface="Times New Roman" panose="02020603050405020304" pitchFamily="18" charset="0"/>
                <a:ea typeface="Times New Roman" panose="02020603050405020304" pitchFamily="18" charset="0"/>
                <a:hlinkClick r:id="rId3"/>
              </a:rPr>
              <a:t>https://www.javatpoint.com/logistic-regression-in-machine-learning</a:t>
            </a:r>
            <a:endParaRPr lang="en-IN" sz="11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1600"/>
              </a:spcAft>
              <a:buNone/>
            </a:pPr>
            <a:endParaRPr lang="en-IN" dirty="0"/>
          </a:p>
          <a:p>
            <a:pPr marL="0" lvl="0" indent="0" algn="l" rtl="0">
              <a:spcBef>
                <a:spcPts val="0"/>
              </a:spcBef>
              <a:spcAft>
                <a:spcPts val="1600"/>
              </a:spcAft>
              <a:buNone/>
            </a:pPr>
            <a:endParaRPr lang="en-IN" dirty="0"/>
          </a:p>
          <a:p>
            <a:pPr marL="0" lvl="0" indent="0" algn="l" rtl="0">
              <a:spcBef>
                <a:spcPts val="0"/>
              </a:spcBef>
              <a:spcAft>
                <a:spcPts val="1600"/>
              </a:spcAft>
              <a:buNone/>
            </a:pPr>
            <a:endParaRPr dirty="0"/>
          </a:p>
        </p:txBody>
      </p:sp>
      <p:pic>
        <p:nvPicPr>
          <p:cNvPr id="7" name="Picture 6">
            <a:extLst>
              <a:ext uri="{FF2B5EF4-FFF2-40B4-BE49-F238E27FC236}">
                <a16:creationId xmlns:a16="http://schemas.microsoft.com/office/drawing/2014/main" id="{6D6DE363-5F9E-4E9B-B92A-F627FF9A473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44727" y="1354900"/>
            <a:ext cx="3770966" cy="2730022"/>
          </a:xfrm>
          <a:prstGeom prst="rect">
            <a:avLst/>
          </a:prstGeom>
          <a:noFill/>
        </p:spPr>
      </p:pic>
    </p:spTree>
    <p:extLst>
      <p:ext uri="{BB962C8B-B14F-4D97-AF65-F5344CB8AC3E}">
        <p14:creationId xmlns:p14="http://schemas.microsoft.com/office/powerpoint/2010/main" val="152891966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Model Performance Metrics</a:t>
            </a:r>
          </a:p>
        </p:txBody>
      </p:sp>
      <p:sp>
        <p:nvSpPr>
          <p:cNvPr id="74" name="Google Shape;74;p15"/>
          <p:cNvSpPr txBox="1">
            <a:spLocks noGrp="1"/>
          </p:cNvSpPr>
          <p:nvPr>
            <p:ph type="subTitle" idx="1"/>
          </p:nvPr>
        </p:nvSpPr>
        <p:spPr>
          <a:xfrm>
            <a:off x="254075" y="1461137"/>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Logistic Regression Evaluation metrics</a:t>
            </a:r>
            <a:endParaRPr dirty="0"/>
          </a:p>
        </p:txBody>
      </p:sp>
      <p:sp>
        <p:nvSpPr>
          <p:cNvPr id="75" name="Google Shape;75;p15"/>
          <p:cNvSpPr txBox="1">
            <a:spLocks noGrp="1"/>
          </p:cNvSpPr>
          <p:nvPr>
            <p:ph type="body" idx="2"/>
          </p:nvPr>
        </p:nvSpPr>
        <p:spPr>
          <a:xfrm>
            <a:off x="358175" y="2456173"/>
            <a:ext cx="3837000" cy="1753800"/>
          </a:xfrm>
          <a:prstGeom prst="rect">
            <a:avLst/>
          </a:prstGeom>
        </p:spPr>
        <p:txBody>
          <a:bodyPr spcFirstLastPara="1" wrap="square" lIns="91425" tIns="91425" rIns="91425" bIns="91425" anchor="ctr" anchorCtr="0">
            <a:noAutofit/>
          </a:bodyPr>
          <a:lstStyle/>
          <a:p>
            <a:pPr marL="0" lvl="0" indent="0" algn="just">
              <a:lnSpc>
                <a:spcPts val="1875"/>
              </a:lnSpc>
              <a:spcBef>
                <a:spcPts val="300"/>
              </a:spcBef>
              <a:buNone/>
            </a:pPr>
            <a:endParaRPr lang="en-IN" dirty="0">
              <a:latin typeface="+mj-lt"/>
              <a:ea typeface="Times New Roman" panose="02020603050405020304" pitchFamily="18" charset="0"/>
            </a:endParaRPr>
          </a:p>
          <a:p>
            <a:pPr marL="285750" indent="-285750">
              <a:spcBef>
                <a:spcPts val="500"/>
              </a:spcBef>
            </a:pPr>
            <a:r>
              <a:rPr lang="en-IN" sz="1400" dirty="0">
                <a:solidFill>
                  <a:srgbClr val="333333"/>
                </a:solidFill>
                <a:effectLst/>
                <a:latin typeface="+mj-lt"/>
                <a:ea typeface="Times New Roman" panose="02020603050405020304" pitchFamily="18" charset="0"/>
              </a:rPr>
              <a:t>Confusion matrix</a:t>
            </a:r>
            <a:endParaRPr lang="en-IN" sz="1400" dirty="0">
              <a:effectLst/>
              <a:latin typeface="+mj-lt"/>
              <a:ea typeface="Times New Roman" panose="02020603050405020304" pitchFamily="18" charset="0"/>
            </a:endParaRPr>
          </a:p>
          <a:p>
            <a:pPr marL="285750" indent="-285750">
              <a:spcBef>
                <a:spcPts val="500"/>
              </a:spcBef>
            </a:pPr>
            <a:r>
              <a:rPr lang="en-IN" sz="1400" dirty="0">
                <a:solidFill>
                  <a:srgbClr val="333333"/>
                </a:solidFill>
                <a:effectLst/>
                <a:latin typeface="+mj-lt"/>
                <a:ea typeface="Times New Roman" panose="02020603050405020304" pitchFamily="18" charset="0"/>
              </a:rPr>
              <a:t>Precision</a:t>
            </a:r>
            <a:endParaRPr lang="en-IN" sz="1400" dirty="0">
              <a:effectLst/>
              <a:latin typeface="+mj-lt"/>
              <a:ea typeface="Times New Roman" panose="02020603050405020304" pitchFamily="18" charset="0"/>
            </a:endParaRPr>
          </a:p>
          <a:p>
            <a:pPr marL="285750" indent="-285750">
              <a:spcBef>
                <a:spcPts val="500"/>
              </a:spcBef>
            </a:pPr>
            <a:r>
              <a:rPr lang="en-IN" sz="1400" dirty="0">
                <a:solidFill>
                  <a:srgbClr val="333333"/>
                </a:solidFill>
                <a:effectLst/>
                <a:latin typeface="+mj-lt"/>
                <a:ea typeface="Times New Roman" panose="02020603050405020304" pitchFamily="18" charset="0"/>
              </a:rPr>
              <a:t>Recall</a:t>
            </a:r>
            <a:endParaRPr lang="en-IN" sz="1400" dirty="0">
              <a:effectLst/>
              <a:latin typeface="+mj-lt"/>
              <a:ea typeface="Times New Roman" panose="02020603050405020304" pitchFamily="18" charset="0"/>
            </a:endParaRPr>
          </a:p>
          <a:p>
            <a:pPr marL="285750" indent="-285750">
              <a:spcBef>
                <a:spcPts val="500"/>
              </a:spcBef>
            </a:pPr>
            <a:r>
              <a:rPr lang="en-IN" sz="1400" dirty="0">
                <a:solidFill>
                  <a:srgbClr val="333333"/>
                </a:solidFill>
                <a:effectLst/>
                <a:latin typeface="+mj-lt"/>
                <a:ea typeface="Times New Roman" panose="02020603050405020304" pitchFamily="18" charset="0"/>
              </a:rPr>
              <a:t>F1 Score</a:t>
            </a:r>
            <a:endParaRPr lang="en-IN" sz="1400" dirty="0">
              <a:effectLst/>
              <a:latin typeface="+mj-lt"/>
              <a:ea typeface="Times New Roman" panose="02020603050405020304" pitchFamily="18" charset="0"/>
            </a:endParaRPr>
          </a:p>
          <a:p>
            <a:pPr marL="285750" indent="-285750">
              <a:spcBef>
                <a:spcPts val="500"/>
              </a:spcBef>
            </a:pPr>
            <a:r>
              <a:rPr lang="en-IN" sz="1400" dirty="0">
                <a:solidFill>
                  <a:srgbClr val="333333"/>
                </a:solidFill>
                <a:effectLst/>
                <a:latin typeface="+mj-lt"/>
                <a:ea typeface="Times New Roman" panose="02020603050405020304" pitchFamily="18" charset="0"/>
              </a:rPr>
              <a:t>Accuracy</a:t>
            </a:r>
            <a:endParaRPr lang="en-IN" sz="1400" dirty="0">
              <a:effectLst/>
              <a:latin typeface="+mj-lt"/>
              <a:ea typeface="Times New Roman" panose="02020603050405020304" pitchFamily="18" charset="0"/>
            </a:endParaRPr>
          </a:p>
          <a:p>
            <a:pPr marL="0" lvl="0" indent="0" algn="just">
              <a:lnSpc>
                <a:spcPts val="1875"/>
              </a:lnSpc>
              <a:spcBef>
                <a:spcPts val="300"/>
              </a:spcBef>
              <a:buNone/>
            </a:pPr>
            <a:endParaRPr lang="en-IN" sz="1400" dirty="0">
              <a:effectLst/>
              <a:latin typeface="+mj-lt"/>
              <a:ea typeface="Times New Roman" panose="02020603050405020304" pitchFamily="18" charset="0"/>
            </a:endParaRPr>
          </a:p>
        </p:txBody>
      </p:sp>
      <p:sp>
        <p:nvSpPr>
          <p:cNvPr id="77" name="Google Shape;77;p15"/>
          <p:cNvSpPr txBox="1">
            <a:spLocks noGrp="1"/>
          </p:cNvSpPr>
          <p:nvPr>
            <p:ph type="body" idx="3"/>
          </p:nvPr>
        </p:nvSpPr>
        <p:spPr>
          <a:xfrm>
            <a:off x="5074950" y="4557713"/>
            <a:ext cx="3770966" cy="390062"/>
          </a:xfrm>
          <a:prstGeom prst="rect">
            <a:avLst/>
          </a:prstGeom>
        </p:spPr>
        <p:txBody>
          <a:bodyPr spcFirstLastPara="1" wrap="square" lIns="91425" tIns="91425" rIns="91425" bIns="91425" anchor="t" anchorCtr="0">
            <a:noAutofit/>
          </a:bodyPr>
          <a:lstStyle/>
          <a:p>
            <a:pPr marL="184150" indent="0">
              <a:lnSpc>
                <a:spcPct val="115000"/>
              </a:lnSpc>
              <a:spcBef>
                <a:spcPts val="1000"/>
              </a:spcBef>
              <a:spcAft>
                <a:spcPts val="1000"/>
              </a:spcAft>
              <a:buNone/>
            </a:pPr>
            <a:r>
              <a:rPr lang="en" dirty="0"/>
              <a:t>Image Source: </a:t>
            </a:r>
            <a:r>
              <a:rPr lang="en-IN" sz="700" u="sng" dirty="0">
                <a:solidFill>
                  <a:srgbClr val="0000FF"/>
                </a:solidFill>
                <a:effectLst/>
                <a:latin typeface="Times New Roman" panose="02020603050405020304" pitchFamily="18" charset="0"/>
                <a:ea typeface="Times New Roman" panose="02020603050405020304" pitchFamily="18" charset="0"/>
              </a:rPr>
              <a:t> https://miro.medium.com/max/1400/1*tlrYPZgfX9cc1_RCPHPoJg.png</a:t>
            </a:r>
            <a:endParaRPr lang="en-IN" sz="11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1600"/>
              </a:spcAft>
              <a:buNone/>
            </a:pPr>
            <a:endParaRPr lang="en-IN" dirty="0"/>
          </a:p>
          <a:p>
            <a:pPr marL="0" lvl="0" indent="0" algn="l" rtl="0">
              <a:spcBef>
                <a:spcPts val="0"/>
              </a:spcBef>
              <a:spcAft>
                <a:spcPts val="1600"/>
              </a:spcAft>
              <a:buNone/>
            </a:pPr>
            <a:endParaRPr lang="en-IN" dirty="0"/>
          </a:p>
          <a:p>
            <a:pPr marL="0" lvl="0" indent="0" algn="l" rtl="0">
              <a:spcBef>
                <a:spcPts val="0"/>
              </a:spcBef>
              <a:spcAft>
                <a:spcPts val="1600"/>
              </a:spcAft>
              <a:buNone/>
            </a:pPr>
            <a:endParaRPr dirty="0"/>
          </a:p>
        </p:txBody>
      </p:sp>
      <p:pic>
        <p:nvPicPr>
          <p:cNvPr id="2050" name="Picture 2">
            <a:extLst>
              <a:ext uri="{FF2B5EF4-FFF2-40B4-BE49-F238E27FC236}">
                <a16:creationId xmlns:a16="http://schemas.microsoft.com/office/drawing/2014/main" id="{ADC2AB2E-62B4-47AF-A104-E53A08316E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1" y="1357447"/>
            <a:ext cx="4572000" cy="2428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675317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Model Performance Metrics</a:t>
            </a:r>
          </a:p>
        </p:txBody>
      </p:sp>
      <p:sp>
        <p:nvSpPr>
          <p:cNvPr id="74" name="Google Shape;74;p15"/>
          <p:cNvSpPr txBox="1">
            <a:spLocks noGrp="1"/>
          </p:cNvSpPr>
          <p:nvPr>
            <p:ph type="subTitle" idx="1"/>
          </p:nvPr>
        </p:nvSpPr>
        <p:spPr>
          <a:xfrm>
            <a:off x="254075" y="1461137"/>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Confusion matrix</a:t>
            </a:r>
            <a:endParaRPr dirty="0"/>
          </a:p>
        </p:txBody>
      </p:sp>
      <p:sp>
        <p:nvSpPr>
          <p:cNvPr id="75" name="Google Shape;75;p15"/>
          <p:cNvSpPr txBox="1">
            <a:spLocks noGrp="1"/>
          </p:cNvSpPr>
          <p:nvPr>
            <p:ph type="body" idx="2"/>
          </p:nvPr>
        </p:nvSpPr>
        <p:spPr>
          <a:xfrm>
            <a:off x="332296" y="2473426"/>
            <a:ext cx="3837000" cy="1753800"/>
          </a:xfrm>
          <a:prstGeom prst="rect">
            <a:avLst/>
          </a:prstGeom>
        </p:spPr>
        <p:txBody>
          <a:bodyPr spcFirstLastPara="1" wrap="square" lIns="91425" tIns="91425" rIns="91425" bIns="91425" anchor="ctr" anchorCtr="0">
            <a:noAutofit/>
          </a:bodyPr>
          <a:lstStyle/>
          <a:p>
            <a:pPr marL="285750" indent="-285750" algn="just">
              <a:spcBef>
                <a:spcPts val="500"/>
              </a:spcBef>
            </a:pPr>
            <a:r>
              <a:rPr lang="en-IN" dirty="0">
                <a:solidFill>
                  <a:srgbClr val="333333"/>
                </a:solidFill>
                <a:latin typeface="+mj-lt"/>
              </a:rPr>
              <a:t>A confusion matrix is a table that is often used to describe the performance of a classification model (or “classifier”) on a set of test data for which the true values are known.</a:t>
            </a:r>
          </a:p>
        </p:txBody>
      </p:sp>
      <p:sp>
        <p:nvSpPr>
          <p:cNvPr id="77" name="Google Shape;77;p15"/>
          <p:cNvSpPr txBox="1">
            <a:spLocks noGrp="1"/>
          </p:cNvSpPr>
          <p:nvPr>
            <p:ph type="body" idx="3"/>
          </p:nvPr>
        </p:nvSpPr>
        <p:spPr>
          <a:xfrm>
            <a:off x="5074950" y="4557713"/>
            <a:ext cx="3770966" cy="390062"/>
          </a:xfrm>
          <a:prstGeom prst="rect">
            <a:avLst/>
          </a:prstGeom>
        </p:spPr>
        <p:txBody>
          <a:bodyPr spcFirstLastPara="1" wrap="square" lIns="91425" tIns="91425" rIns="91425" bIns="91425" anchor="t" anchorCtr="0">
            <a:noAutofit/>
          </a:bodyPr>
          <a:lstStyle/>
          <a:p>
            <a:pPr marL="184150" indent="0">
              <a:lnSpc>
                <a:spcPct val="115000"/>
              </a:lnSpc>
              <a:spcBef>
                <a:spcPts val="1000"/>
              </a:spcBef>
              <a:spcAft>
                <a:spcPts val="1000"/>
              </a:spcAft>
              <a:buNone/>
            </a:pPr>
            <a:r>
              <a:rPr lang="en" dirty="0"/>
              <a:t>Image Source: </a:t>
            </a:r>
            <a:r>
              <a:rPr lang="en-IN" sz="700" u="sng" dirty="0">
                <a:solidFill>
                  <a:srgbClr val="0000FF"/>
                </a:solidFill>
                <a:effectLst/>
                <a:latin typeface="Times New Roman" panose="02020603050405020304" pitchFamily="18" charset="0"/>
                <a:ea typeface="Times New Roman" panose="02020603050405020304" pitchFamily="18" charset="0"/>
              </a:rPr>
              <a:t> https://miro.medium.com/max/1400/1*tlrYPZgfX9cc1_RCPHPoJg.png</a:t>
            </a:r>
            <a:endParaRPr lang="en-IN" sz="11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1600"/>
              </a:spcAft>
              <a:buNone/>
            </a:pPr>
            <a:endParaRPr lang="en-IN" dirty="0"/>
          </a:p>
          <a:p>
            <a:pPr marL="0" lvl="0" indent="0" algn="l" rtl="0">
              <a:spcBef>
                <a:spcPts val="0"/>
              </a:spcBef>
              <a:spcAft>
                <a:spcPts val="1600"/>
              </a:spcAft>
              <a:buNone/>
            </a:pPr>
            <a:endParaRPr lang="en-IN" dirty="0"/>
          </a:p>
          <a:p>
            <a:pPr marL="0" lvl="0" indent="0" algn="l" rtl="0">
              <a:spcBef>
                <a:spcPts val="0"/>
              </a:spcBef>
              <a:spcAft>
                <a:spcPts val="1600"/>
              </a:spcAft>
              <a:buNone/>
            </a:pPr>
            <a:endParaRPr dirty="0"/>
          </a:p>
        </p:txBody>
      </p:sp>
      <p:pic>
        <p:nvPicPr>
          <p:cNvPr id="7" name="Picture 6">
            <a:extLst>
              <a:ext uri="{FF2B5EF4-FFF2-40B4-BE49-F238E27FC236}">
                <a16:creationId xmlns:a16="http://schemas.microsoft.com/office/drawing/2014/main" id="{D83B731E-48A9-43AE-8DE7-9A45C4AA147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25925" y="1139825"/>
            <a:ext cx="4064000" cy="2863850"/>
          </a:xfrm>
          <a:prstGeom prst="rect">
            <a:avLst/>
          </a:prstGeom>
          <a:noFill/>
        </p:spPr>
      </p:pic>
    </p:spTree>
    <p:extLst>
      <p:ext uri="{BB962C8B-B14F-4D97-AF65-F5344CB8AC3E}">
        <p14:creationId xmlns:p14="http://schemas.microsoft.com/office/powerpoint/2010/main" val="245167057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Model Performance Metrics</a:t>
            </a:r>
          </a:p>
        </p:txBody>
      </p:sp>
      <p:sp>
        <p:nvSpPr>
          <p:cNvPr id="74" name="Google Shape;74;p15"/>
          <p:cNvSpPr txBox="1">
            <a:spLocks noGrp="1"/>
          </p:cNvSpPr>
          <p:nvPr>
            <p:ph type="subTitle" idx="1"/>
          </p:nvPr>
        </p:nvSpPr>
        <p:spPr>
          <a:xfrm>
            <a:off x="254075" y="1461137"/>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Confusion matrix</a:t>
            </a:r>
            <a:endParaRPr dirty="0"/>
          </a:p>
        </p:txBody>
      </p:sp>
      <p:sp>
        <p:nvSpPr>
          <p:cNvPr id="75" name="Google Shape;75;p15"/>
          <p:cNvSpPr txBox="1">
            <a:spLocks noGrp="1"/>
          </p:cNvSpPr>
          <p:nvPr>
            <p:ph type="body" idx="2"/>
          </p:nvPr>
        </p:nvSpPr>
        <p:spPr>
          <a:xfrm>
            <a:off x="332296" y="2473426"/>
            <a:ext cx="3837000" cy="1753800"/>
          </a:xfrm>
          <a:prstGeom prst="rect">
            <a:avLst/>
          </a:prstGeom>
        </p:spPr>
        <p:txBody>
          <a:bodyPr spcFirstLastPara="1" wrap="square" lIns="91425" tIns="91425" rIns="91425" bIns="91425" anchor="ctr" anchorCtr="0">
            <a:noAutofit/>
          </a:bodyPr>
          <a:lstStyle/>
          <a:p>
            <a:pPr marL="342900" lvl="0" indent="-342900" algn="just">
              <a:lnSpc>
                <a:spcPts val="2100"/>
              </a:lnSpc>
              <a:spcBef>
                <a:spcPts val="2570"/>
              </a:spcBef>
            </a:pPr>
            <a:r>
              <a:rPr lang="en-IN" spc="-5" dirty="0">
                <a:solidFill>
                  <a:srgbClr val="292929"/>
                </a:solidFill>
                <a:effectLst/>
                <a:latin typeface="+mj-lt"/>
                <a:ea typeface="Times New Roman" panose="02020603050405020304" pitchFamily="18" charset="0"/>
              </a:rPr>
              <a:t>TP (True-positives):</a:t>
            </a:r>
          </a:p>
          <a:p>
            <a:pPr marL="342900" lvl="0" indent="-342900" algn="just">
              <a:lnSpc>
                <a:spcPts val="2100"/>
              </a:lnSpc>
              <a:spcBef>
                <a:spcPts val="2570"/>
              </a:spcBef>
            </a:pPr>
            <a:r>
              <a:rPr lang="en-IN" spc="-5" dirty="0">
                <a:solidFill>
                  <a:srgbClr val="292929"/>
                </a:solidFill>
                <a:effectLst/>
                <a:latin typeface="+mj-lt"/>
                <a:ea typeface="Times New Roman" panose="02020603050405020304" pitchFamily="18" charset="0"/>
              </a:rPr>
              <a:t>TN (True-negatives):</a:t>
            </a:r>
          </a:p>
          <a:p>
            <a:pPr marL="342900" lvl="0" indent="-342900" algn="just">
              <a:lnSpc>
                <a:spcPts val="2100"/>
              </a:lnSpc>
              <a:spcBef>
                <a:spcPts val="2570"/>
              </a:spcBef>
            </a:pPr>
            <a:r>
              <a:rPr lang="en-IN" spc="-5" dirty="0">
                <a:solidFill>
                  <a:srgbClr val="292929"/>
                </a:solidFill>
                <a:effectLst/>
                <a:latin typeface="+mj-lt"/>
                <a:ea typeface="Times New Roman" panose="02020603050405020304" pitchFamily="18" charset="0"/>
              </a:rPr>
              <a:t>FP (False-positives):</a:t>
            </a:r>
          </a:p>
          <a:p>
            <a:pPr marL="342900" lvl="0" indent="-342900" algn="just">
              <a:lnSpc>
                <a:spcPts val="2100"/>
              </a:lnSpc>
              <a:spcBef>
                <a:spcPts val="2570"/>
              </a:spcBef>
            </a:pPr>
            <a:r>
              <a:rPr lang="en-IN" spc="-5" dirty="0">
                <a:solidFill>
                  <a:srgbClr val="292929"/>
                </a:solidFill>
                <a:effectLst/>
                <a:latin typeface="+mj-lt"/>
                <a:ea typeface="Times New Roman" panose="02020603050405020304" pitchFamily="18" charset="0"/>
              </a:rPr>
              <a:t>FN (False-negatives): </a:t>
            </a:r>
            <a:endParaRPr lang="en-IN" sz="1800" dirty="0">
              <a:effectLst/>
              <a:latin typeface="Times New Roman" panose="02020603050405020304" pitchFamily="18" charset="0"/>
              <a:ea typeface="Times New Roman" panose="02020603050405020304" pitchFamily="18" charset="0"/>
            </a:endParaRPr>
          </a:p>
        </p:txBody>
      </p:sp>
      <p:sp>
        <p:nvSpPr>
          <p:cNvPr id="77" name="Google Shape;77;p15"/>
          <p:cNvSpPr txBox="1">
            <a:spLocks noGrp="1"/>
          </p:cNvSpPr>
          <p:nvPr>
            <p:ph type="body" idx="3"/>
          </p:nvPr>
        </p:nvSpPr>
        <p:spPr>
          <a:xfrm>
            <a:off x="5074950" y="4557713"/>
            <a:ext cx="3770966" cy="390062"/>
          </a:xfrm>
          <a:prstGeom prst="rect">
            <a:avLst/>
          </a:prstGeom>
        </p:spPr>
        <p:txBody>
          <a:bodyPr spcFirstLastPara="1" wrap="square" lIns="91425" tIns="91425" rIns="91425" bIns="91425" anchor="t" anchorCtr="0">
            <a:noAutofit/>
          </a:bodyPr>
          <a:lstStyle/>
          <a:p>
            <a:pPr marL="184150" indent="0">
              <a:lnSpc>
                <a:spcPct val="115000"/>
              </a:lnSpc>
              <a:spcBef>
                <a:spcPts val="1000"/>
              </a:spcBef>
              <a:spcAft>
                <a:spcPts val="1000"/>
              </a:spcAft>
              <a:buNone/>
            </a:pPr>
            <a:r>
              <a:rPr lang="en" dirty="0"/>
              <a:t>Image Source: </a:t>
            </a:r>
            <a:r>
              <a:rPr lang="en-IN" sz="700" u="sng" dirty="0">
                <a:solidFill>
                  <a:srgbClr val="0000FF"/>
                </a:solidFill>
                <a:effectLst/>
                <a:latin typeface="Times New Roman" panose="02020603050405020304" pitchFamily="18" charset="0"/>
                <a:ea typeface="Times New Roman" panose="02020603050405020304" pitchFamily="18" charset="0"/>
              </a:rPr>
              <a:t> https://miro.medium.com/max/1400/1*tlrYPZgfX9cc1_RCPHPoJg.png</a:t>
            </a:r>
            <a:endParaRPr lang="en-IN" sz="11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1600"/>
              </a:spcAft>
              <a:buNone/>
            </a:pPr>
            <a:endParaRPr lang="en-IN" dirty="0"/>
          </a:p>
          <a:p>
            <a:pPr marL="0" lvl="0" indent="0" algn="l" rtl="0">
              <a:spcBef>
                <a:spcPts val="0"/>
              </a:spcBef>
              <a:spcAft>
                <a:spcPts val="1600"/>
              </a:spcAft>
              <a:buNone/>
            </a:pPr>
            <a:endParaRPr lang="en-IN" dirty="0"/>
          </a:p>
          <a:p>
            <a:pPr marL="0" lvl="0" indent="0" algn="l" rtl="0">
              <a:spcBef>
                <a:spcPts val="0"/>
              </a:spcBef>
              <a:spcAft>
                <a:spcPts val="1600"/>
              </a:spcAft>
              <a:buNone/>
            </a:pPr>
            <a:endParaRPr dirty="0"/>
          </a:p>
        </p:txBody>
      </p:sp>
      <p:pic>
        <p:nvPicPr>
          <p:cNvPr id="8" name="Picture 7">
            <a:extLst>
              <a:ext uri="{FF2B5EF4-FFF2-40B4-BE49-F238E27FC236}">
                <a16:creationId xmlns:a16="http://schemas.microsoft.com/office/drawing/2014/main" id="{1CD43092-459E-46A0-9395-7A4D3988CC8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5464" y="1868787"/>
            <a:ext cx="4249140" cy="2023857"/>
          </a:xfrm>
          <a:prstGeom prst="rect">
            <a:avLst/>
          </a:prstGeom>
          <a:noFill/>
        </p:spPr>
      </p:pic>
    </p:spTree>
    <p:extLst>
      <p:ext uri="{BB962C8B-B14F-4D97-AF65-F5344CB8AC3E}">
        <p14:creationId xmlns:p14="http://schemas.microsoft.com/office/powerpoint/2010/main" val="383959992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Model Performance Metrics</a:t>
            </a:r>
          </a:p>
        </p:txBody>
      </p:sp>
      <p:sp>
        <p:nvSpPr>
          <p:cNvPr id="74" name="Google Shape;74;p15"/>
          <p:cNvSpPr txBox="1">
            <a:spLocks noGrp="1"/>
          </p:cNvSpPr>
          <p:nvPr>
            <p:ph type="subTitle" idx="1"/>
          </p:nvPr>
        </p:nvSpPr>
        <p:spPr>
          <a:xfrm>
            <a:off x="254075" y="1461137"/>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Accuracy</a:t>
            </a:r>
            <a:endParaRPr dirty="0"/>
          </a:p>
        </p:txBody>
      </p:sp>
      <p:sp>
        <p:nvSpPr>
          <p:cNvPr id="75" name="Google Shape;75;p15"/>
          <p:cNvSpPr txBox="1">
            <a:spLocks noGrp="1"/>
          </p:cNvSpPr>
          <p:nvPr>
            <p:ph type="body" idx="2"/>
          </p:nvPr>
        </p:nvSpPr>
        <p:spPr>
          <a:xfrm>
            <a:off x="332296" y="2473426"/>
            <a:ext cx="3837000" cy="1753800"/>
          </a:xfrm>
          <a:prstGeom prst="rect">
            <a:avLst/>
          </a:prstGeom>
        </p:spPr>
        <p:txBody>
          <a:bodyPr spcFirstLastPara="1" wrap="square" lIns="91425" tIns="91425" rIns="91425" bIns="91425" anchor="ctr" anchorCtr="0">
            <a:noAutofit/>
          </a:bodyPr>
          <a:lstStyle/>
          <a:p>
            <a:pPr marL="285750" indent="-285750" algn="just">
              <a:lnSpc>
                <a:spcPts val="2100"/>
              </a:lnSpc>
              <a:spcBef>
                <a:spcPts val="2570"/>
              </a:spcBef>
            </a:pPr>
            <a:r>
              <a:rPr lang="en-IN" dirty="0">
                <a:solidFill>
                  <a:srgbClr val="333333"/>
                </a:solidFill>
                <a:effectLst/>
                <a:latin typeface="+mj-lt"/>
                <a:ea typeface="Times New Roman" panose="02020603050405020304" pitchFamily="18" charset="0"/>
              </a:rPr>
              <a:t>Accuracy is the proximity of measurement results to the true value. It tell us how accurate our classification model is able to predict the class labels given in the problem statement.</a:t>
            </a:r>
          </a:p>
          <a:p>
            <a:pPr marL="285750" indent="-285750" algn="just">
              <a:lnSpc>
                <a:spcPts val="2100"/>
              </a:lnSpc>
              <a:spcBef>
                <a:spcPts val="2570"/>
              </a:spcBef>
            </a:pPr>
            <a:r>
              <a:rPr lang="en-IN" dirty="0">
                <a:solidFill>
                  <a:srgbClr val="333333"/>
                </a:solidFill>
                <a:latin typeface="+mj-lt"/>
              </a:rPr>
              <a:t>Accuracy= (TP+TN)/Total customers</a:t>
            </a:r>
            <a:r>
              <a:rPr lang="en-IN" spc="-5" dirty="0">
                <a:solidFill>
                  <a:srgbClr val="292929"/>
                </a:solidFill>
                <a:effectLst/>
                <a:latin typeface="+mj-lt"/>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p:txBody>
      </p:sp>
      <p:sp>
        <p:nvSpPr>
          <p:cNvPr id="77" name="Google Shape;77;p15"/>
          <p:cNvSpPr txBox="1">
            <a:spLocks noGrp="1"/>
          </p:cNvSpPr>
          <p:nvPr>
            <p:ph type="body" idx="3"/>
          </p:nvPr>
        </p:nvSpPr>
        <p:spPr>
          <a:xfrm>
            <a:off x="5074950" y="4557713"/>
            <a:ext cx="3770966" cy="390062"/>
          </a:xfrm>
          <a:prstGeom prst="rect">
            <a:avLst/>
          </a:prstGeom>
        </p:spPr>
        <p:txBody>
          <a:bodyPr spcFirstLastPara="1" wrap="square" lIns="91425" tIns="91425" rIns="91425" bIns="91425" anchor="t" anchorCtr="0">
            <a:noAutofit/>
          </a:bodyPr>
          <a:lstStyle/>
          <a:p>
            <a:pPr marL="184150" indent="0">
              <a:lnSpc>
                <a:spcPct val="115000"/>
              </a:lnSpc>
              <a:spcBef>
                <a:spcPts val="1000"/>
              </a:spcBef>
              <a:spcAft>
                <a:spcPts val="1000"/>
              </a:spcAft>
              <a:buNone/>
            </a:pPr>
            <a:r>
              <a:rPr lang="en" dirty="0"/>
              <a:t>Image Source: </a:t>
            </a:r>
            <a:r>
              <a:rPr lang="en-IN" sz="700" u="sng" dirty="0">
                <a:solidFill>
                  <a:srgbClr val="0000FF"/>
                </a:solidFill>
                <a:effectLst/>
                <a:latin typeface="Times New Roman" panose="02020603050405020304" pitchFamily="18" charset="0"/>
                <a:ea typeface="Times New Roman" panose="02020603050405020304" pitchFamily="18" charset="0"/>
              </a:rPr>
              <a:t> https://miro.medium.com/max/1400/1*tlrYPZgfX9cc1_RCPHPoJg.png</a:t>
            </a:r>
            <a:endParaRPr lang="en-IN" sz="11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1600"/>
              </a:spcAft>
              <a:buNone/>
            </a:pPr>
            <a:endParaRPr lang="en-IN" dirty="0"/>
          </a:p>
          <a:p>
            <a:pPr marL="0" lvl="0" indent="0" algn="l" rtl="0">
              <a:spcBef>
                <a:spcPts val="0"/>
              </a:spcBef>
              <a:spcAft>
                <a:spcPts val="1600"/>
              </a:spcAft>
              <a:buNone/>
            </a:pPr>
            <a:endParaRPr lang="en-IN" dirty="0"/>
          </a:p>
          <a:p>
            <a:pPr marL="0" lvl="0" indent="0" algn="l" rtl="0">
              <a:spcBef>
                <a:spcPts val="0"/>
              </a:spcBef>
              <a:spcAft>
                <a:spcPts val="1600"/>
              </a:spcAft>
              <a:buNone/>
            </a:pPr>
            <a:endParaRPr dirty="0"/>
          </a:p>
        </p:txBody>
      </p:sp>
      <p:pic>
        <p:nvPicPr>
          <p:cNvPr id="7" name="Picture 6">
            <a:extLst>
              <a:ext uri="{FF2B5EF4-FFF2-40B4-BE49-F238E27FC236}">
                <a16:creationId xmlns:a16="http://schemas.microsoft.com/office/drawing/2014/main" id="{DB573C5C-5A44-4632-A513-7D4BE54C29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44727" y="1461137"/>
            <a:ext cx="4181475" cy="2867025"/>
          </a:xfrm>
          <a:prstGeom prst="rect">
            <a:avLst/>
          </a:prstGeom>
          <a:noFill/>
        </p:spPr>
      </p:pic>
    </p:spTree>
    <p:extLst>
      <p:ext uri="{BB962C8B-B14F-4D97-AF65-F5344CB8AC3E}">
        <p14:creationId xmlns:p14="http://schemas.microsoft.com/office/powerpoint/2010/main" val="280527456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Model Performance Metrics</a:t>
            </a:r>
          </a:p>
        </p:txBody>
      </p:sp>
      <p:sp>
        <p:nvSpPr>
          <p:cNvPr id="74" name="Google Shape;74;p15"/>
          <p:cNvSpPr txBox="1">
            <a:spLocks noGrp="1"/>
          </p:cNvSpPr>
          <p:nvPr>
            <p:ph type="subTitle" idx="1"/>
          </p:nvPr>
        </p:nvSpPr>
        <p:spPr>
          <a:xfrm>
            <a:off x="254075" y="1461137"/>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Recall</a:t>
            </a:r>
            <a:endParaRPr dirty="0"/>
          </a:p>
        </p:txBody>
      </p:sp>
      <p:sp>
        <p:nvSpPr>
          <p:cNvPr id="75" name="Google Shape;75;p15"/>
          <p:cNvSpPr txBox="1">
            <a:spLocks noGrp="1"/>
          </p:cNvSpPr>
          <p:nvPr>
            <p:ph type="body" idx="2"/>
          </p:nvPr>
        </p:nvSpPr>
        <p:spPr>
          <a:xfrm>
            <a:off x="332296" y="2473426"/>
            <a:ext cx="3837000" cy="1753800"/>
          </a:xfrm>
          <a:prstGeom prst="rect">
            <a:avLst/>
          </a:prstGeom>
        </p:spPr>
        <p:txBody>
          <a:bodyPr spcFirstLastPara="1" wrap="square" lIns="91425" tIns="91425" rIns="91425" bIns="91425" anchor="ctr" anchorCtr="0">
            <a:noAutofit/>
          </a:bodyPr>
          <a:lstStyle/>
          <a:p>
            <a:pPr algn="just"/>
            <a:r>
              <a:rPr lang="en-IN" b="1" dirty="0">
                <a:solidFill>
                  <a:srgbClr val="333333"/>
                </a:solidFill>
                <a:effectLst/>
                <a:latin typeface="+mj-lt"/>
                <a:ea typeface="Times New Roman" panose="02020603050405020304" pitchFamily="18" charset="0"/>
              </a:rPr>
              <a:t>Recall/ Sensitivity/ TPR (True Positive Rate) </a:t>
            </a:r>
            <a:r>
              <a:rPr lang="en-IN" dirty="0">
                <a:solidFill>
                  <a:srgbClr val="333333"/>
                </a:solidFill>
                <a:effectLst/>
                <a:latin typeface="+mj-lt"/>
                <a:ea typeface="Times New Roman" panose="02020603050405020304" pitchFamily="18" charset="0"/>
              </a:rPr>
              <a:t>attempts to answer the following question:</a:t>
            </a:r>
            <a:endParaRPr lang="en-IN" dirty="0">
              <a:effectLst/>
              <a:latin typeface="+mj-lt"/>
              <a:ea typeface="Times New Roman" panose="02020603050405020304" pitchFamily="18" charset="0"/>
            </a:endParaRPr>
          </a:p>
          <a:p>
            <a:pPr algn="just"/>
            <a:r>
              <a:rPr lang="en-IN" dirty="0">
                <a:solidFill>
                  <a:srgbClr val="333333"/>
                </a:solidFill>
                <a:effectLst/>
                <a:latin typeface="+mj-lt"/>
                <a:ea typeface="Times New Roman" panose="02020603050405020304" pitchFamily="18" charset="0"/>
              </a:rPr>
              <a:t>What proportion of actual positives was identified correctly?</a:t>
            </a:r>
            <a:endParaRPr lang="en-IN" dirty="0">
              <a:effectLst/>
              <a:latin typeface="+mj-lt"/>
              <a:ea typeface="Times New Roman" panose="02020603050405020304" pitchFamily="18" charset="0"/>
            </a:endParaRPr>
          </a:p>
          <a:p>
            <a:pPr algn="just"/>
            <a:r>
              <a:rPr lang="en-IN" dirty="0">
                <a:solidFill>
                  <a:srgbClr val="333333"/>
                </a:solidFill>
                <a:latin typeface="+mj-lt"/>
              </a:rPr>
              <a:t>Recall is generally used in use cases where the truth-detection is of utmost importance</a:t>
            </a:r>
          </a:p>
        </p:txBody>
      </p:sp>
      <p:sp>
        <p:nvSpPr>
          <p:cNvPr id="77" name="Google Shape;77;p15"/>
          <p:cNvSpPr txBox="1">
            <a:spLocks noGrp="1"/>
          </p:cNvSpPr>
          <p:nvPr>
            <p:ph type="body" idx="3"/>
          </p:nvPr>
        </p:nvSpPr>
        <p:spPr>
          <a:xfrm>
            <a:off x="5074950" y="4557713"/>
            <a:ext cx="3770966" cy="390062"/>
          </a:xfrm>
          <a:prstGeom prst="rect">
            <a:avLst/>
          </a:prstGeom>
        </p:spPr>
        <p:txBody>
          <a:bodyPr spcFirstLastPara="1" wrap="square" lIns="91425" tIns="91425" rIns="91425" bIns="91425" anchor="t" anchorCtr="0">
            <a:noAutofit/>
          </a:bodyPr>
          <a:lstStyle/>
          <a:p>
            <a:pPr marL="184150" indent="0">
              <a:lnSpc>
                <a:spcPct val="115000"/>
              </a:lnSpc>
              <a:spcBef>
                <a:spcPts val="1000"/>
              </a:spcBef>
              <a:spcAft>
                <a:spcPts val="1000"/>
              </a:spcAft>
              <a:buNone/>
            </a:pPr>
            <a:r>
              <a:rPr lang="en" dirty="0"/>
              <a:t>Image Source: </a:t>
            </a:r>
            <a:r>
              <a:rPr lang="en-IN" sz="700" u="sng" dirty="0">
                <a:solidFill>
                  <a:srgbClr val="0000FF"/>
                </a:solidFill>
                <a:effectLst/>
                <a:latin typeface="Times New Roman" panose="02020603050405020304" pitchFamily="18" charset="0"/>
                <a:ea typeface="Times New Roman" panose="02020603050405020304" pitchFamily="18" charset="0"/>
              </a:rPr>
              <a:t> https://miro.medium.com/max/1400/1*tlrYPZgfX9cc1_RCPHPoJg.png</a:t>
            </a:r>
            <a:endParaRPr lang="en-IN" sz="11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1600"/>
              </a:spcAft>
              <a:buNone/>
            </a:pPr>
            <a:endParaRPr lang="en-IN" dirty="0"/>
          </a:p>
          <a:p>
            <a:pPr marL="0" lvl="0" indent="0" algn="l" rtl="0">
              <a:spcBef>
                <a:spcPts val="0"/>
              </a:spcBef>
              <a:spcAft>
                <a:spcPts val="1600"/>
              </a:spcAft>
              <a:buNone/>
            </a:pPr>
            <a:endParaRPr lang="en-IN" dirty="0"/>
          </a:p>
          <a:p>
            <a:pPr marL="0" lvl="0" indent="0" algn="l" rtl="0">
              <a:spcBef>
                <a:spcPts val="0"/>
              </a:spcBef>
              <a:spcAft>
                <a:spcPts val="1600"/>
              </a:spcAft>
              <a:buNone/>
            </a:pPr>
            <a:endParaRPr dirty="0"/>
          </a:p>
        </p:txBody>
      </p:sp>
      <p:pic>
        <p:nvPicPr>
          <p:cNvPr id="8" name="Picture 7">
            <a:extLst>
              <a:ext uri="{FF2B5EF4-FFF2-40B4-BE49-F238E27FC236}">
                <a16:creationId xmlns:a16="http://schemas.microsoft.com/office/drawing/2014/main" id="{8B7841A3-00F3-4E89-B09A-1B386DADD3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1537" y="1270508"/>
            <a:ext cx="4352925" cy="3171825"/>
          </a:xfrm>
          <a:prstGeom prst="rect">
            <a:avLst/>
          </a:prstGeom>
          <a:noFill/>
        </p:spPr>
      </p:pic>
    </p:spTree>
    <p:extLst>
      <p:ext uri="{BB962C8B-B14F-4D97-AF65-F5344CB8AC3E}">
        <p14:creationId xmlns:p14="http://schemas.microsoft.com/office/powerpoint/2010/main" val="320029829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Model Performance Metrics</a:t>
            </a:r>
          </a:p>
        </p:txBody>
      </p:sp>
      <p:sp>
        <p:nvSpPr>
          <p:cNvPr id="74" name="Google Shape;74;p15"/>
          <p:cNvSpPr txBox="1">
            <a:spLocks noGrp="1"/>
          </p:cNvSpPr>
          <p:nvPr>
            <p:ph type="subTitle" idx="1"/>
          </p:nvPr>
        </p:nvSpPr>
        <p:spPr>
          <a:xfrm>
            <a:off x="254075" y="1461137"/>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Precision</a:t>
            </a:r>
            <a:endParaRPr dirty="0"/>
          </a:p>
        </p:txBody>
      </p:sp>
      <p:sp>
        <p:nvSpPr>
          <p:cNvPr id="75" name="Google Shape;75;p15"/>
          <p:cNvSpPr txBox="1">
            <a:spLocks noGrp="1"/>
          </p:cNvSpPr>
          <p:nvPr>
            <p:ph type="body" idx="2"/>
          </p:nvPr>
        </p:nvSpPr>
        <p:spPr>
          <a:xfrm>
            <a:off x="332296" y="2473426"/>
            <a:ext cx="3837000" cy="1753800"/>
          </a:xfrm>
          <a:prstGeom prst="rect">
            <a:avLst/>
          </a:prstGeom>
        </p:spPr>
        <p:txBody>
          <a:bodyPr spcFirstLastPara="1" wrap="square" lIns="91425" tIns="91425" rIns="91425" bIns="91425" anchor="ctr" anchorCtr="0">
            <a:noAutofit/>
          </a:bodyPr>
          <a:lstStyle/>
          <a:p>
            <a:pPr algn="just">
              <a:lnSpc>
                <a:spcPct val="115000"/>
              </a:lnSpc>
              <a:spcBef>
                <a:spcPts val="1000"/>
              </a:spcBef>
              <a:spcAft>
                <a:spcPts val="1000"/>
              </a:spcAft>
            </a:pPr>
            <a:r>
              <a:rPr lang="en-IN" sz="1400" b="1" dirty="0">
                <a:effectLst/>
                <a:latin typeface="+mj-lt"/>
                <a:ea typeface="Times New Roman" panose="02020603050405020304" pitchFamily="18" charset="0"/>
              </a:rPr>
              <a:t>Precision</a:t>
            </a:r>
            <a:r>
              <a:rPr lang="en-IN" sz="1400" dirty="0">
                <a:effectLst/>
                <a:latin typeface="+mj-lt"/>
                <a:ea typeface="Times New Roman" panose="02020603050405020304" pitchFamily="18" charset="0"/>
              </a:rPr>
              <a:t> attempts to answer the following question:</a:t>
            </a:r>
          </a:p>
          <a:p>
            <a:pPr algn="just">
              <a:lnSpc>
                <a:spcPct val="115000"/>
              </a:lnSpc>
              <a:spcBef>
                <a:spcPts val="1000"/>
              </a:spcBef>
              <a:spcAft>
                <a:spcPts val="1000"/>
              </a:spcAft>
            </a:pPr>
            <a:r>
              <a:rPr lang="en-IN" sz="1400" b="1" dirty="0">
                <a:effectLst/>
                <a:latin typeface="+mj-lt"/>
                <a:ea typeface="Times New Roman" panose="02020603050405020304" pitchFamily="18" charset="0"/>
              </a:rPr>
              <a:t>What proportion of positive identifications was actually correct?</a:t>
            </a:r>
          </a:p>
          <a:p>
            <a:pPr algn="just">
              <a:lnSpc>
                <a:spcPct val="115000"/>
              </a:lnSpc>
              <a:spcBef>
                <a:spcPts val="1000"/>
              </a:spcBef>
              <a:spcAft>
                <a:spcPts val="1000"/>
              </a:spcAft>
            </a:pPr>
            <a:r>
              <a:rPr lang="en-IN" dirty="0">
                <a:effectLst/>
                <a:latin typeface="+mj-lt"/>
                <a:ea typeface="Times New Roman" panose="02020603050405020304" pitchFamily="18" charset="0"/>
              </a:rPr>
              <a:t>Precision is generally used in cases where it’s of utmost importance not to have a high number of False positives</a:t>
            </a:r>
          </a:p>
        </p:txBody>
      </p:sp>
      <p:sp>
        <p:nvSpPr>
          <p:cNvPr id="77" name="Google Shape;77;p15"/>
          <p:cNvSpPr txBox="1">
            <a:spLocks noGrp="1"/>
          </p:cNvSpPr>
          <p:nvPr>
            <p:ph type="body" idx="3"/>
          </p:nvPr>
        </p:nvSpPr>
        <p:spPr>
          <a:xfrm>
            <a:off x="5074950" y="4557713"/>
            <a:ext cx="3770966" cy="390062"/>
          </a:xfrm>
          <a:prstGeom prst="rect">
            <a:avLst/>
          </a:prstGeom>
        </p:spPr>
        <p:txBody>
          <a:bodyPr spcFirstLastPara="1" wrap="square" lIns="91425" tIns="91425" rIns="91425" bIns="91425" anchor="t" anchorCtr="0">
            <a:noAutofit/>
          </a:bodyPr>
          <a:lstStyle/>
          <a:p>
            <a:pPr marL="184150" indent="0">
              <a:lnSpc>
                <a:spcPct val="115000"/>
              </a:lnSpc>
              <a:spcBef>
                <a:spcPts val="1000"/>
              </a:spcBef>
              <a:spcAft>
                <a:spcPts val="1000"/>
              </a:spcAft>
              <a:buNone/>
            </a:pPr>
            <a:r>
              <a:rPr lang="en" dirty="0"/>
              <a:t>Image Source: </a:t>
            </a:r>
            <a:r>
              <a:rPr lang="en-IN" sz="700" u="sng" dirty="0">
                <a:solidFill>
                  <a:srgbClr val="0000FF"/>
                </a:solidFill>
                <a:effectLst/>
                <a:latin typeface="Times New Roman" panose="02020603050405020304" pitchFamily="18" charset="0"/>
                <a:ea typeface="Times New Roman" panose="02020603050405020304" pitchFamily="18" charset="0"/>
              </a:rPr>
              <a:t> https://miro.medium.com/max/1400/1*tlrYPZgfX9cc1_RCPHPoJg.png</a:t>
            </a:r>
            <a:endParaRPr lang="en-IN" sz="11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1600"/>
              </a:spcAft>
              <a:buNone/>
            </a:pPr>
            <a:endParaRPr lang="en-IN" dirty="0"/>
          </a:p>
          <a:p>
            <a:pPr marL="0" lvl="0" indent="0" algn="l" rtl="0">
              <a:spcBef>
                <a:spcPts val="0"/>
              </a:spcBef>
              <a:spcAft>
                <a:spcPts val="1600"/>
              </a:spcAft>
              <a:buNone/>
            </a:pPr>
            <a:endParaRPr lang="en-IN" dirty="0"/>
          </a:p>
          <a:p>
            <a:pPr marL="0" lvl="0" indent="0" algn="l" rtl="0">
              <a:spcBef>
                <a:spcPts val="0"/>
              </a:spcBef>
              <a:spcAft>
                <a:spcPts val="1600"/>
              </a:spcAft>
              <a:buNone/>
            </a:pPr>
            <a:endParaRPr dirty="0"/>
          </a:p>
        </p:txBody>
      </p:sp>
      <p:pic>
        <p:nvPicPr>
          <p:cNvPr id="7" name="Picture 6">
            <a:extLst>
              <a:ext uri="{FF2B5EF4-FFF2-40B4-BE49-F238E27FC236}">
                <a16:creationId xmlns:a16="http://schemas.microsoft.com/office/drawing/2014/main" id="{3B895EDC-37FF-4781-A782-A87FC43451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51300" y="1354900"/>
            <a:ext cx="4238625" cy="2828925"/>
          </a:xfrm>
          <a:prstGeom prst="rect">
            <a:avLst/>
          </a:prstGeom>
          <a:noFill/>
        </p:spPr>
      </p:pic>
    </p:spTree>
    <p:extLst>
      <p:ext uri="{BB962C8B-B14F-4D97-AF65-F5344CB8AC3E}">
        <p14:creationId xmlns:p14="http://schemas.microsoft.com/office/powerpoint/2010/main" val="54872098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Model Performance Metrics</a:t>
            </a:r>
          </a:p>
        </p:txBody>
      </p:sp>
      <p:sp>
        <p:nvSpPr>
          <p:cNvPr id="74" name="Google Shape;74;p15"/>
          <p:cNvSpPr txBox="1">
            <a:spLocks noGrp="1"/>
          </p:cNvSpPr>
          <p:nvPr>
            <p:ph type="subTitle" idx="1"/>
          </p:nvPr>
        </p:nvSpPr>
        <p:spPr>
          <a:xfrm>
            <a:off x="254075" y="1461137"/>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F1 score</a:t>
            </a:r>
            <a:endParaRPr dirty="0"/>
          </a:p>
        </p:txBody>
      </p:sp>
      <p:sp>
        <p:nvSpPr>
          <p:cNvPr id="75" name="Google Shape;75;p15"/>
          <p:cNvSpPr txBox="1">
            <a:spLocks noGrp="1"/>
          </p:cNvSpPr>
          <p:nvPr>
            <p:ph type="body" idx="2"/>
          </p:nvPr>
        </p:nvSpPr>
        <p:spPr>
          <a:xfrm>
            <a:off x="332296" y="2473426"/>
            <a:ext cx="3837000" cy="1753800"/>
          </a:xfrm>
          <a:prstGeom prst="rect">
            <a:avLst/>
          </a:prstGeom>
        </p:spPr>
        <p:txBody>
          <a:bodyPr spcFirstLastPara="1" wrap="square" lIns="91425" tIns="91425" rIns="91425" bIns="91425" anchor="ctr" anchorCtr="0">
            <a:noAutofit/>
          </a:bodyPr>
          <a:lstStyle/>
          <a:p>
            <a:pPr algn="just">
              <a:lnSpc>
                <a:spcPct val="115000"/>
              </a:lnSpc>
              <a:spcBef>
                <a:spcPts val="1000"/>
              </a:spcBef>
              <a:spcAft>
                <a:spcPts val="1000"/>
              </a:spcAft>
            </a:pPr>
            <a:r>
              <a:rPr lang="en-IN" b="1" dirty="0">
                <a:effectLst/>
                <a:latin typeface="+mj-lt"/>
                <a:ea typeface="Times New Roman" panose="02020603050405020304" pitchFamily="18" charset="0"/>
              </a:rPr>
              <a:t>F1 score</a:t>
            </a:r>
            <a:r>
              <a:rPr lang="en-IN" dirty="0">
                <a:effectLst/>
                <a:latin typeface="+mj-lt"/>
                <a:ea typeface="Times New Roman" panose="02020603050405020304" pitchFamily="18" charset="0"/>
              </a:rPr>
              <a:t> (also </a:t>
            </a:r>
            <a:r>
              <a:rPr lang="en-IN" b="1" dirty="0">
                <a:effectLst/>
                <a:latin typeface="+mj-lt"/>
                <a:ea typeface="Times New Roman" panose="02020603050405020304" pitchFamily="18" charset="0"/>
              </a:rPr>
              <a:t>F-score</a:t>
            </a:r>
            <a:r>
              <a:rPr lang="en-IN" dirty="0">
                <a:effectLst/>
                <a:latin typeface="+mj-lt"/>
                <a:ea typeface="Times New Roman" panose="02020603050405020304" pitchFamily="18" charset="0"/>
              </a:rPr>
              <a:t> or </a:t>
            </a:r>
            <a:r>
              <a:rPr lang="en-IN" b="1" dirty="0">
                <a:effectLst/>
                <a:latin typeface="+mj-lt"/>
                <a:ea typeface="Times New Roman" panose="02020603050405020304" pitchFamily="18" charset="0"/>
              </a:rPr>
              <a:t>F-measure</a:t>
            </a:r>
            <a:r>
              <a:rPr lang="en-IN" dirty="0">
                <a:effectLst/>
                <a:latin typeface="+mj-lt"/>
                <a:ea typeface="Times New Roman" panose="02020603050405020304" pitchFamily="18" charset="0"/>
              </a:rPr>
              <a:t>) is a measure of a test’s accuracy. It considers both the precision p and the recall r of the test to compute the score</a:t>
            </a:r>
          </a:p>
        </p:txBody>
      </p:sp>
      <p:sp>
        <p:nvSpPr>
          <p:cNvPr id="77" name="Google Shape;77;p15"/>
          <p:cNvSpPr txBox="1">
            <a:spLocks noGrp="1"/>
          </p:cNvSpPr>
          <p:nvPr>
            <p:ph type="body" idx="3"/>
          </p:nvPr>
        </p:nvSpPr>
        <p:spPr>
          <a:xfrm>
            <a:off x="5074950" y="4557713"/>
            <a:ext cx="3770966" cy="390062"/>
          </a:xfrm>
          <a:prstGeom prst="rect">
            <a:avLst/>
          </a:prstGeom>
        </p:spPr>
        <p:txBody>
          <a:bodyPr spcFirstLastPara="1" wrap="square" lIns="91425" tIns="91425" rIns="91425" bIns="91425" anchor="t" anchorCtr="0">
            <a:noAutofit/>
          </a:bodyPr>
          <a:lstStyle/>
          <a:p>
            <a:pPr marL="184150" indent="0">
              <a:lnSpc>
                <a:spcPct val="115000"/>
              </a:lnSpc>
              <a:spcBef>
                <a:spcPts val="1000"/>
              </a:spcBef>
              <a:spcAft>
                <a:spcPts val="1000"/>
              </a:spcAft>
              <a:buNone/>
            </a:pPr>
            <a:r>
              <a:rPr lang="en" dirty="0"/>
              <a:t>Image Source: </a:t>
            </a:r>
            <a:r>
              <a:rPr lang="en-IN" sz="700" u="sng" dirty="0">
                <a:solidFill>
                  <a:srgbClr val="0000FF"/>
                </a:solidFill>
                <a:effectLst/>
                <a:latin typeface="Times New Roman" panose="02020603050405020304" pitchFamily="18" charset="0"/>
                <a:ea typeface="Times New Roman" panose="02020603050405020304" pitchFamily="18" charset="0"/>
              </a:rPr>
              <a:t> https://miro.medium.com/max/1400/1*tlrYPZgfX9cc1_RCPHPoJg.png</a:t>
            </a:r>
            <a:endParaRPr lang="en-IN" sz="11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1600"/>
              </a:spcAft>
              <a:buNone/>
            </a:pPr>
            <a:endParaRPr lang="en-IN" dirty="0"/>
          </a:p>
          <a:p>
            <a:pPr marL="0" lvl="0" indent="0" algn="l" rtl="0">
              <a:spcBef>
                <a:spcPts val="0"/>
              </a:spcBef>
              <a:spcAft>
                <a:spcPts val="1600"/>
              </a:spcAft>
              <a:buNone/>
            </a:pPr>
            <a:endParaRPr lang="en-IN" dirty="0"/>
          </a:p>
          <a:p>
            <a:pPr marL="0" lvl="0" indent="0" algn="l" rtl="0">
              <a:spcBef>
                <a:spcPts val="0"/>
              </a:spcBef>
              <a:spcAft>
                <a:spcPts val="1600"/>
              </a:spcAft>
              <a:buNone/>
            </a:pPr>
            <a:endParaRPr dirty="0"/>
          </a:p>
        </p:txBody>
      </p:sp>
      <p:pic>
        <p:nvPicPr>
          <p:cNvPr id="8" name="Picture 7">
            <a:extLst>
              <a:ext uri="{FF2B5EF4-FFF2-40B4-BE49-F238E27FC236}">
                <a16:creationId xmlns:a16="http://schemas.microsoft.com/office/drawing/2014/main" id="{0D262810-CF0B-4141-A3D9-210B7B680493}"/>
              </a:ext>
            </a:extLst>
          </p:cNvPr>
          <p:cNvPicPr>
            <a:picLocks noChangeAspect="1"/>
          </p:cNvPicPr>
          <p:nvPr/>
        </p:nvPicPr>
        <p:blipFill rotWithShape="1">
          <a:blip r:embed="rId3">
            <a:extLst>
              <a:ext uri="{28A0092B-C50C-407E-A947-70E740481C1C}">
                <a14:useLocalDpi xmlns:a14="http://schemas.microsoft.com/office/drawing/2010/main" val="0"/>
              </a:ext>
            </a:extLst>
          </a:blip>
          <a:srcRect r="17126" b="62682"/>
          <a:stretch/>
        </p:blipFill>
        <p:spPr bwMode="auto">
          <a:xfrm>
            <a:off x="4412412" y="2197100"/>
            <a:ext cx="4800600" cy="7493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52471200"/>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4" y="769548"/>
            <a:ext cx="4317925" cy="641400"/>
          </a:xfrm>
          <a:prstGeom prst="rect">
            <a:avLst/>
          </a:prstGeom>
        </p:spPr>
        <p:txBody>
          <a:bodyPr spcFirstLastPara="1" wrap="square" lIns="91425" tIns="91425" rIns="91425" bIns="91425" anchor="ctr" anchorCtr="0">
            <a:noAutofit/>
          </a:bodyPr>
          <a:lstStyle/>
          <a:p>
            <a:r>
              <a:rPr lang="en-IN" dirty="0"/>
              <a:t>Python Library: Sci-Kit Learn</a:t>
            </a:r>
          </a:p>
        </p:txBody>
      </p:sp>
      <p:sp>
        <p:nvSpPr>
          <p:cNvPr id="74" name="Google Shape;74;p15"/>
          <p:cNvSpPr txBox="1">
            <a:spLocks noGrp="1"/>
          </p:cNvSpPr>
          <p:nvPr>
            <p:ph type="subTitle" idx="1"/>
          </p:nvPr>
        </p:nvSpPr>
        <p:spPr>
          <a:xfrm>
            <a:off x="254075" y="1461137"/>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Sci-kit learn</a:t>
            </a:r>
            <a:endParaRPr dirty="0"/>
          </a:p>
        </p:txBody>
      </p:sp>
      <p:sp>
        <p:nvSpPr>
          <p:cNvPr id="75" name="Google Shape;75;p15"/>
          <p:cNvSpPr txBox="1">
            <a:spLocks noGrp="1"/>
          </p:cNvSpPr>
          <p:nvPr>
            <p:ph type="body" idx="2"/>
          </p:nvPr>
        </p:nvSpPr>
        <p:spPr>
          <a:xfrm>
            <a:off x="332296" y="2473426"/>
            <a:ext cx="3837000" cy="1753800"/>
          </a:xfrm>
          <a:prstGeom prst="rect">
            <a:avLst/>
          </a:prstGeom>
        </p:spPr>
        <p:txBody>
          <a:bodyPr spcFirstLastPara="1" wrap="square" lIns="91425" tIns="91425" rIns="91425" bIns="91425" anchor="ctr" anchorCtr="0">
            <a:noAutofit/>
          </a:bodyPr>
          <a:lstStyle/>
          <a:p>
            <a:pPr algn="just">
              <a:spcBef>
                <a:spcPts val="1000"/>
              </a:spcBef>
              <a:spcAft>
                <a:spcPts val="1000"/>
              </a:spcAft>
            </a:pPr>
            <a:r>
              <a:rPr lang="en-IN" dirty="0">
                <a:effectLst/>
                <a:latin typeface="+mj-lt"/>
                <a:ea typeface="Times New Roman" panose="02020603050405020304" pitchFamily="18" charset="0"/>
              </a:rPr>
              <a:t>Open-source ML library for Python. Built on NumPy, SciPy, and Matplotlib.</a:t>
            </a:r>
          </a:p>
          <a:p>
            <a:pPr algn="just">
              <a:lnSpc>
                <a:spcPct val="115000"/>
              </a:lnSpc>
              <a:spcBef>
                <a:spcPts val="1000"/>
              </a:spcBef>
              <a:spcAft>
                <a:spcPts val="1000"/>
              </a:spcAft>
            </a:pPr>
            <a:r>
              <a:rPr lang="en-IN" u="sng" dirty="0">
                <a:solidFill>
                  <a:srgbClr val="0000FF"/>
                </a:solidFill>
                <a:effectLst/>
                <a:latin typeface="+mj-lt"/>
                <a:ea typeface="Times New Roman" panose="02020603050405020304" pitchFamily="18" charset="0"/>
                <a:hlinkClick r:id="rId3"/>
              </a:rPr>
              <a:t>Scikit-learn</a:t>
            </a:r>
            <a:r>
              <a:rPr lang="en-IN" dirty="0">
                <a:effectLst/>
                <a:latin typeface="+mj-lt"/>
                <a:ea typeface="Times New Roman" panose="02020603050405020304" pitchFamily="18" charset="0"/>
              </a:rPr>
              <a:t> is a library in Python that provides many unsupervised and supervised learning algorithms.</a:t>
            </a:r>
          </a:p>
        </p:txBody>
      </p:sp>
      <p:sp>
        <p:nvSpPr>
          <p:cNvPr id="77" name="Google Shape;77;p15"/>
          <p:cNvSpPr txBox="1">
            <a:spLocks noGrp="1"/>
          </p:cNvSpPr>
          <p:nvPr>
            <p:ph type="body" idx="3"/>
          </p:nvPr>
        </p:nvSpPr>
        <p:spPr>
          <a:xfrm>
            <a:off x="5074950" y="4557713"/>
            <a:ext cx="3948280" cy="390062"/>
          </a:xfrm>
          <a:prstGeom prst="rect">
            <a:avLst/>
          </a:prstGeom>
        </p:spPr>
        <p:txBody>
          <a:bodyPr spcFirstLastPara="1" wrap="square" lIns="91425" tIns="91425" rIns="91425" bIns="91425" anchor="t" anchorCtr="0">
            <a:noAutofit/>
          </a:bodyPr>
          <a:lstStyle/>
          <a:p>
            <a:pPr marL="184150" indent="0">
              <a:lnSpc>
                <a:spcPct val="115000"/>
              </a:lnSpc>
              <a:spcBef>
                <a:spcPts val="1000"/>
              </a:spcBef>
              <a:spcAft>
                <a:spcPts val="1000"/>
              </a:spcAft>
              <a:buNone/>
            </a:pPr>
            <a:r>
              <a:rPr lang="en" dirty="0"/>
              <a:t>Image Source: </a:t>
            </a:r>
            <a:r>
              <a:rPr lang="en-IN" sz="700" u="sng" dirty="0">
                <a:solidFill>
                  <a:srgbClr val="0000FF"/>
                </a:solidFill>
                <a:effectLst/>
                <a:latin typeface="Times New Roman" panose="02020603050405020304" pitchFamily="18" charset="0"/>
                <a:ea typeface="Times New Roman" panose="02020603050405020304" pitchFamily="18" charset="0"/>
              </a:rPr>
              <a:t> </a:t>
            </a:r>
            <a:r>
              <a:rPr lang="en-IN" dirty="0">
                <a:latin typeface="+mj-lt"/>
                <a:hlinkClick r:id="rId4"/>
              </a:rPr>
              <a:t>scikit-learn: machine learning in Python — scikit-learn 1.0.2 documentation</a:t>
            </a:r>
            <a:endParaRPr lang="en-IN" dirty="0">
              <a:effectLst/>
              <a:latin typeface="+mj-lt"/>
              <a:ea typeface="Times New Roman" panose="02020603050405020304" pitchFamily="18" charset="0"/>
            </a:endParaRPr>
          </a:p>
          <a:p>
            <a:pPr marL="0" lvl="0" indent="0" algn="l" rtl="0">
              <a:spcBef>
                <a:spcPts val="0"/>
              </a:spcBef>
              <a:spcAft>
                <a:spcPts val="1600"/>
              </a:spcAft>
              <a:buNone/>
            </a:pPr>
            <a:endParaRPr lang="en-IN" dirty="0"/>
          </a:p>
          <a:p>
            <a:pPr marL="0" lvl="0" indent="0" algn="l" rtl="0">
              <a:spcBef>
                <a:spcPts val="0"/>
              </a:spcBef>
              <a:spcAft>
                <a:spcPts val="1600"/>
              </a:spcAft>
              <a:buNone/>
            </a:pPr>
            <a:endParaRPr lang="en-IN" dirty="0"/>
          </a:p>
          <a:p>
            <a:pPr marL="0" lvl="0" indent="0" algn="l" rtl="0">
              <a:spcBef>
                <a:spcPts val="0"/>
              </a:spcBef>
              <a:spcAft>
                <a:spcPts val="1600"/>
              </a:spcAft>
              <a:buNone/>
            </a:pPr>
            <a:endParaRPr dirty="0"/>
          </a:p>
        </p:txBody>
      </p:sp>
      <p:pic>
        <p:nvPicPr>
          <p:cNvPr id="7" name="Picture 6">
            <a:extLst>
              <a:ext uri="{FF2B5EF4-FFF2-40B4-BE49-F238E27FC236}">
                <a16:creationId xmlns:a16="http://schemas.microsoft.com/office/drawing/2014/main" id="{9A5056AB-8FCD-4236-9FA0-E8ABAE0367BF}"/>
              </a:ext>
            </a:extLst>
          </p:cNvPr>
          <p:cNvPicPr>
            <a:picLocks noChangeAspect="1"/>
          </p:cNvPicPr>
          <p:nvPr/>
        </p:nvPicPr>
        <p:blipFill rotWithShape="1">
          <a:blip r:embed="rId5">
            <a:extLst>
              <a:ext uri="{28A0092B-C50C-407E-A947-70E740481C1C}">
                <a14:useLocalDpi xmlns:a14="http://schemas.microsoft.com/office/drawing/2010/main" val="0"/>
              </a:ext>
            </a:extLst>
          </a:blip>
          <a:srcRect t="10834" b="19833"/>
          <a:stretch/>
        </p:blipFill>
        <p:spPr bwMode="auto">
          <a:xfrm>
            <a:off x="5149250" y="1773211"/>
            <a:ext cx="2959579" cy="205129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712284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b="1" dirty="0"/>
              <a:t>Introduction to Big Data Analytics</a:t>
            </a:r>
            <a:endParaRPr lang="en-IN" dirty="0"/>
          </a:p>
        </p:txBody>
      </p:sp>
      <p:sp>
        <p:nvSpPr>
          <p:cNvPr id="74" name="Google Shape;74;p15"/>
          <p:cNvSpPr txBox="1">
            <a:spLocks noGrp="1"/>
          </p:cNvSpPr>
          <p:nvPr>
            <p:ph type="subTitle" idx="1"/>
          </p:nvPr>
        </p:nvSpPr>
        <p:spPr>
          <a:xfrm>
            <a:off x="254075" y="1813865"/>
            <a:ext cx="4045200" cy="641400"/>
          </a:xfrm>
          <a:prstGeom prst="rect">
            <a:avLst/>
          </a:prstGeom>
        </p:spPr>
        <p:txBody>
          <a:bodyPr spcFirstLastPara="1" wrap="square" lIns="91425" tIns="91425" rIns="91425" bIns="91425" anchor="ctr" anchorCtr="0">
            <a:noAutofit/>
          </a:bodyPr>
          <a:lstStyle/>
          <a:p>
            <a:r>
              <a:rPr lang="en-IN" dirty="0"/>
              <a:t>Unstructured Big Data</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139700" indent="0">
              <a:buNone/>
            </a:pPr>
            <a:r>
              <a:rPr lang="en-IN" dirty="0"/>
              <a:t>Any data with unknown form or the structure is classified as unstructured data. In addition to the size being huge, un-structured data poses multiple challenges in terms of its processing for deriving value out of it.</a:t>
            </a:r>
          </a:p>
        </p:txBody>
      </p:sp>
      <p:sp>
        <p:nvSpPr>
          <p:cNvPr id="77" name="Google Shape;77;p15"/>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184150" indent="0">
              <a:buNone/>
            </a:pPr>
            <a:r>
              <a:rPr lang="en-US" altLang="en-US" dirty="0">
                <a:solidFill>
                  <a:srgbClr val="565656"/>
                </a:solidFill>
                <a:latin typeface="ArialMT"/>
              </a:rPr>
              <a:t>Image Source: </a:t>
            </a:r>
            <a:r>
              <a:rPr lang="en-IN" dirty="0"/>
              <a:t>https://www.guru99.com/images/</a:t>
            </a:r>
            <a:r>
              <a:rPr lang="en-IN" dirty="0" err="1"/>
              <a:t>Big_Data</a:t>
            </a:r>
            <a:r>
              <a:rPr lang="en-IN" dirty="0"/>
              <a:t>/061114_0759_WhatIsBigDa4.jpg </a:t>
            </a: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descr="page9image3696432">
            <a:extLst>
              <a:ext uri="{FF2B5EF4-FFF2-40B4-BE49-F238E27FC236}">
                <a16:creationId xmlns:a16="http://schemas.microsoft.com/office/drawing/2014/main" id="{545B3B4C-12D5-5343-B149-576690B753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24968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10image3731792">
            <a:extLst>
              <a:ext uri="{FF2B5EF4-FFF2-40B4-BE49-F238E27FC236}">
                <a16:creationId xmlns:a16="http://schemas.microsoft.com/office/drawing/2014/main" id="{00224E21-C2DB-3845-8376-9049A4512A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974BD21F-9025-6140-B927-680FD3480C8B}"/>
              </a:ext>
            </a:extLst>
          </p:cNvPr>
          <p:cNvSpPr>
            <a:spLocks noChangeArrowheads="1"/>
          </p:cNvSpPr>
          <p:nvPr/>
        </p:nvSpPr>
        <p:spPr bwMode="auto">
          <a:xfrm>
            <a:off x="4152761" y="1730247"/>
            <a:ext cx="74925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 name="Rectangle 2">
            <a:extLst>
              <a:ext uri="{FF2B5EF4-FFF2-40B4-BE49-F238E27FC236}">
                <a16:creationId xmlns:a16="http://schemas.microsoft.com/office/drawing/2014/main" id="{025A492A-CD70-A641-A949-2D640450F024}"/>
              </a:ext>
            </a:extLst>
          </p:cNvPr>
          <p:cNvSpPr>
            <a:spLocks noChangeArrowheads="1"/>
          </p:cNvSpPr>
          <p:nvPr/>
        </p:nvSpPr>
        <p:spPr bwMode="auto">
          <a:xfrm>
            <a:off x="4716815" y="1332737"/>
            <a:ext cx="6542826" cy="48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pic>
        <p:nvPicPr>
          <p:cNvPr id="17410" name="Picture 2" descr="page13image5831024">
            <a:extLst>
              <a:ext uri="{FF2B5EF4-FFF2-40B4-BE49-F238E27FC236}">
                <a16:creationId xmlns:a16="http://schemas.microsoft.com/office/drawing/2014/main" id="{D2A21CB8-1F3A-0544-BF94-967EBAB280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page18image3741568">
            <a:extLst>
              <a:ext uri="{FF2B5EF4-FFF2-40B4-BE49-F238E27FC236}">
                <a16:creationId xmlns:a16="http://schemas.microsoft.com/office/drawing/2014/main" id="{6E534BE7-6535-8945-8A36-6F1F7C29A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descr="page20image3760496">
            <a:extLst>
              <a:ext uri="{FF2B5EF4-FFF2-40B4-BE49-F238E27FC236}">
                <a16:creationId xmlns:a16="http://schemas.microsoft.com/office/drawing/2014/main" id="{9C133DD9-7AEF-E446-B89D-5758211905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5603" name="Picture 3" descr="page21image5854112">
            <a:extLst>
              <a:ext uri="{FF2B5EF4-FFF2-40B4-BE49-F238E27FC236}">
                <a16:creationId xmlns:a16="http://schemas.microsoft.com/office/drawing/2014/main" id="{28C604F6-AD43-2E4D-929D-979EBB1325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descr="page22image3760704">
            <a:extLst>
              <a:ext uri="{FF2B5EF4-FFF2-40B4-BE49-F238E27FC236}">
                <a16:creationId xmlns:a16="http://schemas.microsoft.com/office/drawing/2014/main" id="{CF370638-77A3-6842-8E63-67533607AE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CAD4C3D9-F0FE-7D49-B657-BDDD5AF17749}"/>
              </a:ext>
            </a:extLst>
          </p:cNvPr>
          <p:cNvSpPr>
            <a:spLocks noChangeArrowheads="1"/>
          </p:cNvSpPr>
          <p:nvPr/>
        </p:nvSpPr>
        <p:spPr bwMode="auto">
          <a:xfrm>
            <a:off x="4619706" y="64405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5" name="Rectangle 2">
            <a:extLst>
              <a:ext uri="{FF2B5EF4-FFF2-40B4-BE49-F238E27FC236}">
                <a16:creationId xmlns:a16="http://schemas.microsoft.com/office/drawing/2014/main" id="{B812A91C-C6EA-4149-814E-3379269091D4}"/>
              </a:ext>
            </a:extLst>
          </p:cNvPr>
          <p:cNvSpPr>
            <a:spLocks noChangeArrowheads="1"/>
          </p:cNvSpPr>
          <p:nvPr/>
        </p:nvSpPr>
        <p:spPr bwMode="auto">
          <a:xfrm>
            <a:off x="4619706" y="1249679"/>
            <a:ext cx="728322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6" name="Rectangle 2">
            <a:extLst>
              <a:ext uri="{FF2B5EF4-FFF2-40B4-BE49-F238E27FC236}">
                <a16:creationId xmlns:a16="http://schemas.microsoft.com/office/drawing/2014/main" id="{1C00A13D-53F5-A042-917D-F0A74C451A2A}"/>
              </a:ext>
            </a:extLst>
          </p:cNvPr>
          <p:cNvSpPr>
            <a:spLocks noChangeArrowheads="1"/>
          </p:cNvSpPr>
          <p:nvPr/>
        </p:nvSpPr>
        <p:spPr bwMode="auto">
          <a:xfrm flipV="1">
            <a:off x="4571999" y="1464818"/>
            <a:ext cx="947341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pic>
        <p:nvPicPr>
          <p:cNvPr id="20" name="Picture 4" descr="When it comes to data, quality matters more than quantity | Canadian  Treasurer">
            <a:extLst>
              <a:ext uri="{FF2B5EF4-FFF2-40B4-BE49-F238E27FC236}">
                <a16:creationId xmlns:a16="http://schemas.microsoft.com/office/drawing/2014/main" id="{A1B7F688-9CAB-104B-B414-C7BE769EB5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8150" y="1249680"/>
            <a:ext cx="4595850" cy="2466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7136569"/>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4" y="769548"/>
            <a:ext cx="4317925" cy="641400"/>
          </a:xfrm>
          <a:prstGeom prst="rect">
            <a:avLst/>
          </a:prstGeom>
        </p:spPr>
        <p:txBody>
          <a:bodyPr spcFirstLastPara="1" wrap="square" lIns="91425" tIns="91425" rIns="91425" bIns="91425" anchor="ctr" anchorCtr="0">
            <a:noAutofit/>
          </a:bodyPr>
          <a:lstStyle/>
          <a:p>
            <a:r>
              <a:rPr lang="en-IN" dirty="0"/>
              <a:t>Python Library: Sci-Kit Learn</a:t>
            </a:r>
          </a:p>
        </p:txBody>
      </p:sp>
      <p:sp>
        <p:nvSpPr>
          <p:cNvPr id="74" name="Google Shape;74;p15"/>
          <p:cNvSpPr txBox="1">
            <a:spLocks noGrp="1"/>
          </p:cNvSpPr>
          <p:nvPr>
            <p:ph type="subTitle" idx="1"/>
          </p:nvPr>
        </p:nvSpPr>
        <p:spPr>
          <a:xfrm>
            <a:off x="254075" y="1461137"/>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Functionality of Sci-kit learn</a:t>
            </a:r>
            <a:endParaRPr dirty="0"/>
          </a:p>
        </p:txBody>
      </p:sp>
      <p:sp>
        <p:nvSpPr>
          <p:cNvPr id="75" name="Google Shape;75;p15"/>
          <p:cNvSpPr txBox="1">
            <a:spLocks noGrp="1"/>
          </p:cNvSpPr>
          <p:nvPr>
            <p:ph type="body" idx="2"/>
          </p:nvPr>
        </p:nvSpPr>
        <p:spPr>
          <a:xfrm>
            <a:off x="332296" y="2473426"/>
            <a:ext cx="3837000" cy="1753800"/>
          </a:xfrm>
          <a:prstGeom prst="rect">
            <a:avLst/>
          </a:prstGeom>
        </p:spPr>
        <p:txBody>
          <a:bodyPr spcFirstLastPara="1" wrap="square" lIns="91425" tIns="91425" rIns="91425" bIns="91425" anchor="ctr" anchorCtr="0">
            <a:noAutofit/>
          </a:bodyPr>
          <a:lstStyle/>
          <a:p>
            <a:pPr algn="just">
              <a:spcBef>
                <a:spcPts val="1000"/>
              </a:spcBef>
              <a:spcAft>
                <a:spcPts val="1000"/>
              </a:spcAft>
            </a:pPr>
            <a:r>
              <a:rPr lang="en-IN" dirty="0">
                <a:effectLst/>
                <a:latin typeface="+mj-lt"/>
                <a:ea typeface="Times New Roman" panose="02020603050405020304" pitchFamily="18" charset="0"/>
              </a:rPr>
              <a:t>Regression</a:t>
            </a:r>
          </a:p>
          <a:p>
            <a:pPr algn="just">
              <a:spcBef>
                <a:spcPts val="1000"/>
              </a:spcBef>
              <a:spcAft>
                <a:spcPts val="1000"/>
              </a:spcAft>
            </a:pPr>
            <a:r>
              <a:rPr lang="en-IN" dirty="0">
                <a:latin typeface="+mj-lt"/>
                <a:ea typeface="Times New Roman" panose="02020603050405020304" pitchFamily="18" charset="0"/>
              </a:rPr>
              <a:t>Classification</a:t>
            </a:r>
          </a:p>
          <a:p>
            <a:pPr algn="just">
              <a:spcBef>
                <a:spcPts val="1000"/>
              </a:spcBef>
              <a:spcAft>
                <a:spcPts val="1000"/>
              </a:spcAft>
            </a:pPr>
            <a:r>
              <a:rPr lang="en-IN" dirty="0">
                <a:effectLst/>
                <a:latin typeface="+mj-lt"/>
                <a:ea typeface="Times New Roman" panose="02020603050405020304" pitchFamily="18" charset="0"/>
              </a:rPr>
              <a:t>Clustering</a:t>
            </a:r>
          </a:p>
          <a:p>
            <a:pPr algn="just">
              <a:spcBef>
                <a:spcPts val="1000"/>
              </a:spcBef>
              <a:spcAft>
                <a:spcPts val="1000"/>
              </a:spcAft>
            </a:pPr>
            <a:r>
              <a:rPr lang="en-IN" dirty="0">
                <a:latin typeface="+mj-lt"/>
                <a:ea typeface="Times New Roman" panose="02020603050405020304" pitchFamily="18" charset="0"/>
              </a:rPr>
              <a:t>Model Selection</a:t>
            </a:r>
          </a:p>
          <a:p>
            <a:pPr algn="just">
              <a:spcBef>
                <a:spcPts val="1000"/>
              </a:spcBef>
              <a:spcAft>
                <a:spcPts val="1000"/>
              </a:spcAft>
            </a:pPr>
            <a:r>
              <a:rPr lang="en-IN" dirty="0">
                <a:effectLst/>
                <a:latin typeface="+mj-lt"/>
                <a:ea typeface="Times New Roman" panose="02020603050405020304" pitchFamily="18" charset="0"/>
              </a:rPr>
              <a:t>Pre-processing</a:t>
            </a:r>
          </a:p>
        </p:txBody>
      </p:sp>
      <p:sp>
        <p:nvSpPr>
          <p:cNvPr id="77" name="Google Shape;77;p15"/>
          <p:cNvSpPr txBox="1">
            <a:spLocks noGrp="1"/>
          </p:cNvSpPr>
          <p:nvPr>
            <p:ph type="body" idx="3"/>
          </p:nvPr>
        </p:nvSpPr>
        <p:spPr>
          <a:xfrm>
            <a:off x="5074950" y="4557713"/>
            <a:ext cx="3948280" cy="390062"/>
          </a:xfrm>
          <a:prstGeom prst="rect">
            <a:avLst/>
          </a:prstGeom>
        </p:spPr>
        <p:txBody>
          <a:bodyPr spcFirstLastPara="1" wrap="square" lIns="91425" tIns="91425" rIns="91425" bIns="91425" anchor="t" anchorCtr="0">
            <a:noAutofit/>
          </a:bodyPr>
          <a:lstStyle/>
          <a:p>
            <a:pPr marL="184150" indent="0">
              <a:lnSpc>
                <a:spcPct val="115000"/>
              </a:lnSpc>
              <a:spcBef>
                <a:spcPts val="1000"/>
              </a:spcBef>
              <a:spcAft>
                <a:spcPts val="1000"/>
              </a:spcAft>
              <a:buNone/>
            </a:pPr>
            <a:r>
              <a:rPr lang="en" dirty="0"/>
              <a:t>Image Source: </a:t>
            </a:r>
            <a:r>
              <a:rPr lang="en-IN" sz="700" u="sng" dirty="0">
                <a:solidFill>
                  <a:srgbClr val="0000FF"/>
                </a:solidFill>
                <a:effectLst/>
                <a:latin typeface="Times New Roman" panose="02020603050405020304" pitchFamily="18" charset="0"/>
                <a:ea typeface="Times New Roman" panose="02020603050405020304" pitchFamily="18" charset="0"/>
              </a:rPr>
              <a:t> </a:t>
            </a:r>
            <a:r>
              <a:rPr lang="en-IN" dirty="0">
                <a:latin typeface="+mj-lt"/>
                <a:hlinkClick r:id="rId3"/>
              </a:rPr>
              <a:t>scikit-learn: machine learning in Python — scikit-learn 1.0.2 documentation</a:t>
            </a:r>
            <a:endParaRPr lang="en-IN" dirty="0">
              <a:effectLst/>
              <a:latin typeface="+mj-lt"/>
              <a:ea typeface="Times New Roman" panose="02020603050405020304" pitchFamily="18" charset="0"/>
            </a:endParaRPr>
          </a:p>
          <a:p>
            <a:pPr marL="0" lvl="0" indent="0" algn="l" rtl="0">
              <a:spcBef>
                <a:spcPts val="0"/>
              </a:spcBef>
              <a:spcAft>
                <a:spcPts val="1600"/>
              </a:spcAft>
              <a:buNone/>
            </a:pPr>
            <a:endParaRPr lang="en-IN" dirty="0"/>
          </a:p>
          <a:p>
            <a:pPr marL="0" lvl="0" indent="0" algn="l" rtl="0">
              <a:spcBef>
                <a:spcPts val="0"/>
              </a:spcBef>
              <a:spcAft>
                <a:spcPts val="1600"/>
              </a:spcAft>
              <a:buNone/>
            </a:pPr>
            <a:endParaRPr lang="en-IN" dirty="0"/>
          </a:p>
          <a:p>
            <a:pPr marL="0" lvl="0" indent="0" algn="l" rtl="0">
              <a:spcBef>
                <a:spcPts val="0"/>
              </a:spcBef>
              <a:spcAft>
                <a:spcPts val="1600"/>
              </a:spcAft>
              <a:buNone/>
            </a:pPr>
            <a:endParaRPr dirty="0"/>
          </a:p>
        </p:txBody>
      </p:sp>
      <p:pic>
        <p:nvPicPr>
          <p:cNvPr id="7" name="Picture 6">
            <a:extLst>
              <a:ext uri="{FF2B5EF4-FFF2-40B4-BE49-F238E27FC236}">
                <a16:creationId xmlns:a16="http://schemas.microsoft.com/office/drawing/2014/main" id="{9A5056AB-8FCD-4236-9FA0-E8ABAE0367BF}"/>
              </a:ext>
            </a:extLst>
          </p:cNvPr>
          <p:cNvPicPr>
            <a:picLocks noChangeAspect="1"/>
          </p:cNvPicPr>
          <p:nvPr/>
        </p:nvPicPr>
        <p:blipFill rotWithShape="1">
          <a:blip r:embed="rId4">
            <a:extLst>
              <a:ext uri="{28A0092B-C50C-407E-A947-70E740481C1C}">
                <a14:useLocalDpi xmlns:a14="http://schemas.microsoft.com/office/drawing/2010/main" val="0"/>
              </a:ext>
            </a:extLst>
          </a:blip>
          <a:srcRect t="10834" b="19833"/>
          <a:stretch/>
        </p:blipFill>
        <p:spPr bwMode="auto">
          <a:xfrm>
            <a:off x="5149250" y="1773211"/>
            <a:ext cx="2959579" cy="205129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30318326"/>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4" y="769548"/>
            <a:ext cx="4317925" cy="641400"/>
          </a:xfrm>
          <a:prstGeom prst="rect">
            <a:avLst/>
          </a:prstGeom>
        </p:spPr>
        <p:txBody>
          <a:bodyPr spcFirstLastPara="1" wrap="square" lIns="91425" tIns="91425" rIns="91425" bIns="91425" anchor="ctr" anchorCtr="0">
            <a:noAutofit/>
          </a:bodyPr>
          <a:lstStyle/>
          <a:p>
            <a:r>
              <a:rPr lang="en-IN" dirty="0"/>
              <a:t>Python Library: Sci-Kit Learn</a:t>
            </a:r>
          </a:p>
        </p:txBody>
      </p:sp>
      <p:sp>
        <p:nvSpPr>
          <p:cNvPr id="74" name="Google Shape;74;p15"/>
          <p:cNvSpPr txBox="1">
            <a:spLocks noGrp="1"/>
          </p:cNvSpPr>
          <p:nvPr>
            <p:ph type="subTitle" idx="1"/>
          </p:nvPr>
        </p:nvSpPr>
        <p:spPr>
          <a:xfrm>
            <a:off x="254075" y="1461137"/>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Install Sci-kit learn</a:t>
            </a:r>
            <a:endParaRPr dirty="0"/>
          </a:p>
        </p:txBody>
      </p:sp>
      <p:sp>
        <p:nvSpPr>
          <p:cNvPr id="75" name="Google Shape;75;p15"/>
          <p:cNvSpPr txBox="1">
            <a:spLocks noGrp="1"/>
          </p:cNvSpPr>
          <p:nvPr>
            <p:ph type="body" idx="2"/>
          </p:nvPr>
        </p:nvSpPr>
        <p:spPr>
          <a:xfrm>
            <a:off x="332296" y="2473426"/>
            <a:ext cx="3837000" cy="17538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endParaRPr lang="en-IN" sz="1800" dirty="0">
              <a:effectLst/>
              <a:latin typeface="Times New Roman" panose="02020603050405020304" pitchFamily="18" charset="0"/>
              <a:ea typeface="Times New Roman" panose="02020603050405020304" pitchFamily="18" charset="0"/>
            </a:endParaRPr>
          </a:p>
          <a:p>
            <a:pPr>
              <a:lnSpc>
                <a:spcPct val="115000"/>
              </a:lnSpc>
              <a:spcBef>
                <a:spcPts val="1000"/>
              </a:spcBef>
              <a:spcAft>
                <a:spcPts val="1000"/>
              </a:spcAft>
            </a:pPr>
            <a:endParaRPr lang="en-IN" sz="1800" dirty="0">
              <a:latin typeface="Times New Roman" panose="02020603050405020304" pitchFamily="18" charset="0"/>
              <a:ea typeface="Times New Roman" panose="02020603050405020304" pitchFamily="18" charset="0"/>
            </a:endParaRPr>
          </a:p>
          <a:p>
            <a:pPr>
              <a:lnSpc>
                <a:spcPct val="115000"/>
              </a:lnSpc>
              <a:spcBef>
                <a:spcPts val="1000"/>
              </a:spcBef>
              <a:spcAft>
                <a:spcPts val="1000"/>
              </a:spcAft>
            </a:pPr>
            <a:r>
              <a:rPr lang="en-IN" dirty="0">
                <a:effectLst/>
                <a:latin typeface="+mj-lt"/>
                <a:ea typeface="Times New Roman" panose="02020603050405020304" pitchFamily="18" charset="0"/>
              </a:rPr>
              <a:t>Using pip</a:t>
            </a:r>
          </a:p>
          <a:p>
            <a:pPr marL="139700" indent="0">
              <a:lnSpc>
                <a:spcPct val="115000"/>
              </a:lnSpc>
              <a:spcBef>
                <a:spcPts val="1000"/>
              </a:spcBef>
              <a:spcAft>
                <a:spcPts val="1000"/>
              </a:spcAft>
              <a:buNone/>
            </a:pPr>
            <a:r>
              <a:rPr lang="en-IN" dirty="0">
                <a:effectLst/>
                <a:latin typeface="+mj-lt"/>
                <a:ea typeface="Times New Roman" panose="02020603050405020304" pitchFamily="18" charset="0"/>
              </a:rPr>
              <a:t>pip install -U scikit-learn</a:t>
            </a:r>
          </a:p>
          <a:p>
            <a:pPr>
              <a:lnSpc>
                <a:spcPct val="115000"/>
              </a:lnSpc>
              <a:spcBef>
                <a:spcPts val="1000"/>
              </a:spcBef>
              <a:spcAft>
                <a:spcPts val="1000"/>
              </a:spcAft>
            </a:pPr>
            <a:r>
              <a:rPr lang="en-IN" dirty="0">
                <a:latin typeface="+mj-lt"/>
                <a:ea typeface="Times New Roman" panose="02020603050405020304" pitchFamily="18" charset="0"/>
              </a:rPr>
              <a:t>Using conda</a:t>
            </a:r>
            <a:endParaRPr lang="en-IN" dirty="0">
              <a:effectLst/>
              <a:latin typeface="+mj-lt"/>
              <a:ea typeface="Times New Roman" panose="02020603050405020304" pitchFamily="18" charset="0"/>
            </a:endParaRPr>
          </a:p>
          <a:p>
            <a:pPr marL="139700" indent="0">
              <a:spcBef>
                <a:spcPts val="1000"/>
              </a:spcBef>
              <a:spcAft>
                <a:spcPts val="1000"/>
              </a:spcAft>
              <a:buNone/>
            </a:pPr>
            <a:r>
              <a:rPr lang="en-IN" dirty="0">
                <a:effectLst/>
                <a:latin typeface="+mj-lt"/>
                <a:ea typeface="Times New Roman" panose="02020603050405020304" pitchFamily="18" charset="0"/>
              </a:rPr>
              <a:t>conda install scikit-learn</a:t>
            </a:r>
          </a:p>
          <a:p>
            <a:pPr>
              <a:lnSpc>
                <a:spcPct val="115000"/>
              </a:lnSpc>
              <a:spcBef>
                <a:spcPts val="1000"/>
              </a:spcBef>
              <a:spcAft>
                <a:spcPts val="1000"/>
              </a:spcAft>
            </a:pPr>
            <a:endParaRPr lang="en-IN" sz="1800" dirty="0">
              <a:effectLst/>
              <a:latin typeface="Times New Roman" panose="02020603050405020304" pitchFamily="18" charset="0"/>
              <a:ea typeface="Times New Roman" panose="02020603050405020304" pitchFamily="18" charset="0"/>
            </a:endParaRPr>
          </a:p>
          <a:p>
            <a:pPr>
              <a:lnSpc>
                <a:spcPct val="115000"/>
              </a:lnSpc>
              <a:spcBef>
                <a:spcPts val="1000"/>
              </a:spcBef>
              <a:spcAft>
                <a:spcPts val="1000"/>
              </a:spcAft>
            </a:pPr>
            <a:endParaRPr lang="en-IN" sz="1800" dirty="0">
              <a:effectLst/>
              <a:latin typeface="Times New Roman" panose="02020603050405020304" pitchFamily="18" charset="0"/>
              <a:ea typeface="Times New Roman" panose="02020603050405020304" pitchFamily="18" charset="0"/>
            </a:endParaRPr>
          </a:p>
        </p:txBody>
      </p:sp>
      <p:sp>
        <p:nvSpPr>
          <p:cNvPr id="77" name="Google Shape;77;p15"/>
          <p:cNvSpPr txBox="1">
            <a:spLocks noGrp="1"/>
          </p:cNvSpPr>
          <p:nvPr>
            <p:ph type="body" idx="3"/>
          </p:nvPr>
        </p:nvSpPr>
        <p:spPr>
          <a:xfrm>
            <a:off x="5074950" y="4557713"/>
            <a:ext cx="3948280" cy="390062"/>
          </a:xfrm>
          <a:prstGeom prst="rect">
            <a:avLst/>
          </a:prstGeom>
        </p:spPr>
        <p:txBody>
          <a:bodyPr spcFirstLastPara="1" wrap="square" lIns="91425" tIns="91425" rIns="91425" bIns="91425" anchor="t" anchorCtr="0">
            <a:noAutofit/>
          </a:bodyPr>
          <a:lstStyle/>
          <a:p>
            <a:pPr marL="184150" indent="0">
              <a:lnSpc>
                <a:spcPct val="115000"/>
              </a:lnSpc>
              <a:spcBef>
                <a:spcPts val="1000"/>
              </a:spcBef>
              <a:spcAft>
                <a:spcPts val="1000"/>
              </a:spcAft>
              <a:buNone/>
            </a:pPr>
            <a:r>
              <a:rPr lang="en" dirty="0"/>
              <a:t>Image Source: </a:t>
            </a:r>
            <a:r>
              <a:rPr lang="en-IN" sz="700" u="sng" dirty="0">
                <a:solidFill>
                  <a:srgbClr val="0000FF"/>
                </a:solidFill>
                <a:effectLst/>
                <a:latin typeface="Times New Roman" panose="02020603050405020304" pitchFamily="18" charset="0"/>
                <a:ea typeface="Times New Roman" panose="02020603050405020304" pitchFamily="18" charset="0"/>
              </a:rPr>
              <a:t> </a:t>
            </a:r>
            <a:r>
              <a:rPr lang="en-IN" dirty="0">
                <a:latin typeface="+mj-lt"/>
                <a:hlinkClick r:id="rId3"/>
              </a:rPr>
              <a:t>scikit-learn: machine learning in Python — scikit-learn 1.0.2 documentation</a:t>
            </a:r>
            <a:endParaRPr lang="en-IN" dirty="0">
              <a:effectLst/>
              <a:latin typeface="+mj-lt"/>
              <a:ea typeface="Times New Roman" panose="02020603050405020304" pitchFamily="18" charset="0"/>
            </a:endParaRPr>
          </a:p>
          <a:p>
            <a:pPr marL="0" lvl="0" indent="0" algn="l" rtl="0">
              <a:spcBef>
                <a:spcPts val="0"/>
              </a:spcBef>
              <a:spcAft>
                <a:spcPts val="1600"/>
              </a:spcAft>
              <a:buNone/>
            </a:pPr>
            <a:endParaRPr lang="en-IN" dirty="0"/>
          </a:p>
          <a:p>
            <a:pPr marL="0" lvl="0" indent="0" algn="l" rtl="0">
              <a:spcBef>
                <a:spcPts val="0"/>
              </a:spcBef>
              <a:spcAft>
                <a:spcPts val="1600"/>
              </a:spcAft>
              <a:buNone/>
            </a:pPr>
            <a:endParaRPr lang="en-IN" dirty="0"/>
          </a:p>
          <a:p>
            <a:pPr marL="0" lvl="0" indent="0" algn="l" rtl="0">
              <a:spcBef>
                <a:spcPts val="0"/>
              </a:spcBef>
              <a:spcAft>
                <a:spcPts val="1600"/>
              </a:spcAft>
              <a:buNone/>
            </a:pPr>
            <a:endParaRPr dirty="0"/>
          </a:p>
        </p:txBody>
      </p:sp>
      <p:pic>
        <p:nvPicPr>
          <p:cNvPr id="7" name="Picture 6">
            <a:extLst>
              <a:ext uri="{FF2B5EF4-FFF2-40B4-BE49-F238E27FC236}">
                <a16:creationId xmlns:a16="http://schemas.microsoft.com/office/drawing/2014/main" id="{9A5056AB-8FCD-4236-9FA0-E8ABAE0367BF}"/>
              </a:ext>
            </a:extLst>
          </p:cNvPr>
          <p:cNvPicPr>
            <a:picLocks noChangeAspect="1"/>
          </p:cNvPicPr>
          <p:nvPr/>
        </p:nvPicPr>
        <p:blipFill rotWithShape="1">
          <a:blip r:embed="rId4">
            <a:extLst>
              <a:ext uri="{28A0092B-C50C-407E-A947-70E740481C1C}">
                <a14:useLocalDpi xmlns:a14="http://schemas.microsoft.com/office/drawing/2010/main" val="0"/>
              </a:ext>
            </a:extLst>
          </a:blip>
          <a:srcRect t="10834" b="19833"/>
          <a:stretch/>
        </p:blipFill>
        <p:spPr bwMode="auto">
          <a:xfrm>
            <a:off x="5149250" y="1773211"/>
            <a:ext cx="2959579" cy="205129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6092483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4" y="769548"/>
            <a:ext cx="4317925" cy="641400"/>
          </a:xfrm>
          <a:prstGeom prst="rect">
            <a:avLst/>
          </a:prstGeom>
        </p:spPr>
        <p:txBody>
          <a:bodyPr spcFirstLastPara="1" wrap="square" lIns="91425" tIns="91425" rIns="91425" bIns="91425" anchor="ctr" anchorCtr="0">
            <a:noAutofit/>
          </a:bodyPr>
          <a:lstStyle/>
          <a:p>
            <a:r>
              <a:rPr lang="en-IN" dirty="0"/>
              <a:t>Python Library: Sci-Kit Learn</a:t>
            </a:r>
          </a:p>
        </p:txBody>
      </p:sp>
      <p:sp>
        <p:nvSpPr>
          <p:cNvPr id="74" name="Google Shape;74;p15"/>
          <p:cNvSpPr txBox="1">
            <a:spLocks noGrp="1"/>
          </p:cNvSpPr>
          <p:nvPr>
            <p:ph type="subTitle" idx="1"/>
          </p:nvPr>
        </p:nvSpPr>
        <p:spPr>
          <a:xfrm>
            <a:off x="254075" y="1461137"/>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Features  Sci-kit learn</a:t>
            </a:r>
            <a:endParaRPr dirty="0"/>
          </a:p>
        </p:txBody>
      </p:sp>
      <p:sp>
        <p:nvSpPr>
          <p:cNvPr id="75" name="Google Shape;75;p15"/>
          <p:cNvSpPr txBox="1">
            <a:spLocks noGrp="1"/>
          </p:cNvSpPr>
          <p:nvPr>
            <p:ph type="body" idx="2"/>
          </p:nvPr>
        </p:nvSpPr>
        <p:spPr>
          <a:xfrm>
            <a:off x="332296" y="2473426"/>
            <a:ext cx="3837000" cy="1753800"/>
          </a:xfrm>
          <a:prstGeom prst="rect">
            <a:avLst/>
          </a:prstGeom>
        </p:spPr>
        <p:txBody>
          <a:bodyPr spcFirstLastPara="1" wrap="square" lIns="91425" tIns="91425" rIns="91425" bIns="91425" anchor="ctr" anchorCtr="0">
            <a:noAutofit/>
          </a:bodyPr>
          <a:lstStyle/>
          <a:p>
            <a:pPr>
              <a:lnSpc>
                <a:spcPct val="115000"/>
              </a:lnSpc>
              <a:spcBef>
                <a:spcPts val="1000"/>
              </a:spcBef>
              <a:spcAft>
                <a:spcPts val="1000"/>
              </a:spcAft>
            </a:pPr>
            <a:endParaRPr lang="en-IN" sz="1800" dirty="0">
              <a:effectLst/>
              <a:latin typeface="Times New Roman" panose="02020603050405020304" pitchFamily="18" charset="0"/>
              <a:ea typeface="Times New Roman" panose="02020603050405020304" pitchFamily="18" charset="0"/>
            </a:endParaRPr>
          </a:p>
          <a:p>
            <a:pPr>
              <a:lnSpc>
                <a:spcPct val="115000"/>
              </a:lnSpc>
              <a:spcBef>
                <a:spcPts val="1000"/>
              </a:spcBef>
              <a:spcAft>
                <a:spcPts val="1000"/>
              </a:spcAft>
            </a:pPr>
            <a:endParaRPr lang="en-IN" dirty="0">
              <a:latin typeface="+mj-lt"/>
              <a:ea typeface="Times New Roman" panose="02020603050405020304" pitchFamily="18" charset="0"/>
            </a:endParaRPr>
          </a:p>
          <a:p>
            <a:pPr>
              <a:lnSpc>
                <a:spcPct val="115000"/>
              </a:lnSpc>
            </a:pPr>
            <a:r>
              <a:rPr lang="en-IN" dirty="0">
                <a:effectLst/>
                <a:latin typeface="+mj-lt"/>
                <a:ea typeface="Times New Roman" panose="02020603050405020304" pitchFamily="18" charset="0"/>
              </a:rPr>
              <a:t>Supervised Learning algorithms </a:t>
            </a:r>
          </a:p>
          <a:p>
            <a:pPr>
              <a:lnSpc>
                <a:spcPct val="115000"/>
              </a:lnSpc>
            </a:pPr>
            <a:r>
              <a:rPr lang="en-IN" dirty="0">
                <a:effectLst/>
                <a:latin typeface="+mj-lt"/>
                <a:ea typeface="Times New Roman" panose="02020603050405020304" pitchFamily="18" charset="0"/>
              </a:rPr>
              <a:t>Unsupervised Learning algorithms </a:t>
            </a:r>
          </a:p>
          <a:p>
            <a:pPr>
              <a:lnSpc>
                <a:spcPct val="115000"/>
              </a:lnSpc>
            </a:pPr>
            <a:r>
              <a:rPr lang="en-IN" dirty="0">
                <a:effectLst/>
                <a:latin typeface="+mj-lt"/>
                <a:ea typeface="Times New Roman" panose="02020603050405020304" pitchFamily="18" charset="0"/>
              </a:rPr>
              <a:t>Clustering </a:t>
            </a:r>
            <a:endParaRPr lang="en-IN" dirty="0">
              <a:latin typeface="+mj-lt"/>
              <a:ea typeface="Times New Roman" panose="02020603050405020304" pitchFamily="18" charset="0"/>
            </a:endParaRPr>
          </a:p>
          <a:p>
            <a:pPr>
              <a:lnSpc>
                <a:spcPct val="115000"/>
              </a:lnSpc>
            </a:pPr>
            <a:r>
              <a:rPr lang="en-IN" dirty="0">
                <a:effectLst/>
                <a:latin typeface="+mj-lt"/>
                <a:ea typeface="Times New Roman" panose="02020603050405020304" pitchFamily="18" charset="0"/>
              </a:rPr>
              <a:t>Cross Validation </a:t>
            </a:r>
          </a:p>
          <a:p>
            <a:r>
              <a:rPr lang="en-IN" dirty="0">
                <a:latin typeface="+mj-lt"/>
              </a:rPr>
              <a:t>Feature extraction </a:t>
            </a:r>
          </a:p>
          <a:p>
            <a:r>
              <a:rPr lang="en-IN" dirty="0">
                <a:latin typeface="+mj-lt"/>
              </a:rPr>
              <a:t>Feature selection </a:t>
            </a:r>
          </a:p>
          <a:p>
            <a:r>
              <a:rPr lang="en-IN" dirty="0">
                <a:latin typeface="+mj-lt"/>
              </a:rPr>
              <a:t>Open Source </a:t>
            </a:r>
          </a:p>
          <a:p>
            <a:pPr>
              <a:lnSpc>
                <a:spcPct val="115000"/>
              </a:lnSpc>
              <a:spcBef>
                <a:spcPts val="1000"/>
              </a:spcBef>
              <a:spcAft>
                <a:spcPts val="1000"/>
              </a:spcAft>
            </a:pPr>
            <a:endParaRPr lang="en-IN" sz="1800" dirty="0">
              <a:effectLst/>
              <a:latin typeface="Times New Roman" panose="02020603050405020304" pitchFamily="18" charset="0"/>
              <a:ea typeface="Times New Roman" panose="02020603050405020304" pitchFamily="18" charset="0"/>
            </a:endParaRPr>
          </a:p>
        </p:txBody>
      </p:sp>
      <p:sp>
        <p:nvSpPr>
          <p:cNvPr id="77" name="Google Shape;77;p15"/>
          <p:cNvSpPr txBox="1">
            <a:spLocks noGrp="1"/>
          </p:cNvSpPr>
          <p:nvPr>
            <p:ph type="body" idx="3"/>
          </p:nvPr>
        </p:nvSpPr>
        <p:spPr>
          <a:xfrm>
            <a:off x="5074950" y="4557713"/>
            <a:ext cx="3948280" cy="390062"/>
          </a:xfrm>
          <a:prstGeom prst="rect">
            <a:avLst/>
          </a:prstGeom>
        </p:spPr>
        <p:txBody>
          <a:bodyPr spcFirstLastPara="1" wrap="square" lIns="91425" tIns="91425" rIns="91425" bIns="91425" anchor="t" anchorCtr="0">
            <a:noAutofit/>
          </a:bodyPr>
          <a:lstStyle/>
          <a:p>
            <a:pPr marL="184150" indent="0">
              <a:lnSpc>
                <a:spcPct val="115000"/>
              </a:lnSpc>
              <a:spcBef>
                <a:spcPts val="1000"/>
              </a:spcBef>
              <a:spcAft>
                <a:spcPts val="1000"/>
              </a:spcAft>
              <a:buNone/>
            </a:pPr>
            <a:r>
              <a:rPr lang="en" dirty="0"/>
              <a:t>Image Source: </a:t>
            </a:r>
            <a:r>
              <a:rPr lang="en-IN" sz="700" u="sng" dirty="0">
                <a:solidFill>
                  <a:srgbClr val="0000FF"/>
                </a:solidFill>
                <a:effectLst/>
                <a:latin typeface="Times New Roman" panose="02020603050405020304" pitchFamily="18" charset="0"/>
                <a:ea typeface="Times New Roman" panose="02020603050405020304" pitchFamily="18" charset="0"/>
              </a:rPr>
              <a:t> </a:t>
            </a:r>
            <a:r>
              <a:rPr lang="en-IN" dirty="0">
                <a:latin typeface="+mj-lt"/>
                <a:hlinkClick r:id="rId3"/>
              </a:rPr>
              <a:t>scikit-learn: machine learning in Python — scikit-learn 1.0.2 documentation</a:t>
            </a:r>
            <a:endParaRPr lang="en-IN" dirty="0">
              <a:effectLst/>
              <a:latin typeface="+mj-lt"/>
              <a:ea typeface="Times New Roman" panose="02020603050405020304" pitchFamily="18" charset="0"/>
            </a:endParaRPr>
          </a:p>
          <a:p>
            <a:pPr marL="0" lvl="0" indent="0" algn="l" rtl="0">
              <a:spcBef>
                <a:spcPts val="0"/>
              </a:spcBef>
              <a:spcAft>
                <a:spcPts val="1600"/>
              </a:spcAft>
              <a:buNone/>
            </a:pPr>
            <a:endParaRPr lang="en-IN" dirty="0"/>
          </a:p>
          <a:p>
            <a:pPr marL="0" lvl="0" indent="0" algn="l" rtl="0">
              <a:spcBef>
                <a:spcPts val="0"/>
              </a:spcBef>
              <a:spcAft>
                <a:spcPts val="1600"/>
              </a:spcAft>
              <a:buNone/>
            </a:pPr>
            <a:endParaRPr lang="en-IN" dirty="0"/>
          </a:p>
          <a:p>
            <a:pPr marL="0" lvl="0" indent="0" algn="l" rtl="0">
              <a:spcBef>
                <a:spcPts val="0"/>
              </a:spcBef>
              <a:spcAft>
                <a:spcPts val="1600"/>
              </a:spcAft>
              <a:buNone/>
            </a:pPr>
            <a:endParaRPr dirty="0"/>
          </a:p>
        </p:txBody>
      </p:sp>
      <p:pic>
        <p:nvPicPr>
          <p:cNvPr id="7" name="Picture 6">
            <a:extLst>
              <a:ext uri="{FF2B5EF4-FFF2-40B4-BE49-F238E27FC236}">
                <a16:creationId xmlns:a16="http://schemas.microsoft.com/office/drawing/2014/main" id="{9A5056AB-8FCD-4236-9FA0-E8ABAE0367BF}"/>
              </a:ext>
            </a:extLst>
          </p:cNvPr>
          <p:cNvPicPr>
            <a:picLocks noChangeAspect="1"/>
          </p:cNvPicPr>
          <p:nvPr/>
        </p:nvPicPr>
        <p:blipFill rotWithShape="1">
          <a:blip r:embed="rId4">
            <a:extLst>
              <a:ext uri="{28A0092B-C50C-407E-A947-70E740481C1C}">
                <a14:useLocalDpi xmlns:a14="http://schemas.microsoft.com/office/drawing/2010/main" val="0"/>
              </a:ext>
            </a:extLst>
          </a:blip>
          <a:srcRect t="10834" b="19833"/>
          <a:stretch/>
        </p:blipFill>
        <p:spPr bwMode="auto">
          <a:xfrm>
            <a:off x="5149250" y="1773211"/>
            <a:ext cx="2959579" cy="205129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6882450"/>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4" y="769548"/>
            <a:ext cx="4317925" cy="641400"/>
          </a:xfrm>
          <a:prstGeom prst="rect">
            <a:avLst/>
          </a:prstGeom>
        </p:spPr>
        <p:txBody>
          <a:bodyPr spcFirstLastPara="1" wrap="square" lIns="91425" tIns="91425" rIns="91425" bIns="91425" anchor="ctr" anchorCtr="0">
            <a:noAutofit/>
          </a:bodyPr>
          <a:lstStyle/>
          <a:p>
            <a:r>
              <a:rPr lang="en-IN" dirty="0"/>
              <a:t>Python Library: Sci-Kit Learn</a:t>
            </a:r>
          </a:p>
        </p:txBody>
      </p:sp>
      <p:sp>
        <p:nvSpPr>
          <p:cNvPr id="74" name="Google Shape;74;p15"/>
          <p:cNvSpPr txBox="1">
            <a:spLocks noGrp="1"/>
          </p:cNvSpPr>
          <p:nvPr>
            <p:ph type="subTitle" idx="1"/>
          </p:nvPr>
        </p:nvSpPr>
        <p:spPr>
          <a:xfrm>
            <a:off x="254075" y="1461137"/>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Sci-kit learn – Dataset Loading</a:t>
            </a:r>
            <a:endParaRPr dirty="0"/>
          </a:p>
        </p:txBody>
      </p:sp>
      <p:sp>
        <p:nvSpPr>
          <p:cNvPr id="75" name="Google Shape;75;p15"/>
          <p:cNvSpPr txBox="1">
            <a:spLocks noGrp="1"/>
          </p:cNvSpPr>
          <p:nvPr>
            <p:ph type="body" idx="2"/>
          </p:nvPr>
        </p:nvSpPr>
        <p:spPr>
          <a:xfrm>
            <a:off x="462275" y="2803913"/>
            <a:ext cx="3837000" cy="1753800"/>
          </a:xfrm>
          <a:prstGeom prst="rect">
            <a:avLst/>
          </a:prstGeom>
        </p:spPr>
        <p:txBody>
          <a:bodyPr spcFirstLastPara="1" wrap="square" lIns="91425" tIns="91425" rIns="91425" bIns="91425" anchor="ctr" anchorCtr="0">
            <a:noAutofit/>
          </a:bodyPr>
          <a:lstStyle/>
          <a:p>
            <a:pPr marL="139700" indent="0">
              <a:lnSpc>
                <a:spcPct val="115000"/>
              </a:lnSpc>
              <a:spcBef>
                <a:spcPts val="1000"/>
              </a:spcBef>
              <a:spcAft>
                <a:spcPts val="1000"/>
              </a:spcAft>
              <a:buNone/>
            </a:pPr>
            <a:r>
              <a:rPr lang="en-IN" dirty="0">
                <a:effectLst/>
                <a:latin typeface="+mj-lt"/>
                <a:ea typeface="Times New Roman" panose="02020603050405020304" pitchFamily="18" charset="0"/>
              </a:rPr>
              <a:t>Feature</a:t>
            </a:r>
          </a:p>
          <a:p>
            <a:r>
              <a:rPr lang="en-IN" dirty="0">
                <a:latin typeface="+mj-lt"/>
                <a:ea typeface="Times New Roman" panose="02020603050405020304" pitchFamily="18" charset="0"/>
              </a:rPr>
              <a:t>Features Matrix</a:t>
            </a:r>
          </a:p>
          <a:p>
            <a:r>
              <a:rPr lang="en-IN" dirty="0">
                <a:effectLst/>
                <a:latin typeface="+mj-lt"/>
                <a:ea typeface="Times New Roman" panose="02020603050405020304" pitchFamily="18" charset="0"/>
              </a:rPr>
              <a:t>Features Names</a:t>
            </a:r>
            <a:endParaRPr lang="en-IN" dirty="0">
              <a:latin typeface="Times New Roman" panose="02020603050405020304" pitchFamily="18" charset="0"/>
              <a:ea typeface="Times New Roman" panose="02020603050405020304" pitchFamily="18" charset="0"/>
            </a:endParaRPr>
          </a:p>
          <a:p>
            <a:pPr marL="139700" indent="0">
              <a:spcBef>
                <a:spcPts val="1000"/>
              </a:spcBef>
              <a:spcAft>
                <a:spcPts val="1000"/>
              </a:spcAft>
              <a:buFont typeface="Arial"/>
              <a:buNone/>
            </a:pPr>
            <a:r>
              <a:rPr lang="en-IN" dirty="0">
                <a:latin typeface="+mj-lt"/>
              </a:rPr>
              <a:t>Response </a:t>
            </a:r>
          </a:p>
          <a:p>
            <a:r>
              <a:rPr lang="en-IN" dirty="0">
                <a:latin typeface="+mj-lt"/>
              </a:rPr>
              <a:t>Response Vector</a:t>
            </a:r>
          </a:p>
          <a:p>
            <a:r>
              <a:rPr lang="en-IN" dirty="0">
                <a:latin typeface="+mj-lt"/>
              </a:rPr>
              <a:t>Response Names</a:t>
            </a:r>
          </a:p>
        </p:txBody>
      </p:sp>
      <p:sp>
        <p:nvSpPr>
          <p:cNvPr id="77" name="Google Shape;77;p15"/>
          <p:cNvSpPr txBox="1">
            <a:spLocks noGrp="1"/>
          </p:cNvSpPr>
          <p:nvPr>
            <p:ph type="body" idx="3"/>
          </p:nvPr>
        </p:nvSpPr>
        <p:spPr>
          <a:xfrm>
            <a:off x="5074950" y="4557713"/>
            <a:ext cx="3948280" cy="390062"/>
          </a:xfrm>
          <a:prstGeom prst="rect">
            <a:avLst/>
          </a:prstGeom>
        </p:spPr>
        <p:txBody>
          <a:bodyPr spcFirstLastPara="1" wrap="square" lIns="91425" tIns="91425" rIns="91425" bIns="91425" anchor="t" anchorCtr="0">
            <a:noAutofit/>
          </a:bodyPr>
          <a:lstStyle/>
          <a:p>
            <a:pPr marL="184150" indent="0">
              <a:lnSpc>
                <a:spcPct val="115000"/>
              </a:lnSpc>
              <a:spcBef>
                <a:spcPts val="1000"/>
              </a:spcBef>
              <a:spcAft>
                <a:spcPts val="1000"/>
              </a:spcAft>
              <a:buNone/>
            </a:pPr>
            <a:r>
              <a:rPr lang="en" dirty="0"/>
              <a:t>Image Source: </a:t>
            </a:r>
            <a:r>
              <a:rPr lang="en-IN" sz="700" u="sng" dirty="0">
                <a:solidFill>
                  <a:srgbClr val="0000FF"/>
                </a:solidFill>
                <a:effectLst/>
                <a:latin typeface="Times New Roman" panose="02020603050405020304" pitchFamily="18" charset="0"/>
                <a:ea typeface="Times New Roman" panose="02020603050405020304" pitchFamily="18" charset="0"/>
              </a:rPr>
              <a:t> </a:t>
            </a:r>
            <a:r>
              <a:rPr lang="en-IN" dirty="0">
                <a:latin typeface="+mj-lt"/>
                <a:hlinkClick r:id="rId3"/>
              </a:rPr>
              <a:t>scikit-learn: machine learning in Python — scikit-learn 1.0.2 documentation</a:t>
            </a:r>
            <a:endParaRPr lang="en-IN" dirty="0">
              <a:effectLst/>
              <a:latin typeface="+mj-lt"/>
              <a:ea typeface="Times New Roman" panose="02020603050405020304" pitchFamily="18" charset="0"/>
            </a:endParaRPr>
          </a:p>
          <a:p>
            <a:pPr marL="0" lvl="0" indent="0" algn="l" rtl="0">
              <a:spcBef>
                <a:spcPts val="0"/>
              </a:spcBef>
              <a:spcAft>
                <a:spcPts val="1600"/>
              </a:spcAft>
              <a:buNone/>
            </a:pPr>
            <a:endParaRPr lang="en-IN" dirty="0"/>
          </a:p>
          <a:p>
            <a:pPr marL="0" lvl="0" indent="0" algn="l" rtl="0">
              <a:spcBef>
                <a:spcPts val="0"/>
              </a:spcBef>
              <a:spcAft>
                <a:spcPts val="1600"/>
              </a:spcAft>
              <a:buNone/>
            </a:pPr>
            <a:endParaRPr lang="en-IN" dirty="0"/>
          </a:p>
          <a:p>
            <a:pPr marL="0" lvl="0" indent="0" algn="l" rtl="0">
              <a:spcBef>
                <a:spcPts val="0"/>
              </a:spcBef>
              <a:spcAft>
                <a:spcPts val="1600"/>
              </a:spcAft>
              <a:buNone/>
            </a:pPr>
            <a:endParaRPr dirty="0"/>
          </a:p>
        </p:txBody>
      </p:sp>
      <p:graphicFrame>
        <p:nvGraphicFramePr>
          <p:cNvPr id="2" name="Diagram 1">
            <a:extLst>
              <a:ext uri="{FF2B5EF4-FFF2-40B4-BE49-F238E27FC236}">
                <a16:creationId xmlns:a16="http://schemas.microsoft.com/office/drawing/2014/main" id="{184840BE-7D42-435C-803C-AE27F289F4D6}"/>
              </a:ext>
            </a:extLst>
          </p:cNvPr>
          <p:cNvGraphicFramePr/>
          <p:nvPr/>
        </p:nvGraphicFramePr>
        <p:xfrm>
          <a:off x="4439728" y="1090248"/>
          <a:ext cx="4704272" cy="31928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71496164"/>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4" y="769548"/>
            <a:ext cx="4317925" cy="641400"/>
          </a:xfrm>
          <a:prstGeom prst="rect">
            <a:avLst/>
          </a:prstGeom>
        </p:spPr>
        <p:txBody>
          <a:bodyPr spcFirstLastPara="1" wrap="square" lIns="91425" tIns="91425" rIns="91425" bIns="91425" anchor="ctr" anchorCtr="0">
            <a:noAutofit/>
          </a:bodyPr>
          <a:lstStyle/>
          <a:p>
            <a:r>
              <a:rPr lang="en-IN" dirty="0"/>
              <a:t>Python Library: Sci-Kit Learn</a:t>
            </a:r>
          </a:p>
        </p:txBody>
      </p:sp>
      <p:sp>
        <p:nvSpPr>
          <p:cNvPr id="74" name="Google Shape;74;p15"/>
          <p:cNvSpPr txBox="1">
            <a:spLocks noGrp="1"/>
          </p:cNvSpPr>
          <p:nvPr>
            <p:ph type="subTitle" idx="1"/>
          </p:nvPr>
        </p:nvSpPr>
        <p:spPr>
          <a:xfrm>
            <a:off x="254075" y="1461137"/>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Sci-kit learn – Dataset Loading</a:t>
            </a:r>
            <a:endParaRPr dirty="0"/>
          </a:p>
        </p:txBody>
      </p:sp>
      <p:sp>
        <p:nvSpPr>
          <p:cNvPr id="75" name="Google Shape;75;p15"/>
          <p:cNvSpPr txBox="1">
            <a:spLocks noGrp="1"/>
          </p:cNvSpPr>
          <p:nvPr>
            <p:ph type="body" idx="2"/>
          </p:nvPr>
        </p:nvSpPr>
        <p:spPr>
          <a:xfrm>
            <a:off x="462275" y="2803913"/>
            <a:ext cx="3837000" cy="1753800"/>
          </a:xfrm>
          <a:prstGeom prst="rect">
            <a:avLst/>
          </a:prstGeom>
        </p:spPr>
        <p:txBody>
          <a:bodyPr spcFirstLastPara="1" wrap="square" lIns="91425" tIns="91425" rIns="91425" bIns="91425" anchor="ctr" anchorCtr="0">
            <a:noAutofit/>
          </a:bodyPr>
          <a:lstStyle/>
          <a:p>
            <a:pPr marL="139700" indent="0">
              <a:lnSpc>
                <a:spcPct val="115000"/>
              </a:lnSpc>
              <a:spcBef>
                <a:spcPts val="1000"/>
              </a:spcBef>
              <a:spcAft>
                <a:spcPts val="1000"/>
              </a:spcAft>
              <a:buNone/>
            </a:pPr>
            <a:r>
              <a:rPr lang="en-IN" dirty="0">
                <a:effectLst/>
                <a:latin typeface="+mj-lt"/>
                <a:ea typeface="Times New Roman" panose="02020603050405020304" pitchFamily="18" charset="0"/>
              </a:rPr>
              <a:t>Feature</a:t>
            </a:r>
          </a:p>
          <a:p>
            <a:r>
              <a:rPr lang="en-IN" dirty="0">
                <a:latin typeface="+mj-lt"/>
                <a:ea typeface="Times New Roman" panose="02020603050405020304" pitchFamily="18" charset="0"/>
              </a:rPr>
              <a:t>Features Matrix</a:t>
            </a:r>
          </a:p>
          <a:p>
            <a:r>
              <a:rPr lang="en-IN" dirty="0">
                <a:effectLst/>
                <a:latin typeface="+mj-lt"/>
                <a:ea typeface="Times New Roman" panose="02020603050405020304" pitchFamily="18" charset="0"/>
              </a:rPr>
              <a:t>Features Names</a:t>
            </a:r>
            <a:endParaRPr lang="en-IN" dirty="0">
              <a:latin typeface="Times New Roman" panose="02020603050405020304" pitchFamily="18" charset="0"/>
              <a:ea typeface="Times New Roman" panose="02020603050405020304" pitchFamily="18" charset="0"/>
            </a:endParaRPr>
          </a:p>
          <a:p>
            <a:pPr marL="139700" indent="0">
              <a:spcBef>
                <a:spcPts val="1000"/>
              </a:spcBef>
              <a:spcAft>
                <a:spcPts val="1000"/>
              </a:spcAft>
              <a:buFont typeface="Arial"/>
              <a:buNone/>
            </a:pPr>
            <a:r>
              <a:rPr lang="en-IN" dirty="0">
                <a:latin typeface="+mj-lt"/>
              </a:rPr>
              <a:t>Response </a:t>
            </a:r>
          </a:p>
          <a:p>
            <a:r>
              <a:rPr lang="en-IN" dirty="0">
                <a:latin typeface="+mj-lt"/>
              </a:rPr>
              <a:t>Response Vector</a:t>
            </a:r>
          </a:p>
          <a:p>
            <a:r>
              <a:rPr lang="en-IN" dirty="0">
                <a:latin typeface="+mj-lt"/>
              </a:rPr>
              <a:t>Response Names</a:t>
            </a:r>
          </a:p>
        </p:txBody>
      </p:sp>
      <p:sp>
        <p:nvSpPr>
          <p:cNvPr id="77" name="Google Shape;77;p15"/>
          <p:cNvSpPr txBox="1">
            <a:spLocks noGrp="1"/>
          </p:cNvSpPr>
          <p:nvPr>
            <p:ph type="body" idx="3"/>
          </p:nvPr>
        </p:nvSpPr>
        <p:spPr>
          <a:xfrm>
            <a:off x="5074950" y="4557713"/>
            <a:ext cx="3948280" cy="390062"/>
          </a:xfrm>
          <a:prstGeom prst="rect">
            <a:avLst/>
          </a:prstGeom>
        </p:spPr>
        <p:txBody>
          <a:bodyPr spcFirstLastPara="1" wrap="square" lIns="91425" tIns="91425" rIns="91425" bIns="91425" anchor="t" anchorCtr="0">
            <a:noAutofit/>
          </a:bodyPr>
          <a:lstStyle/>
          <a:p>
            <a:pPr marL="184150" indent="0">
              <a:lnSpc>
                <a:spcPct val="115000"/>
              </a:lnSpc>
              <a:spcBef>
                <a:spcPts val="1000"/>
              </a:spcBef>
              <a:spcAft>
                <a:spcPts val="1000"/>
              </a:spcAft>
              <a:buNone/>
            </a:pPr>
            <a:r>
              <a:rPr lang="en" dirty="0"/>
              <a:t>Image Source: </a:t>
            </a:r>
            <a:r>
              <a:rPr lang="en-IN" sz="700" u="sng" dirty="0">
                <a:solidFill>
                  <a:srgbClr val="0000FF"/>
                </a:solidFill>
                <a:effectLst/>
                <a:latin typeface="Times New Roman" panose="02020603050405020304" pitchFamily="18" charset="0"/>
                <a:ea typeface="Times New Roman" panose="02020603050405020304" pitchFamily="18" charset="0"/>
              </a:rPr>
              <a:t> </a:t>
            </a:r>
            <a:r>
              <a:rPr lang="en-IN" dirty="0">
                <a:latin typeface="+mj-lt"/>
                <a:hlinkClick r:id="rId3"/>
              </a:rPr>
              <a:t>scikit-learn: machine learning in Python — scikit-learn 1.0.2 documentation</a:t>
            </a:r>
            <a:endParaRPr lang="en-IN" dirty="0">
              <a:effectLst/>
              <a:latin typeface="+mj-lt"/>
              <a:ea typeface="Times New Roman" panose="02020603050405020304" pitchFamily="18" charset="0"/>
            </a:endParaRPr>
          </a:p>
          <a:p>
            <a:pPr marL="0" lvl="0" indent="0" algn="l" rtl="0">
              <a:spcBef>
                <a:spcPts val="0"/>
              </a:spcBef>
              <a:spcAft>
                <a:spcPts val="1600"/>
              </a:spcAft>
              <a:buNone/>
            </a:pPr>
            <a:endParaRPr lang="en-IN" dirty="0"/>
          </a:p>
          <a:p>
            <a:pPr marL="0" lvl="0" indent="0" algn="l" rtl="0">
              <a:spcBef>
                <a:spcPts val="0"/>
              </a:spcBef>
              <a:spcAft>
                <a:spcPts val="1600"/>
              </a:spcAft>
              <a:buNone/>
            </a:pPr>
            <a:endParaRPr lang="en-IN" dirty="0"/>
          </a:p>
          <a:p>
            <a:pPr marL="0" lvl="0" indent="0" algn="l" rtl="0">
              <a:spcBef>
                <a:spcPts val="0"/>
              </a:spcBef>
              <a:spcAft>
                <a:spcPts val="1600"/>
              </a:spcAft>
              <a:buNone/>
            </a:pPr>
            <a:endParaRPr dirty="0"/>
          </a:p>
        </p:txBody>
      </p:sp>
      <p:sp>
        <p:nvSpPr>
          <p:cNvPr id="9" name="TextBox 8">
            <a:extLst>
              <a:ext uri="{FF2B5EF4-FFF2-40B4-BE49-F238E27FC236}">
                <a16:creationId xmlns:a16="http://schemas.microsoft.com/office/drawing/2014/main" id="{F8B91339-C6F1-4855-8222-4D9ACF8BCCC1}"/>
              </a:ext>
            </a:extLst>
          </p:cNvPr>
          <p:cNvSpPr txBox="1"/>
          <p:nvPr/>
        </p:nvSpPr>
        <p:spPr>
          <a:xfrm>
            <a:off x="5074950" y="394647"/>
            <a:ext cx="3948280" cy="4354205"/>
          </a:xfrm>
          <a:prstGeom prst="rect">
            <a:avLst/>
          </a:prstGeom>
          <a:noFill/>
        </p:spPr>
        <p:txBody>
          <a:bodyPr wrap="square">
            <a:spAutoFit/>
          </a:bodyPr>
          <a:lstStyle/>
          <a:p>
            <a:pPr marL="0" marR="0" lvl="0" indent="0" algn="l" defTabSz="914400" rtl="0" eaLnBrk="1" fontAlgn="auto" latinLnBrk="0" hangingPunct="1">
              <a:lnSpc>
                <a:spcPct val="115000"/>
              </a:lnSpc>
              <a:spcBef>
                <a:spcPts val="1000"/>
              </a:spcBef>
              <a:spcAft>
                <a:spcPts val="1000"/>
              </a:spcAft>
              <a:buClr>
                <a:srgbClr val="000000"/>
              </a:buClr>
              <a:buSzTx/>
              <a:buFont typeface="Arial"/>
              <a:buNone/>
              <a:tabLst/>
              <a:defRPr/>
            </a:pPr>
            <a:r>
              <a:rPr kumimoji="0" lang="en-IN" sz="1400" b="0" i="0" u="none" strike="noStrike" kern="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from </a:t>
            </a:r>
            <a:r>
              <a:rPr kumimoji="0" lang="en-IN" sz="1400" b="0" i="0" u="none" strike="noStrike" kern="0" cap="none" spc="0" normalizeH="0" baseline="0" noProof="0" dirty="0" err="1">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sklearn.datasets</a:t>
            </a:r>
            <a:r>
              <a:rPr kumimoji="0" lang="en-IN" sz="1400" b="0" i="0" u="none" strike="noStrike" kern="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 import </a:t>
            </a:r>
            <a:r>
              <a:rPr kumimoji="0" lang="en-IN" sz="1400" b="0" i="0" u="none" strike="noStrike" kern="0" cap="none" spc="0" normalizeH="0" baseline="0" noProof="0" dirty="0" err="1">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load_iris</a:t>
            </a:r>
            <a:endParaRPr kumimoji="0" lang="en-IN" sz="1400" b="0" i="0" u="none" strike="noStrike" kern="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endParaRPr>
          </a:p>
          <a:p>
            <a:pPr marL="0" marR="0" lvl="0" indent="0" algn="l" defTabSz="914400" rtl="0" eaLnBrk="1" fontAlgn="auto" latinLnBrk="0" hangingPunct="1">
              <a:lnSpc>
                <a:spcPct val="115000"/>
              </a:lnSpc>
              <a:spcBef>
                <a:spcPts val="1000"/>
              </a:spcBef>
              <a:spcAft>
                <a:spcPts val="1000"/>
              </a:spcAft>
              <a:buClr>
                <a:srgbClr val="000000"/>
              </a:buClr>
              <a:buSzTx/>
              <a:buFont typeface="Arial"/>
              <a:buNone/>
              <a:tabLst/>
              <a:defRPr/>
            </a:pPr>
            <a:r>
              <a:rPr kumimoji="0" lang="en-IN" sz="1400" b="0" i="0" u="none" strike="noStrike" kern="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iris = </a:t>
            </a:r>
            <a:r>
              <a:rPr kumimoji="0" lang="en-IN" sz="1400" b="0" i="0" u="none" strike="noStrike" kern="0" cap="none" spc="0" normalizeH="0" baseline="0" noProof="0" dirty="0" err="1">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load_iris</a:t>
            </a:r>
            <a:r>
              <a:rPr kumimoji="0" lang="en-IN" sz="1400" b="0" i="0" u="none" strike="noStrike" kern="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a:t>
            </a:r>
          </a:p>
          <a:p>
            <a:pPr marL="0" marR="0" lvl="0" indent="0" algn="l" defTabSz="914400" rtl="0" eaLnBrk="1" fontAlgn="auto" latinLnBrk="0" hangingPunct="1">
              <a:lnSpc>
                <a:spcPct val="115000"/>
              </a:lnSpc>
              <a:spcBef>
                <a:spcPts val="1000"/>
              </a:spcBef>
              <a:spcAft>
                <a:spcPts val="1000"/>
              </a:spcAft>
              <a:buClr>
                <a:srgbClr val="000000"/>
              </a:buClr>
              <a:buSzTx/>
              <a:buFont typeface="Arial"/>
              <a:buNone/>
              <a:tabLst/>
              <a:defRPr/>
            </a:pPr>
            <a:r>
              <a:rPr kumimoji="0" lang="en-IN" sz="1400" b="0" i="0" u="none" strike="noStrike" kern="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X = </a:t>
            </a:r>
            <a:r>
              <a:rPr kumimoji="0" lang="en-IN" sz="1400" b="0" i="0" u="none" strike="noStrike" kern="0" cap="none" spc="0" normalizeH="0" baseline="0" noProof="0" dirty="0" err="1">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iris.data</a:t>
            </a:r>
            <a:endParaRPr kumimoji="0" lang="en-IN" sz="1400" b="0" i="0" u="none" strike="noStrike" kern="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endParaRPr>
          </a:p>
          <a:p>
            <a:pPr marL="0" marR="0" lvl="0" indent="0" algn="l" defTabSz="914400" rtl="0" eaLnBrk="1" fontAlgn="auto" latinLnBrk="0" hangingPunct="1">
              <a:lnSpc>
                <a:spcPct val="115000"/>
              </a:lnSpc>
              <a:spcBef>
                <a:spcPts val="1000"/>
              </a:spcBef>
              <a:spcAft>
                <a:spcPts val="1000"/>
              </a:spcAft>
              <a:buClr>
                <a:srgbClr val="000000"/>
              </a:buClr>
              <a:buSzTx/>
              <a:buFont typeface="Arial"/>
              <a:buNone/>
              <a:tabLst/>
              <a:defRPr/>
            </a:pPr>
            <a:r>
              <a:rPr kumimoji="0" lang="en-IN" sz="1400" b="0" i="0" u="none" strike="noStrike" kern="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y = </a:t>
            </a:r>
            <a:r>
              <a:rPr kumimoji="0" lang="en-IN" sz="1400" b="0" i="0" u="none" strike="noStrike" kern="0" cap="none" spc="0" normalizeH="0" baseline="0" noProof="0" dirty="0" err="1">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iris.target</a:t>
            </a:r>
            <a:endParaRPr kumimoji="0" lang="en-IN" sz="1400" b="0" i="0" u="none" strike="noStrike" kern="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endParaRPr>
          </a:p>
          <a:p>
            <a:pPr marL="0" marR="0" lvl="0" indent="0" algn="l" defTabSz="914400" rtl="0" eaLnBrk="1" fontAlgn="auto" latinLnBrk="0" hangingPunct="1">
              <a:lnSpc>
                <a:spcPct val="115000"/>
              </a:lnSpc>
              <a:spcBef>
                <a:spcPts val="1000"/>
              </a:spcBef>
              <a:spcAft>
                <a:spcPts val="1000"/>
              </a:spcAft>
              <a:buClr>
                <a:srgbClr val="000000"/>
              </a:buClr>
              <a:buSzTx/>
              <a:buFont typeface="Arial"/>
              <a:buNone/>
              <a:tabLst/>
              <a:defRPr/>
            </a:pPr>
            <a:r>
              <a:rPr kumimoji="0" lang="en-IN" sz="1400" b="0" i="0" u="none" strike="noStrike" kern="0" cap="none" spc="0" normalizeH="0" baseline="0" noProof="0" dirty="0" err="1">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feature_names</a:t>
            </a:r>
            <a:r>
              <a:rPr kumimoji="0" lang="en-IN" sz="1400" b="0" i="0" u="none" strike="noStrike" kern="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 = </a:t>
            </a:r>
            <a:r>
              <a:rPr kumimoji="0" lang="en-IN" sz="1400" b="0" i="0" u="none" strike="noStrike" kern="0" cap="none" spc="0" normalizeH="0" baseline="0" noProof="0" dirty="0" err="1">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iris.feature_names</a:t>
            </a:r>
            <a:endParaRPr kumimoji="0" lang="en-IN" sz="1400" b="0" i="0" u="none" strike="noStrike" kern="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endParaRPr>
          </a:p>
          <a:p>
            <a:pPr marL="0" marR="0" lvl="0" indent="0" algn="l" defTabSz="914400" rtl="0" eaLnBrk="1" fontAlgn="auto" latinLnBrk="0" hangingPunct="1">
              <a:lnSpc>
                <a:spcPct val="115000"/>
              </a:lnSpc>
              <a:spcBef>
                <a:spcPts val="1000"/>
              </a:spcBef>
              <a:spcAft>
                <a:spcPts val="1000"/>
              </a:spcAft>
              <a:buClr>
                <a:srgbClr val="000000"/>
              </a:buClr>
              <a:buSzTx/>
              <a:buFont typeface="Arial"/>
              <a:buNone/>
              <a:tabLst/>
              <a:defRPr/>
            </a:pPr>
            <a:r>
              <a:rPr kumimoji="0" lang="en-IN" sz="1400" b="0" i="0" u="none" strike="noStrike" kern="0" cap="none" spc="0" normalizeH="0" baseline="0" noProof="0" dirty="0" err="1">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target_names</a:t>
            </a:r>
            <a:r>
              <a:rPr kumimoji="0" lang="en-IN" sz="1400" b="0" i="0" u="none" strike="noStrike" kern="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 = </a:t>
            </a:r>
            <a:r>
              <a:rPr kumimoji="0" lang="en-IN" sz="1400" b="0" i="0" u="none" strike="noStrike" kern="0" cap="none" spc="0" normalizeH="0" baseline="0" noProof="0" dirty="0" err="1">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iris.target_names</a:t>
            </a:r>
            <a:endParaRPr kumimoji="0" lang="en-IN" sz="1400" b="0" i="0" u="none" strike="noStrike" kern="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endParaRPr>
          </a:p>
          <a:p>
            <a:pPr marL="0" marR="0" lvl="0" indent="0" algn="l" defTabSz="914400" rtl="0" eaLnBrk="1" fontAlgn="auto" latinLnBrk="0" hangingPunct="1">
              <a:lnSpc>
                <a:spcPct val="115000"/>
              </a:lnSpc>
              <a:spcBef>
                <a:spcPts val="1000"/>
              </a:spcBef>
              <a:spcAft>
                <a:spcPts val="1000"/>
              </a:spcAft>
              <a:buClr>
                <a:srgbClr val="000000"/>
              </a:buClr>
              <a:buSzTx/>
              <a:buFont typeface="Arial"/>
              <a:buNone/>
              <a:tabLst/>
              <a:defRPr/>
            </a:pPr>
            <a:r>
              <a:rPr kumimoji="0" lang="en-IN" sz="1400" b="0" i="0" u="none" strike="noStrike" kern="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print("Feature names:", </a:t>
            </a:r>
            <a:r>
              <a:rPr kumimoji="0" lang="en-IN" sz="1400" b="0" i="0" u="none" strike="noStrike" kern="0" cap="none" spc="0" normalizeH="0" baseline="0" noProof="0" dirty="0" err="1">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feature_names</a:t>
            </a:r>
            <a:r>
              <a:rPr kumimoji="0" lang="en-IN" sz="1400" b="0" i="0" u="none" strike="noStrike" kern="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a:t>
            </a:r>
          </a:p>
          <a:p>
            <a:pPr marL="0" marR="0" lvl="0" indent="0" algn="l" defTabSz="914400" rtl="0" eaLnBrk="1" fontAlgn="auto" latinLnBrk="0" hangingPunct="1">
              <a:lnSpc>
                <a:spcPct val="115000"/>
              </a:lnSpc>
              <a:spcBef>
                <a:spcPts val="1000"/>
              </a:spcBef>
              <a:spcAft>
                <a:spcPts val="1000"/>
              </a:spcAft>
              <a:buClr>
                <a:srgbClr val="000000"/>
              </a:buClr>
              <a:buSzTx/>
              <a:buFont typeface="Arial"/>
              <a:buNone/>
              <a:tabLst/>
              <a:defRPr/>
            </a:pPr>
            <a:r>
              <a:rPr kumimoji="0" lang="en-IN" sz="1400" b="0" i="0" u="none" strike="noStrike" kern="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print("Target names:", </a:t>
            </a:r>
            <a:r>
              <a:rPr kumimoji="0" lang="en-IN" sz="1400" b="0" i="0" u="none" strike="noStrike" kern="0" cap="none" spc="0" normalizeH="0" baseline="0" noProof="0" dirty="0" err="1">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target_names</a:t>
            </a:r>
            <a:r>
              <a:rPr kumimoji="0" lang="en-IN" sz="1400" b="0" i="0" u="none" strike="noStrike" kern="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a:t>
            </a:r>
          </a:p>
          <a:p>
            <a:pPr marL="0" marR="0" lvl="0" indent="0" algn="l" defTabSz="914400" rtl="0" eaLnBrk="1" fontAlgn="auto" latinLnBrk="0" hangingPunct="1">
              <a:lnSpc>
                <a:spcPct val="115000"/>
              </a:lnSpc>
              <a:spcBef>
                <a:spcPts val="1000"/>
              </a:spcBef>
              <a:spcAft>
                <a:spcPts val="1000"/>
              </a:spcAft>
              <a:buClr>
                <a:srgbClr val="000000"/>
              </a:buClr>
              <a:buSzTx/>
              <a:buFont typeface="Arial"/>
              <a:buNone/>
              <a:tabLst/>
              <a:defRPr/>
            </a:pPr>
            <a:r>
              <a:rPr kumimoji="0" lang="en-IN" sz="1400" b="0" i="0" u="none" strike="noStrike" kern="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print("\</a:t>
            </a:r>
            <a:r>
              <a:rPr kumimoji="0" lang="en-IN" sz="1400" b="0" i="0" u="none" strike="noStrike" kern="0" cap="none" spc="0" normalizeH="0" baseline="0" noProof="0" dirty="0" err="1">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nFirst</a:t>
            </a:r>
            <a:r>
              <a:rPr kumimoji="0" lang="en-IN" sz="1400" b="0" i="0" u="none" strike="noStrike" kern="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 10 rows of X:\n", X[:10])</a:t>
            </a:r>
          </a:p>
        </p:txBody>
      </p:sp>
    </p:spTree>
    <p:extLst>
      <p:ext uri="{BB962C8B-B14F-4D97-AF65-F5344CB8AC3E}">
        <p14:creationId xmlns:p14="http://schemas.microsoft.com/office/powerpoint/2010/main" val="3516875705"/>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4" y="769548"/>
            <a:ext cx="4317925" cy="641400"/>
          </a:xfrm>
          <a:prstGeom prst="rect">
            <a:avLst/>
          </a:prstGeom>
        </p:spPr>
        <p:txBody>
          <a:bodyPr spcFirstLastPara="1" wrap="square" lIns="91425" tIns="91425" rIns="91425" bIns="91425" anchor="ctr" anchorCtr="0">
            <a:noAutofit/>
          </a:bodyPr>
          <a:lstStyle/>
          <a:p>
            <a:r>
              <a:rPr lang="en-IN" dirty="0"/>
              <a:t>Python Library: Sci-Kit Learn</a:t>
            </a:r>
          </a:p>
        </p:txBody>
      </p:sp>
      <p:sp>
        <p:nvSpPr>
          <p:cNvPr id="74" name="Google Shape;74;p15"/>
          <p:cNvSpPr txBox="1">
            <a:spLocks noGrp="1"/>
          </p:cNvSpPr>
          <p:nvPr>
            <p:ph type="subTitle" idx="1"/>
          </p:nvPr>
        </p:nvSpPr>
        <p:spPr>
          <a:xfrm>
            <a:off x="254075" y="1461137"/>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Sci-kit learn – Splitting dataset</a:t>
            </a:r>
            <a:endParaRPr dirty="0"/>
          </a:p>
        </p:txBody>
      </p:sp>
      <p:sp>
        <p:nvSpPr>
          <p:cNvPr id="75" name="Google Shape;75;p15"/>
          <p:cNvSpPr txBox="1">
            <a:spLocks noGrp="1"/>
          </p:cNvSpPr>
          <p:nvPr>
            <p:ph type="body" idx="2"/>
          </p:nvPr>
        </p:nvSpPr>
        <p:spPr>
          <a:xfrm>
            <a:off x="494536" y="2450230"/>
            <a:ext cx="3837000" cy="1457536"/>
          </a:xfrm>
          <a:prstGeom prst="rect">
            <a:avLst/>
          </a:prstGeom>
        </p:spPr>
        <p:txBody>
          <a:bodyPr spcFirstLastPara="1" wrap="square" lIns="91425" tIns="91425" rIns="91425" bIns="91425" anchor="ctr" anchorCtr="0">
            <a:noAutofit/>
          </a:bodyPr>
          <a:lstStyle/>
          <a:p>
            <a:pPr marL="139700" indent="0">
              <a:buNone/>
            </a:pPr>
            <a:r>
              <a:rPr lang="en-IN" dirty="0">
                <a:latin typeface="+mj-lt"/>
              </a:rPr>
              <a:t>from </a:t>
            </a:r>
            <a:r>
              <a:rPr lang="en-IN" dirty="0" err="1">
                <a:latin typeface="+mj-lt"/>
              </a:rPr>
              <a:t>sklearn.model_selection</a:t>
            </a:r>
            <a:r>
              <a:rPr lang="en-IN" dirty="0">
                <a:latin typeface="+mj-lt"/>
              </a:rPr>
              <a:t> import </a:t>
            </a:r>
            <a:r>
              <a:rPr lang="en-IN" dirty="0" err="1">
                <a:latin typeface="+mj-lt"/>
              </a:rPr>
              <a:t>train_test_split</a:t>
            </a:r>
            <a:endParaRPr lang="en-IN" dirty="0">
              <a:latin typeface="+mj-lt"/>
            </a:endParaRPr>
          </a:p>
          <a:p>
            <a:pPr marL="139700" indent="0">
              <a:spcBef>
                <a:spcPts val="1000"/>
              </a:spcBef>
              <a:spcAft>
                <a:spcPts val="1000"/>
              </a:spcAft>
              <a:buFont typeface="Arial"/>
              <a:buNone/>
            </a:pPr>
            <a:endParaRPr lang="en-IN" dirty="0">
              <a:latin typeface="+mj-lt"/>
            </a:endParaRPr>
          </a:p>
        </p:txBody>
      </p:sp>
      <p:sp>
        <p:nvSpPr>
          <p:cNvPr id="77" name="Google Shape;77;p15"/>
          <p:cNvSpPr txBox="1">
            <a:spLocks noGrp="1"/>
          </p:cNvSpPr>
          <p:nvPr>
            <p:ph type="body" idx="3"/>
          </p:nvPr>
        </p:nvSpPr>
        <p:spPr>
          <a:xfrm>
            <a:off x="5074950" y="4557713"/>
            <a:ext cx="3948280" cy="390062"/>
          </a:xfrm>
          <a:prstGeom prst="rect">
            <a:avLst/>
          </a:prstGeom>
        </p:spPr>
        <p:txBody>
          <a:bodyPr spcFirstLastPara="1" wrap="square" lIns="91425" tIns="91425" rIns="91425" bIns="91425" anchor="t" anchorCtr="0">
            <a:noAutofit/>
          </a:bodyPr>
          <a:lstStyle/>
          <a:p>
            <a:pPr marL="184150" indent="0">
              <a:lnSpc>
                <a:spcPct val="115000"/>
              </a:lnSpc>
              <a:spcBef>
                <a:spcPts val="1000"/>
              </a:spcBef>
              <a:spcAft>
                <a:spcPts val="1000"/>
              </a:spcAft>
              <a:buNone/>
            </a:pPr>
            <a:r>
              <a:rPr lang="en" dirty="0"/>
              <a:t>Image Source: </a:t>
            </a:r>
            <a:r>
              <a:rPr lang="en-IN" sz="700" u="sng" dirty="0">
                <a:solidFill>
                  <a:srgbClr val="0000FF"/>
                </a:solidFill>
                <a:effectLst/>
                <a:latin typeface="Times New Roman" panose="02020603050405020304" pitchFamily="18" charset="0"/>
                <a:ea typeface="Times New Roman" panose="02020603050405020304" pitchFamily="18" charset="0"/>
              </a:rPr>
              <a:t> </a:t>
            </a:r>
            <a:r>
              <a:rPr lang="en-IN" dirty="0">
                <a:latin typeface="+mj-lt"/>
                <a:hlinkClick r:id="rId3"/>
              </a:rPr>
              <a:t>scikit-learn: machine learning in Python — scikit-learn 1.0.2 documentation</a:t>
            </a:r>
            <a:endParaRPr lang="en-IN" dirty="0">
              <a:effectLst/>
              <a:latin typeface="+mj-lt"/>
              <a:ea typeface="Times New Roman" panose="02020603050405020304" pitchFamily="18" charset="0"/>
            </a:endParaRPr>
          </a:p>
          <a:p>
            <a:pPr marL="0" lvl="0" indent="0" algn="l" rtl="0">
              <a:spcBef>
                <a:spcPts val="0"/>
              </a:spcBef>
              <a:spcAft>
                <a:spcPts val="1600"/>
              </a:spcAft>
              <a:buNone/>
            </a:pPr>
            <a:endParaRPr lang="en-IN" dirty="0"/>
          </a:p>
          <a:p>
            <a:pPr marL="0" lvl="0" indent="0" algn="l" rtl="0">
              <a:spcBef>
                <a:spcPts val="0"/>
              </a:spcBef>
              <a:spcAft>
                <a:spcPts val="1600"/>
              </a:spcAft>
              <a:buNone/>
            </a:pPr>
            <a:endParaRPr lang="en-IN" dirty="0"/>
          </a:p>
          <a:p>
            <a:pPr marL="0" lvl="0" indent="0" algn="l" rtl="0">
              <a:spcBef>
                <a:spcPts val="0"/>
              </a:spcBef>
              <a:spcAft>
                <a:spcPts val="1600"/>
              </a:spcAft>
              <a:buNone/>
            </a:pPr>
            <a:endParaRPr dirty="0"/>
          </a:p>
        </p:txBody>
      </p:sp>
      <p:sp>
        <p:nvSpPr>
          <p:cNvPr id="14" name="TextBox 13">
            <a:extLst>
              <a:ext uri="{FF2B5EF4-FFF2-40B4-BE49-F238E27FC236}">
                <a16:creationId xmlns:a16="http://schemas.microsoft.com/office/drawing/2014/main" id="{D3A49C2C-5B2D-405C-93DD-8E5B0016D24E}"/>
              </a:ext>
            </a:extLst>
          </p:cNvPr>
          <p:cNvSpPr txBox="1"/>
          <p:nvPr/>
        </p:nvSpPr>
        <p:spPr>
          <a:xfrm>
            <a:off x="4699999" y="909262"/>
            <a:ext cx="4317925" cy="37548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0" i="0" u="none" strike="noStrike" kern="0" cap="none" spc="0" normalizeH="0" baseline="0" noProof="0" dirty="0">
                <a:ln>
                  <a:noFill/>
                </a:ln>
                <a:solidFill>
                  <a:srgbClr val="000000"/>
                </a:solidFill>
                <a:effectLst/>
                <a:uLnTx/>
                <a:uFillTx/>
                <a:latin typeface="Arial"/>
                <a:cs typeface="Arial"/>
                <a:sym typeface="Arial"/>
              </a:rPr>
              <a:t>from </a:t>
            </a:r>
            <a:r>
              <a:rPr kumimoji="0" lang="en-IN" sz="1400" b="0" i="0" u="none" strike="noStrike" kern="0" cap="none" spc="0" normalizeH="0" baseline="0" noProof="0" dirty="0" err="1">
                <a:ln>
                  <a:noFill/>
                </a:ln>
                <a:solidFill>
                  <a:srgbClr val="000000"/>
                </a:solidFill>
                <a:effectLst/>
                <a:uLnTx/>
                <a:uFillTx/>
                <a:latin typeface="Arial"/>
                <a:cs typeface="Arial"/>
                <a:sym typeface="Arial"/>
              </a:rPr>
              <a:t>sklearn.datasets</a:t>
            </a:r>
            <a:r>
              <a:rPr kumimoji="0" lang="en-IN" sz="1400" b="0" i="0" u="none" strike="noStrike" kern="0" cap="none" spc="0" normalizeH="0" baseline="0" noProof="0" dirty="0">
                <a:ln>
                  <a:noFill/>
                </a:ln>
                <a:solidFill>
                  <a:srgbClr val="000000"/>
                </a:solidFill>
                <a:effectLst/>
                <a:uLnTx/>
                <a:uFillTx/>
                <a:latin typeface="Arial"/>
                <a:cs typeface="Arial"/>
                <a:sym typeface="Arial"/>
              </a:rPr>
              <a:t> import </a:t>
            </a:r>
            <a:r>
              <a:rPr kumimoji="0" lang="en-IN" sz="1400" b="0" i="0" u="none" strike="noStrike" kern="0" cap="none" spc="0" normalizeH="0" baseline="0" noProof="0" dirty="0" err="1">
                <a:ln>
                  <a:noFill/>
                </a:ln>
                <a:solidFill>
                  <a:srgbClr val="000000"/>
                </a:solidFill>
                <a:effectLst/>
                <a:uLnTx/>
                <a:uFillTx/>
                <a:latin typeface="Arial"/>
                <a:cs typeface="Arial"/>
                <a:sym typeface="Arial"/>
              </a:rPr>
              <a:t>load_iris</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0" i="0" u="none" strike="noStrike" kern="0" cap="none" spc="0" normalizeH="0" baseline="0" noProof="0" dirty="0">
                <a:ln>
                  <a:noFill/>
                </a:ln>
                <a:solidFill>
                  <a:srgbClr val="000000"/>
                </a:solidFill>
                <a:effectLst/>
                <a:uLnTx/>
                <a:uFillTx/>
                <a:latin typeface="Arial"/>
                <a:cs typeface="Arial"/>
                <a:sym typeface="Arial"/>
              </a:rPr>
              <a:t>iris = </a:t>
            </a:r>
            <a:r>
              <a:rPr kumimoji="0" lang="en-IN" sz="1400" b="0" i="0" u="none" strike="noStrike" kern="0" cap="none" spc="0" normalizeH="0" baseline="0" noProof="0" dirty="0" err="1">
                <a:ln>
                  <a:noFill/>
                </a:ln>
                <a:solidFill>
                  <a:srgbClr val="000000"/>
                </a:solidFill>
                <a:effectLst/>
                <a:uLnTx/>
                <a:uFillTx/>
                <a:latin typeface="Arial"/>
                <a:cs typeface="Arial"/>
                <a:sym typeface="Arial"/>
              </a:rPr>
              <a:t>load_iris</a:t>
            </a:r>
            <a:r>
              <a:rPr kumimoji="0" lang="en-IN" sz="1400" b="0" i="0" u="none" strike="noStrike" kern="0" cap="none" spc="0" normalizeH="0" baseline="0" noProof="0" dirty="0">
                <a:ln>
                  <a:noFill/>
                </a:ln>
                <a:solidFill>
                  <a:srgbClr val="000000"/>
                </a:solidFill>
                <a:effectLst/>
                <a:uLnTx/>
                <a:uFillTx/>
                <a:latin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0" i="0" u="none" strike="noStrike" kern="0" cap="none" spc="0" normalizeH="0" baseline="0" noProof="0" dirty="0">
                <a:ln>
                  <a:noFill/>
                </a:ln>
                <a:solidFill>
                  <a:srgbClr val="000000"/>
                </a:solidFill>
                <a:effectLst/>
                <a:uLnTx/>
                <a:uFillTx/>
                <a:latin typeface="Arial"/>
                <a:cs typeface="Arial"/>
                <a:sym typeface="Arial"/>
              </a:rPr>
              <a:t>X = </a:t>
            </a:r>
            <a:r>
              <a:rPr kumimoji="0" lang="en-IN" sz="1400" b="0" i="0" u="none" strike="noStrike" kern="0" cap="none" spc="0" normalizeH="0" baseline="0" noProof="0" dirty="0" err="1">
                <a:ln>
                  <a:noFill/>
                </a:ln>
                <a:solidFill>
                  <a:srgbClr val="000000"/>
                </a:solidFill>
                <a:effectLst/>
                <a:uLnTx/>
                <a:uFillTx/>
                <a:latin typeface="Arial"/>
                <a:cs typeface="Arial"/>
                <a:sym typeface="Arial"/>
              </a:rPr>
              <a:t>iris.data</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0" i="0" u="none" strike="noStrike" kern="0" cap="none" spc="0" normalizeH="0" baseline="0" noProof="0" dirty="0">
                <a:ln>
                  <a:noFill/>
                </a:ln>
                <a:solidFill>
                  <a:srgbClr val="000000"/>
                </a:solidFill>
                <a:effectLst/>
                <a:uLnTx/>
                <a:uFillTx/>
                <a:latin typeface="Arial"/>
                <a:cs typeface="Arial"/>
                <a:sym typeface="Arial"/>
              </a:rPr>
              <a:t>y = </a:t>
            </a:r>
            <a:r>
              <a:rPr kumimoji="0" lang="en-IN" sz="1400" b="0" i="0" u="none" strike="noStrike" kern="0" cap="none" spc="0" normalizeH="0" baseline="0" noProof="0" dirty="0" err="1">
                <a:ln>
                  <a:noFill/>
                </a:ln>
                <a:solidFill>
                  <a:srgbClr val="000000"/>
                </a:solidFill>
                <a:effectLst/>
                <a:uLnTx/>
                <a:uFillTx/>
                <a:latin typeface="Arial"/>
                <a:cs typeface="Arial"/>
                <a:sym typeface="Arial"/>
              </a:rPr>
              <a:t>iris.target</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0" i="0" u="none" strike="noStrike" kern="0" cap="none" spc="0" normalizeH="0" baseline="0" noProof="0" dirty="0">
                <a:ln>
                  <a:noFill/>
                </a:ln>
                <a:solidFill>
                  <a:srgbClr val="000000"/>
                </a:solidFill>
                <a:effectLst/>
                <a:uLnTx/>
                <a:uFillTx/>
                <a:latin typeface="Arial"/>
                <a:cs typeface="Arial"/>
                <a:sym typeface="Arial"/>
              </a:rPr>
              <a:t>from </a:t>
            </a:r>
            <a:r>
              <a:rPr kumimoji="0" lang="en-IN" sz="1400" b="0" i="0" u="none" strike="noStrike" kern="0" cap="none" spc="0" normalizeH="0" baseline="0" noProof="0" dirty="0" err="1">
                <a:ln>
                  <a:noFill/>
                </a:ln>
                <a:solidFill>
                  <a:srgbClr val="000000"/>
                </a:solidFill>
                <a:effectLst/>
                <a:uLnTx/>
                <a:uFillTx/>
                <a:latin typeface="Arial"/>
                <a:cs typeface="Arial"/>
                <a:sym typeface="Arial"/>
              </a:rPr>
              <a:t>sklearn.model_selection</a:t>
            </a:r>
            <a:r>
              <a:rPr kumimoji="0" lang="en-IN" sz="1400" b="0" i="0" u="none" strike="noStrike" kern="0" cap="none" spc="0" normalizeH="0" baseline="0" noProof="0" dirty="0">
                <a:ln>
                  <a:noFill/>
                </a:ln>
                <a:solidFill>
                  <a:srgbClr val="000000"/>
                </a:solidFill>
                <a:effectLst/>
                <a:uLnTx/>
                <a:uFillTx/>
                <a:latin typeface="Arial"/>
                <a:cs typeface="Arial"/>
                <a:sym typeface="Arial"/>
              </a:rPr>
              <a:t> import </a:t>
            </a:r>
            <a:r>
              <a:rPr kumimoji="0" lang="en-IN" sz="1400" b="0" i="0" u="none" strike="noStrike" kern="0" cap="none" spc="0" normalizeH="0" baseline="0" noProof="0" dirty="0" err="1">
                <a:ln>
                  <a:noFill/>
                </a:ln>
                <a:solidFill>
                  <a:srgbClr val="000000"/>
                </a:solidFill>
                <a:effectLst/>
                <a:uLnTx/>
                <a:uFillTx/>
                <a:latin typeface="Arial"/>
                <a:cs typeface="Arial"/>
                <a:sym typeface="Arial"/>
              </a:rPr>
              <a:t>train_test_split</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0" i="0" u="none" strike="noStrike" kern="0" cap="none" spc="0" normalizeH="0" baseline="0" noProof="0" dirty="0" err="1">
                <a:ln>
                  <a:noFill/>
                </a:ln>
                <a:solidFill>
                  <a:srgbClr val="000000"/>
                </a:solidFill>
                <a:effectLst/>
                <a:uLnTx/>
                <a:uFillTx/>
                <a:latin typeface="Arial"/>
                <a:cs typeface="Arial"/>
                <a:sym typeface="Arial"/>
              </a:rPr>
              <a:t>X_train</a:t>
            </a:r>
            <a:r>
              <a:rPr kumimoji="0" lang="en-IN" sz="1400" b="0" i="0" u="none" strike="noStrike" kern="0" cap="none" spc="0" normalizeH="0" baseline="0" noProof="0" dirty="0">
                <a:ln>
                  <a:noFill/>
                </a:ln>
                <a:solidFill>
                  <a:srgbClr val="000000"/>
                </a:solidFill>
                <a:effectLst/>
                <a:uLnTx/>
                <a:uFillTx/>
                <a:latin typeface="Arial"/>
                <a:cs typeface="Arial"/>
                <a:sym typeface="Arial"/>
              </a:rPr>
              <a:t>, </a:t>
            </a:r>
            <a:r>
              <a:rPr kumimoji="0" lang="en-IN" sz="1400" b="0" i="0" u="none" strike="noStrike" kern="0" cap="none" spc="0" normalizeH="0" baseline="0" noProof="0" dirty="0" err="1">
                <a:ln>
                  <a:noFill/>
                </a:ln>
                <a:solidFill>
                  <a:srgbClr val="000000"/>
                </a:solidFill>
                <a:effectLst/>
                <a:uLnTx/>
                <a:uFillTx/>
                <a:latin typeface="Arial"/>
                <a:cs typeface="Arial"/>
                <a:sym typeface="Arial"/>
              </a:rPr>
              <a:t>X_test</a:t>
            </a:r>
            <a:r>
              <a:rPr kumimoji="0" lang="en-IN" sz="1400" b="0" i="0" u="none" strike="noStrike" kern="0" cap="none" spc="0" normalizeH="0" baseline="0" noProof="0" dirty="0">
                <a:ln>
                  <a:noFill/>
                </a:ln>
                <a:solidFill>
                  <a:srgbClr val="000000"/>
                </a:solidFill>
                <a:effectLst/>
                <a:uLnTx/>
                <a:uFillTx/>
                <a:latin typeface="Arial"/>
                <a:cs typeface="Arial"/>
                <a:sym typeface="Arial"/>
              </a:rPr>
              <a:t>, </a:t>
            </a:r>
            <a:r>
              <a:rPr kumimoji="0" lang="en-IN" sz="1400" b="0" i="0" u="none" strike="noStrike" kern="0" cap="none" spc="0" normalizeH="0" baseline="0" noProof="0" dirty="0" err="1">
                <a:ln>
                  <a:noFill/>
                </a:ln>
                <a:solidFill>
                  <a:srgbClr val="000000"/>
                </a:solidFill>
                <a:effectLst/>
                <a:uLnTx/>
                <a:uFillTx/>
                <a:latin typeface="Arial"/>
                <a:cs typeface="Arial"/>
                <a:sym typeface="Arial"/>
              </a:rPr>
              <a:t>y_train</a:t>
            </a:r>
            <a:r>
              <a:rPr kumimoji="0" lang="en-IN" sz="1400" b="0" i="0" u="none" strike="noStrike" kern="0" cap="none" spc="0" normalizeH="0" baseline="0" noProof="0" dirty="0">
                <a:ln>
                  <a:noFill/>
                </a:ln>
                <a:solidFill>
                  <a:srgbClr val="000000"/>
                </a:solidFill>
                <a:effectLst/>
                <a:uLnTx/>
                <a:uFillTx/>
                <a:latin typeface="Arial"/>
                <a:cs typeface="Arial"/>
                <a:sym typeface="Arial"/>
              </a:rPr>
              <a:t>, </a:t>
            </a:r>
            <a:r>
              <a:rPr kumimoji="0" lang="en-IN" sz="1400" b="0" i="0" u="none" strike="noStrike" kern="0" cap="none" spc="0" normalizeH="0" baseline="0" noProof="0" dirty="0" err="1">
                <a:ln>
                  <a:noFill/>
                </a:ln>
                <a:solidFill>
                  <a:srgbClr val="000000"/>
                </a:solidFill>
                <a:effectLst/>
                <a:uLnTx/>
                <a:uFillTx/>
                <a:latin typeface="Arial"/>
                <a:cs typeface="Arial"/>
                <a:sym typeface="Arial"/>
              </a:rPr>
              <a:t>y_test</a:t>
            </a:r>
            <a:r>
              <a:rPr kumimoji="0" lang="en-IN" sz="1400" b="0" i="0" u="none" strike="noStrike" kern="0" cap="none" spc="0" normalizeH="0" baseline="0" noProof="0" dirty="0">
                <a:ln>
                  <a:noFill/>
                </a:ln>
                <a:solidFill>
                  <a:srgbClr val="000000"/>
                </a:solidFill>
                <a:effectLst/>
                <a:uLnTx/>
                <a:uFillTx/>
                <a:latin typeface="Arial"/>
                <a:cs typeface="Arial"/>
                <a:sym typeface="Arial"/>
              </a:rPr>
              <a:t> = </a:t>
            </a:r>
            <a:r>
              <a:rPr kumimoji="0" lang="en-IN" sz="1400" b="0" i="0" u="none" strike="noStrike" kern="0" cap="none" spc="0" normalizeH="0" baseline="0" noProof="0" dirty="0" err="1">
                <a:ln>
                  <a:noFill/>
                </a:ln>
                <a:solidFill>
                  <a:srgbClr val="000000"/>
                </a:solidFill>
                <a:effectLst/>
                <a:uLnTx/>
                <a:uFillTx/>
                <a:latin typeface="Arial"/>
                <a:cs typeface="Arial"/>
                <a:sym typeface="Arial"/>
              </a:rPr>
              <a:t>train_test_split</a:t>
            </a:r>
            <a:r>
              <a:rPr kumimoji="0" lang="en-IN" sz="1400" b="0" i="0" u="none" strike="noStrike" kern="0" cap="none" spc="0" normalizeH="0" baseline="0" noProof="0" dirty="0">
                <a:ln>
                  <a:noFill/>
                </a:ln>
                <a:solidFill>
                  <a:srgbClr val="000000"/>
                </a:solidFill>
                <a:effectLst/>
                <a:uLnTx/>
                <a:uFillTx/>
                <a:latin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0" i="0" u="none" strike="noStrike" kern="0" cap="none" spc="0" normalizeH="0" baseline="0" noProof="0" dirty="0">
                <a:ln>
                  <a:noFill/>
                </a:ln>
                <a:solidFill>
                  <a:srgbClr val="000000"/>
                </a:solidFill>
                <a:effectLst/>
                <a:uLnTx/>
                <a:uFillTx/>
                <a:latin typeface="Arial"/>
                <a:cs typeface="Arial"/>
                <a:sym typeface="Arial"/>
              </a:rPr>
              <a:t>   X, y, </a:t>
            </a:r>
            <a:r>
              <a:rPr kumimoji="0" lang="en-IN" sz="1400" b="0" i="0" u="none" strike="noStrike" kern="0" cap="none" spc="0" normalizeH="0" baseline="0" noProof="0" dirty="0" err="1">
                <a:ln>
                  <a:noFill/>
                </a:ln>
                <a:solidFill>
                  <a:srgbClr val="000000"/>
                </a:solidFill>
                <a:effectLst/>
                <a:uLnTx/>
                <a:uFillTx/>
                <a:latin typeface="Arial"/>
                <a:cs typeface="Arial"/>
                <a:sym typeface="Arial"/>
              </a:rPr>
              <a:t>test_size</a:t>
            </a:r>
            <a:r>
              <a:rPr kumimoji="0" lang="en-IN" sz="1400" b="0" i="0" u="none" strike="noStrike" kern="0" cap="none" spc="0" normalizeH="0" baseline="0" noProof="0" dirty="0">
                <a:ln>
                  <a:noFill/>
                </a:ln>
                <a:solidFill>
                  <a:srgbClr val="000000"/>
                </a:solidFill>
                <a:effectLst/>
                <a:uLnTx/>
                <a:uFillTx/>
                <a:latin typeface="Arial"/>
                <a:cs typeface="Arial"/>
                <a:sym typeface="Arial"/>
              </a:rPr>
              <a:t> = 0.3, </a:t>
            </a:r>
            <a:r>
              <a:rPr kumimoji="0" lang="en-IN" sz="1400" b="0" i="0" u="none" strike="noStrike" kern="0" cap="none" spc="0" normalizeH="0" baseline="0" noProof="0" dirty="0" err="1">
                <a:ln>
                  <a:noFill/>
                </a:ln>
                <a:solidFill>
                  <a:srgbClr val="000000"/>
                </a:solidFill>
                <a:effectLst/>
                <a:uLnTx/>
                <a:uFillTx/>
                <a:latin typeface="Arial"/>
                <a:cs typeface="Arial"/>
                <a:sym typeface="Arial"/>
              </a:rPr>
              <a:t>random_state</a:t>
            </a:r>
            <a:r>
              <a:rPr kumimoji="0" lang="en-IN" sz="1400" b="0" i="0" u="none" strike="noStrike" kern="0" cap="none" spc="0" normalizeH="0" baseline="0" noProof="0" dirty="0">
                <a:ln>
                  <a:noFill/>
                </a:ln>
                <a:solidFill>
                  <a:srgbClr val="000000"/>
                </a:solidFill>
                <a:effectLst/>
                <a:uLnTx/>
                <a:uFillTx/>
                <a:latin typeface="Arial"/>
                <a:cs typeface="Arial"/>
                <a:sym typeface="Arial"/>
              </a:rPr>
              <a:t> = 1</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0" i="0" u="none" strike="noStrike" kern="0" cap="none" spc="0" normalizeH="0" baseline="0" noProof="0" dirty="0">
                <a:ln>
                  <a:noFill/>
                </a:ln>
                <a:solidFill>
                  <a:srgbClr val="000000"/>
                </a:solidFill>
                <a:effectLst/>
                <a:uLnTx/>
                <a:uFillTx/>
                <a:latin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0" i="0" u="none" strike="noStrike" kern="0" cap="none" spc="0" normalizeH="0" baseline="0" noProof="0" dirty="0">
                <a:ln>
                  <a:noFill/>
                </a:ln>
                <a:solidFill>
                  <a:srgbClr val="000000"/>
                </a:solidFill>
                <a:effectLst/>
                <a:uLnTx/>
                <a:uFillTx/>
                <a:latin typeface="Arial"/>
                <a:cs typeface="Arial"/>
                <a:sym typeface="Arial"/>
              </a:rPr>
              <a:t>print(</a:t>
            </a:r>
            <a:r>
              <a:rPr kumimoji="0" lang="en-IN" sz="1400" b="0" i="0" u="none" strike="noStrike" kern="0" cap="none" spc="0" normalizeH="0" baseline="0" noProof="0" dirty="0" err="1">
                <a:ln>
                  <a:noFill/>
                </a:ln>
                <a:solidFill>
                  <a:srgbClr val="000000"/>
                </a:solidFill>
                <a:effectLst/>
                <a:uLnTx/>
                <a:uFillTx/>
                <a:latin typeface="Arial"/>
                <a:cs typeface="Arial"/>
                <a:sym typeface="Arial"/>
              </a:rPr>
              <a:t>X_train.shape</a:t>
            </a:r>
            <a:r>
              <a:rPr kumimoji="0" lang="en-IN" sz="1400" b="0" i="0" u="none" strike="noStrike" kern="0" cap="none" spc="0" normalizeH="0" baseline="0" noProof="0" dirty="0">
                <a:ln>
                  <a:noFill/>
                </a:ln>
                <a:solidFill>
                  <a:srgbClr val="000000"/>
                </a:solidFill>
                <a:effectLst/>
                <a:uLnTx/>
                <a:uFillTx/>
                <a:latin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0" i="0" u="none" strike="noStrike" kern="0" cap="none" spc="0" normalizeH="0" baseline="0" noProof="0" dirty="0">
                <a:ln>
                  <a:noFill/>
                </a:ln>
                <a:solidFill>
                  <a:srgbClr val="000000"/>
                </a:solidFill>
                <a:effectLst/>
                <a:uLnTx/>
                <a:uFillTx/>
                <a:latin typeface="Arial"/>
                <a:cs typeface="Arial"/>
                <a:sym typeface="Arial"/>
              </a:rPr>
              <a:t>print(</a:t>
            </a:r>
            <a:r>
              <a:rPr kumimoji="0" lang="en-IN" sz="1400" b="0" i="0" u="none" strike="noStrike" kern="0" cap="none" spc="0" normalizeH="0" baseline="0" noProof="0" dirty="0" err="1">
                <a:ln>
                  <a:noFill/>
                </a:ln>
                <a:solidFill>
                  <a:srgbClr val="000000"/>
                </a:solidFill>
                <a:effectLst/>
                <a:uLnTx/>
                <a:uFillTx/>
                <a:latin typeface="Arial"/>
                <a:cs typeface="Arial"/>
                <a:sym typeface="Arial"/>
              </a:rPr>
              <a:t>X_test.shape</a:t>
            </a:r>
            <a:r>
              <a:rPr kumimoji="0" lang="en-IN" sz="1400" b="0" i="0" u="none" strike="noStrike" kern="0" cap="none" spc="0" normalizeH="0" baseline="0" noProof="0" dirty="0">
                <a:ln>
                  <a:noFill/>
                </a:ln>
                <a:solidFill>
                  <a:srgbClr val="000000"/>
                </a:solidFill>
                <a:effectLst/>
                <a:uLnTx/>
                <a:uFillTx/>
                <a:latin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0" i="0" u="none" strike="noStrike" kern="0" cap="none" spc="0" normalizeH="0" baseline="0" noProof="0" dirty="0">
                <a:ln>
                  <a:noFill/>
                </a:ln>
                <a:solidFill>
                  <a:srgbClr val="000000"/>
                </a:solidFill>
                <a:effectLst/>
                <a:uLnTx/>
                <a:uFillTx/>
                <a:latin typeface="Arial"/>
                <a:cs typeface="Arial"/>
                <a:sym typeface="Arial"/>
              </a:rPr>
              <a:t>print(</a:t>
            </a:r>
            <a:r>
              <a:rPr kumimoji="0" lang="en-IN" sz="1400" b="0" i="0" u="none" strike="noStrike" kern="0" cap="none" spc="0" normalizeH="0" baseline="0" noProof="0" dirty="0" err="1">
                <a:ln>
                  <a:noFill/>
                </a:ln>
                <a:solidFill>
                  <a:srgbClr val="000000"/>
                </a:solidFill>
                <a:effectLst/>
                <a:uLnTx/>
                <a:uFillTx/>
                <a:latin typeface="Arial"/>
                <a:cs typeface="Arial"/>
                <a:sym typeface="Arial"/>
              </a:rPr>
              <a:t>y_train.shape</a:t>
            </a:r>
            <a:r>
              <a:rPr kumimoji="0" lang="en-IN" sz="1400" b="0" i="0" u="none" strike="noStrike" kern="0" cap="none" spc="0" normalizeH="0" baseline="0" noProof="0" dirty="0">
                <a:ln>
                  <a:noFill/>
                </a:ln>
                <a:solidFill>
                  <a:srgbClr val="000000"/>
                </a:solidFill>
                <a:effectLst/>
                <a:uLnTx/>
                <a:uFillTx/>
                <a:latin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0" i="0" u="none" strike="noStrike" kern="0" cap="none" spc="0" normalizeH="0" baseline="0" noProof="0" dirty="0">
                <a:ln>
                  <a:noFill/>
                </a:ln>
                <a:solidFill>
                  <a:srgbClr val="000000"/>
                </a:solidFill>
                <a:effectLst/>
                <a:uLnTx/>
                <a:uFillTx/>
                <a:latin typeface="Arial"/>
                <a:cs typeface="Arial"/>
                <a:sym typeface="Arial"/>
              </a:rPr>
              <a:t>print(</a:t>
            </a:r>
            <a:r>
              <a:rPr kumimoji="0" lang="en-IN" sz="1400" b="0" i="0" u="none" strike="noStrike" kern="0" cap="none" spc="0" normalizeH="0" baseline="0" noProof="0" dirty="0" err="1">
                <a:ln>
                  <a:noFill/>
                </a:ln>
                <a:solidFill>
                  <a:srgbClr val="000000"/>
                </a:solidFill>
                <a:effectLst/>
                <a:uLnTx/>
                <a:uFillTx/>
                <a:latin typeface="Arial"/>
                <a:cs typeface="Arial"/>
                <a:sym typeface="Arial"/>
              </a:rPr>
              <a:t>y_test.shape</a:t>
            </a:r>
            <a:r>
              <a:rPr kumimoji="0" lang="en-IN" sz="1400" b="0" i="0" u="none" strike="noStrike" kern="0" cap="none" spc="0" normalizeH="0" baseline="0" noProof="0" dirty="0">
                <a:ln>
                  <a:noFill/>
                </a:ln>
                <a:solidFill>
                  <a:srgbClr val="000000"/>
                </a:solidFill>
                <a:effectLst/>
                <a:uLnTx/>
                <a:uFillTx/>
                <a:latin typeface="Arial"/>
                <a:cs typeface="Arial"/>
                <a:sym typeface="Arial"/>
              </a:rPr>
              <a:t>)</a:t>
            </a:r>
          </a:p>
        </p:txBody>
      </p:sp>
    </p:spTree>
    <p:extLst>
      <p:ext uri="{BB962C8B-B14F-4D97-AF65-F5344CB8AC3E}">
        <p14:creationId xmlns:p14="http://schemas.microsoft.com/office/powerpoint/2010/main" val="318259861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4" y="769548"/>
            <a:ext cx="4317925" cy="641400"/>
          </a:xfrm>
          <a:prstGeom prst="rect">
            <a:avLst/>
          </a:prstGeom>
        </p:spPr>
        <p:txBody>
          <a:bodyPr spcFirstLastPara="1" wrap="square" lIns="91425" tIns="91425" rIns="91425" bIns="91425" anchor="ctr" anchorCtr="0">
            <a:noAutofit/>
          </a:bodyPr>
          <a:lstStyle/>
          <a:p>
            <a:r>
              <a:rPr lang="en-IN" dirty="0"/>
              <a:t>Python Library: Sci-Kit Learn</a:t>
            </a:r>
          </a:p>
        </p:txBody>
      </p:sp>
      <p:sp>
        <p:nvSpPr>
          <p:cNvPr id="74" name="Google Shape;74;p15"/>
          <p:cNvSpPr txBox="1">
            <a:spLocks noGrp="1"/>
          </p:cNvSpPr>
          <p:nvPr>
            <p:ph type="subTitle" idx="1"/>
          </p:nvPr>
        </p:nvSpPr>
        <p:spPr>
          <a:xfrm>
            <a:off x="254075" y="1461137"/>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Sci-kit learn – Linear Regression </a:t>
            </a:r>
            <a:endParaRPr dirty="0"/>
          </a:p>
        </p:txBody>
      </p:sp>
      <p:sp>
        <p:nvSpPr>
          <p:cNvPr id="75" name="Google Shape;75;p15"/>
          <p:cNvSpPr txBox="1">
            <a:spLocks noGrp="1"/>
          </p:cNvSpPr>
          <p:nvPr>
            <p:ph type="body" idx="2"/>
          </p:nvPr>
        </p:nvSpPr>
        <p:spPr>
          <a:xfrm>
            <a:off x="358175" y="3100177"/>
            <a:ext cx="3837000" cy="1457536"/>
          </a:xfrm>
          <a:prstGeom prst="rect">
            <a:avLst/>
          </a:prstGeom>
        </p:spPr>
        <p:txBody>
          <a:bodyPr spcFirstLastPara="1" wrap="square" lIns="91425" tIns="91425" rIns="91425" bIns="91425" anchor="ctr" anchorCtr="0">
            <a:noAutofit/>
          </a:bodyPr>
          <a:lstStyle/>
          <a:p>
            <a:pPr algn="just">
              <a:lnSpc>
                <a:spcPct val="115000"/>
              </a:lnSpc>
              <a:spcBef>
                <a:spcPts val="1000"/>
              </a:spcBef>
              <a:spcAft>
                <a:spcPts val="1000"/>
              </a:spcAft>
            </a:pPr>
            <a:r>
              <a:rPr lang="en-IN" sz="1400" dirty="0">
                <a:effectLst/>
                <a:latin typeface="+mj-lt"/>
                <a:ea typeface="Times New Roman" panose="02020603050405020304" pitchFamily="18" charset="0"/>
              </a:rPr>
              <a:t>This supervised ML model is used when the output variable is continuous and it follows linear relation with dependent variables. It can be used to forecast sales in the coming months by </a:t>
            </a:r>
            <a:r>
              <a:rPr lang="en-IN" sz="1400" dirty="0" err="1">
                <a:effectLst/>
                <a:latin typeface="+mj-lt"/>
                <a:ea typeface="Times New Roman" panose="02020603050405020304" pitchFamily="18" charset="0"/>
              </a:rPr>
              <a:t>analyzing</a:t>
            </a:r>
            <a:r>
              <a:rPr lang="en-IN" sz="1400" dirty="0">
                <a:effectLst/>
                <a:latin typeface="+mj-lt"/>
                <a:ea typeface="Times New Roman" panose="02020603050405020304" pitchFamily="18" charset="0"/>
              </a:rPr>
              <a:t> the sales data for previous months.</a:t>
            </a:r>
          </a:p>
          <a:p>
            <a:pPr marL="139700" indent="0">
              <a:spcBef>
                <a:spcPts val="1000"/>
              </a:spcBef>
              <a:spcAft>
                <a:spcPts val="1000"/>
              </a:spcAft>
              <a:buFont typeface="Arial"/>
              <a:buNone/>
            </a:pPr>
            <a:endParaRPr lang="en-IN" dirty="0">
              <a:latin typeface="+mj-lt"/>
            </a:endParaRPr>
          </a:p>
        </p:txBody>
      </p:sp>
      <p:sp>
        <p:nvSpPr>
          <p:cNvPr id="77" name="Google Shape;77;p15"/>
          <p:cNvSpPr txBox="1">
            <a:spLocks noGrp="1"/>
          </p:cNvSpPr>
          <p:nvPr>
            <p:ph type="body" idx="3"/>
          </p:nvPr>
        </p:nvSpPr>
        <p:spPr>
          <a:xfrm>
            <a:off x="5074950" y="4557713"/>
            <a:ext cx="3948280" cy="390062"/>
          </a:xfrm>
          <a:prstGeom prst="rect">
            <a:avLst/>
          </a:prstGeom>
        </p:spPr>
        <p:txBody>
          <a:bodyPr spcFirstLastPara="1" wrap="square" lIns="91425" tIns="91425" rIns="91425" bIns="91425" anchor="t" anchorCtr="0">
            <a:noAutofit/>
          </a:bodyPr>
          <a:lstStyle/>
          <a:p>
            <a:pPr marL="184150" indent="0">
              <a:lnSpc>
                <a:spcPct val="115000"/>
              </a:lnSpc>
              <a:spcBef>
                <a:spcPts val="1000"/>
              </a:spcBef>
              <a:spcAft>
                <a:spcPts val="1000"/>
              </a:spcAft>
              <a:buNone/>
            </a:pPr>
            <a:r>
              <a:rPr lang="en" dirty="0"/>
              <a:t>Image Source: </a:t>
            </a:r>
            <a:r>
              <a:rPr lang="en-IN" sz="700" u="sng" dirty="0">
                <a:solidFill>
                  <a:srgbClr val="0000FF"/>
                </a:solidFill>
                <a:effectLst/>
                <a:latin typeface="Times New Roman" panose="02020603050405020304" pitchFamily="18" charset="0"/>
                <a:ea typeface="Times New Roman" panose="02020603050405020304" pitchFamily="18" charset="0"/>
              </a:rPr>
              <a:t> </a:t>
            </a:r>
            <a:r>
              <a:rPr lang="en-IN" dirty="0">
                <a:latin typeface="+mj-lt"/>
                <a:hlinkClick r:id="rId3"/>
              </a:rPr>
              <a:t>scikit-learn: machine learning in Python — scikit-learn 1.0.2 documentation</a:t>
            </a:r>
            <a:endParaRPr lang="en-IN" dirty="0">
              <a:effectLst/>
              <a:latin typeface="+mj-lt"/>
              <a:ea typeface="Times New Roman" panose="02020603050405020304" pitchFamily="18" charset="0"/>
            </a:endParaRPr>
          </a:p>
          <a:p>
            <a:pPr marL="0" lvl="0" indent="0" algn="l" rtl="0">
              <a:spcBef>
                <a:spcPts val="0"/>
              </a:spcBef>
              <a:spcAft>
                <a:spcPts val="1600"/>
              </a:spcAft>
              <a:buNone/>
            </a:pPr>
            <a:endParaRPr lang="en-IN" dirty="0"/>
          </a:p>
          <a:p>
            <a:pPr marL="0" lvl="0" indent="0" algn="l" rtl="0">
              <a:spcBef>
                <a:spcPts val="0"/>
              </a:spcBef>
              <a:spcAft>
                <a:spcPts val="1600"/>
              </a:spcAft>
              <a:buNone/>
            </a:pPr>
            <a:endParaRPr lang="en-IN" dirty="0"/>
          </a:p>
          <a:p>
            <a:pPr marL="0" lvl="0" indent="0" algn="l" rtl="0">
              <a:spcBef>
                <a:spcPts val="0"/>
              </a:spcBef>
              <a:spcAft>
                <a:spcPts val="1600"/>
              </a:spcAft>
              <a:buNone/>
            </a:pPr>
            <a:endParaRPr dirty="0"/>
          </a:p>
        </p:txBody>
      </p:sp>
      <p:sp>
        <p:nvSpPr>
          <p:cNvPr id="8" name="TextBox 7">
            <a:extLst>
              <a:ext uri="{FF2B5EF4-FFF2-40B4-BE49-F238E27FC236}">
                <a16:creationId xmlns:a16="http://schemas.microsoft.com/office/drawing/2014/main" id="{DBBDCEC7-0A45-41D5-8132-4AAC6F160E7A}"/>
              </a:ext>
            </a:extLst>
          </p:cNvPr>
          <p:cNvSpPr txBox="1"/>
          <p:nvPr/>
        </p:nvSpPr>
        <p:spPr>
          <a:xfrm>
            <a:off x="4689498" y="966158"/>
            <a:ext cx="4454502" cy="3345724"/>
          </a:xfrm>
          <a:prstGeom prst="rect">
            <a:avLst/>
          </a:prstGeom>
          <a:noFill/>
        </p:spPr>
        <p:txBody>
          <a:bodyPr wrap="square">
            <a:spAutoFit/>
          </a:bodyPr>
          <a:lstStyle/>
          <a:p>
            <a:pPr marL="0" marR="0" lvl="0" indent="0" algn="just" defTabSz="914400" rtl="0" eaLnBrk="1" fontAlgn="auto" latinLnBrk="0" hangingPunct="1">
              <a:lnSpc>
                <a:spcPct val="115000"/>
              </a:lnSpc>
              <a:spcBef>
                <a:spcPts val="1000"/>
              </a:spcBef>
              <a:spcAft>
                <a:spcPts val="1000"/>
              </a:spcAft>
              <a:buClr>
                <a:srgbClr val="000000"/>
              </a:buClr>
              <a:buSzTx/>
              <a:buFont typeface="Arial"/>
              <a:buNone/>
              <a:tabLst/>
              <a:defRPr/>
            </a:pPr>
            <a:r>
              <a:rPr kumimoji="0" lang="en-IN" sz="1400" b="0" i="0" u="none" strike="noStrike" kern="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from </a:t>
            </a:r>
            <a:r>
              <a:rPr kumimoji="0" lang="en-IN" sz="1400" b="0" i="0" u="none" strike="noStrike" kern="0" cap="none" spc="0" normalizeH="0" baseline="0" noProof="0" dirty="0" err="1">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sklearn.linear_model</a:t>
            </a:r>
            <a:r>
              <a:rPr kumimoji="0" lang="en-IN" sz="1400" b="0" i="0" u="none" strike="noStrike" kern="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 import </a:t>
            </a:r>
            <a:r>
              <a:rPr kumimoji="0" lang="en-IN" sz="1400" b="0" i="0" u="none" strike="noStrike" kern="0" cap="none" spc="0" normalizeH="0" baseline="0" noProof="0" dirty="0" err="1">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LinearRegression</a:t>
            </a:r>
            <a:endParaRPr kumimoji="0" lang="en-IN" sz="1400" b="0" i="0" u="none" strike="noStrike" kern="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endParaRPr>
          </a:p>
          <a:p>
            <a:pPr marL="0" marR="0" lvl="0" indent="0" algn="just" defTabSz="914400" rtl="0" eaLnBrk="1" fontAlgn="auto" latinLnBrk="0" hangingPunct="1">
              <a:lnSpc>
                <a:spcPct val="115000"/>
              </a:lnSpc>
              <a:spcBef>
                <a:spcPts val="1000"/>
              </a:spcBef>
              <a:spcAft>
                <a:spcPts val="1000"/>
              </a:spcAft>
              <a:buClr>
                <a:srgbClr val="000000"/>
              </a:buClr>
              <a:buSzTx/>
              <a:buFont typeface="Arial"/>
              <a:buNone/>
              <a:tabLst/>
              <a:defRPr/>
            </a:pPr>
            <a:r>
              <a:rPr kumimoji="0" lang="en-IN" sz="1400" b="0" i="0" u="none" strike="noStrike" kern="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from </a:t>
            </a:r>
            <a:r>
              <a:rPr kumimoji="0" lang="en-IN" sz="1400" b="0" i="0" u="none" strike="noStrike" kern="0" cap="none" spc="0" normalizeH="0" baseline="0" noProof="0" dirty="0" err="1">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sklearn.metrics</a:t>
            </a:r>
            <a:r>
              <a:rPr kumimoji="0" lang="en-IN" sz="1400" b="0" i="0" u="none" strike="noStrike" kern="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 import </a:t>
            </a:r>
            <a:r>
              <a:rPr kumimoji="0" lang="en-IN" sz="1400" b="0" i="0" u="none" strike="noStrike" kern="0" cap="none" spc="0" normalizeH="0" baseline="0" noProof="0" dirty="0" err="1">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mean_squared_error</a:t>
            </a:r>
            <a:r>
              <a:rPr kumimoji="0" lang="en-IN" sz="1400" b="0" i="0" u="none" strike="noStrike" kern="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 r2_score</a:t>
            </a:r>
          </a:p>
          <a:p>
            <a:pPr marL="0" marR="0" lvl="0" indent="0" algn="just" defTabSz="914400" rtl="0" eaLnBrk="1" fontAlgn="auto" latinLnBrk="0" hangingPunct="1">
              <a:lnSpc>
                <a:spcPct val="115000"/>
              </a:lnSpc>
              <a:spcBef>
                <a:spcPts val="1000"/>
              </a:spcBef>
              <a:spcAft>
                <a:spcPts val="1000"/>
              </a:spcAft>
              <a:buClr>
                <a:srgbClr val="000000"/>
              </a:buClr>
              <a:buSzTx/>
              <a:buFont typeface="Arial"/>
              <a:buNone/>
              <a:tabLst/>
              <a:defRPr/>
            </a:pPr>
            <a:r>
              <a:rPr kumimoji="0" lang="en-IN" sz="1400" b="0" i="0" u="none" strike="noStrike" kern="0" cap="none" spc="0" normalizeH="0" baseline="0" noProof="0" dirty="0" err="1">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regression_model</a:t>
            </a:r>
            <a:r>
              <a:rPr kumimoji="0" lang="en-IN" sz="1400" b="0" i="0" u="none" strike="noStrike" kern="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 = </a:t>
            </a:r>
            <a:r>
              <a:rPr kumimoji="0" lang="en-IN" sz="1400" b="0" i="0" u="none" strike="noStrike" kern="0" cap="none" spc="0" normalizeH="0" baseline="0" noProof="0" dirty="0" err="1">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LinearRegression</a:t>
            </a:r>
            <a:r>
              <a:rPr kumimoji="0" lang="en-IN" sz="1400" b="0" i="0" u="none" strike="noStrike" kern="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a:t>
            </a:r>
          </a:p>
          <a:p>
            <a:pPr marL="0" marR="0" lvl="0" indent="0" algn="just" defTabSz="914400" rtl="0" eaLnBrk="1" fontAlgn="auto" latinLnBrk="0" hangingPunct="1">
              <a:lnSpc>
                <a:spcPct val="115000"/>
              </a:lnSpc>
              <a:spcBef>
                <a:spcPts val="1000"/>
              </a:spcBef>
              <a:spcAft>
                <a:spcPts val="1000"/>
              </a:spcAft>
              <a:buClr>
                <a:srgbClr val="000000"/>
              </a:buClr>
              <a:buSzTx/>
              <a:buFont typeface="Arial"/>
              <a:buNone/>
              <a:tabLst/>
              <a:defRPr/>
            </a:pPr>
            <a:r>
              <a:rPr kumimoji="0" lang="en-IN" sz="1400" b="0" i="0" u="none" strike="noStrike" kern="0" cap="none" spc="0" normalizeH="0" baseline="0" noProof="0" dirty="0" err="1">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regression_model.fit</a:t>
            </a:r>
            <a:r>
              <a:rPr kumimoji="0" lang="en-IN" sz="1400" b="0" i="0" u="none" strike="noStrike" kern="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a:t>
            </a:r>
            <a:r>
              <a:rPr kumimoji="0" lang="en-IN" sz="1400" b="0" i="0" u="none" strike="noStrike" kern="0" cap="none" spc="0" normalizeH="0" baseline="0" noProof="0" dirty="0" err="1">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x_train</a:t>
            </a:r>
            <a:r>
              <a:rPr kumimoji="0" lang="en-IN" sz="1400" b="0" i="0" u="none" strike="noStrike" kern="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 </a:t>
            </a:r>
            <a:r>
              <a:rPr kumimoji="0" lang="en-IN" sz="1400" b="0" i="0" u="none" strike="noStrike" kern="0" cap="none" spc="0" normalizeH="0" baseline="0" noProof="0" dirty="0" err="1">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y_train</a:t>
            </a:r>
            <a:r>
              <a:rPr kumimoji="0" lang="en-IN" sz="1400" b="0" i="0" u="none" strike="noStrike" kern="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a:t>
            </a:r>
          </a:p>
          <a:p>
            <a:pPr marL="0" marR="0" lvl="0" indent="0" algn="just" defTabSz="914400" rtl="0" eaLnBrk="1" fontAlgn="auto" latinLnBrk="0" hangingPunct="1">
              <a:lnSpc>
                <a:spcPct val="115000"/>
              </a:lnSpc>
              <a:spcBef>
                <a:spcPts val="1000"/>
              </a:spcBef>
              <a:spcAft>
                <a:spcPts val="1000"/>
              </a:spcAft>
              <a:buClr>
                <a:srgbClr val="000000"/>
              </a:buClr>
              <a:buSzTx/>
              <a:buFont typeface="Arial"/>
              <a:buNone/>
              <a:tabLst/>
              <a:defRPr/>
            </a:pPr>
            <a:r>
              <a:rPr kumimoji="0" lang="en-IN" sz="1400" b="0" i="0" u="none" strike="noStrike" kern="0" cap="none" spc="0" normalizeH="0" baseline="0" noProof="0" dirty="0" err="1">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y_predicted</a:t>
            </a:r>
            <a:r>
              <a:rPr kumimoji="0" lang="en-IN" sz="1400" b="0" i="0" u="none" strike="noStrike" kern="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 = </a:t>
            </a:r>
            <a:r>
              <a:rPr kumimoji="0" lang="en-IN" sz="1400" b="0" i="0" u="none" strike="noStrike" kern="0" cap="none" spc="0" normalizeH="0" baseline="0" noProof="0" dirty="0" err="1">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regression_model.predict</a:t>
            </a:r>
            <a:r>
              <a:rPr kumimoji="0" lang="en-IN" sz="1400" b="0" i="0" u="none" strike="noStrike" kern="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a:t>
            </a:r>
            <a:r>
              <a:rPr kumimoji="0" lang="en-IN" sz="1400" b="0" i="0" u="none" strike="noStrike" kern="0" cap="none" spc="0" normalizeH="0" baseline="0" noProof="0" dirty="0" err="1">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x_test</a:t>
            </a:r>
            <a:r>
              <a:rPr kumimoji="0" lang="en-IN" sz="1400" b="0" i="0" u="none" strike="noStrike" kern="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a:t>
            </a:r>
          </a:p>
          <a:p>
            <a:pPr marL="0" marR="0" lvl="0" indent="0" algn="just" defTabSz="914400" rtl="0" eaLnBrk="1" fontAlgn="auto" latinLnBrk="0" hangingPunct="1">
              <a:lnSpc>
                <a:spcPct val="115000"/>
              </a:lnSpc>
              <a:spcBef>
                <a:spcPts val="1000"/>
              </a:spcBef>
              <a:spcAft>
                <a:spcPts val="1000"/>
              </a:spcAft>
              <a:buClr>
                <a:srgbClr val="000000"/>
              </a:buClr>
              <a:buSzTx/>
              <a:buFont typeface="Arial"/>
              <a:buNone/>
              <a:tabLst/>
              <a:defRPr/>
            </a:pPr>
            <a:r>
              <a:rPr kumimoji="0" lang="en-IN" sz="1400" b="0" i="0" u="none" strike="noStrike" kern="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 </a:t>
            </a:r>
          </a:p>
          <a:p>
            <a:pPr marL="0" marR="0" lvl="0" indent="0" algn="just" defTabSz="914400" rtl="0" eaLnBrk="1" fontAlgn="auto" latinLnBrk="0" hangingPunct="1">
              <a:lnSpc>
                <a:spcPct val="115000"/>
              </a:lnSpc>
              <a:spcBef>
                <a:spcPts val="1000"/>
              </a:spcBef>
              <a:spcAft>
                <a:spcPts val="1000"/>
              </a:spcAft>
              <a:buClr>
                <a:srgbClr val="000000"/>
              </a:buClr>
              <a:buSzTx/>
              <a:buFont typeface="Arial"/>
              <a:buNone/>
              <a:tabLst/>
              <a:defRPr/>
            </a:pPr>
            <a:r>
              <a:rPr kumimoji="0" lang="en-IN" sz="1400" b="0" i="0" u="none" strike="noStrike" kern="0" cap="none" spc="0" normalizeH="0" baseline="0" noProof="0" dirty="0" err="1">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rmse</a:t>
            </a:r>
            <a:r>
              <a:rPr kumimoji="0" lang="en-IN" sz="1400" b="0" i="0" u="none" strike="noStrike" kern="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 = </a:t>
            </a:r>
            <a:r>
              <a:rPr kumimoji="0" lang="en-IN" sz="1400" b="0" i="0" u="none" strike="noStrike" kern="0" cap="none" spc="0" normalizeH="0" baseline="0" noProof="0" dirty="0" err="1">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mean_squared_error</a:t>
            </a:r>
            <a:r>
              <a:rPr kumimoji="0" lang="en-IN" sz="1400" b="0" i="0" u="none" strike="noStrike" kern="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a:t>
            </a:r>
            <a:r>
              <a:rPr kumimoji="0" lang="en-IN" sz="1400" b="0" i="0" u="none" strike="noStrike" kern="0" cap="none" spc="0" normalizeH="0" baseline="0" noProof="0" dirty="0" err="1">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y_test</a:t>
            </a:r>
            <a:r>
              <a:rPr kumimoji="0" lang="en-IN" sz="1400" b="0" i="0" u="none" strike="noStrike" kern="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 </a:t>
            </a:r>
            <a:r>
              <a:rPr kumimoji="0" lang="en-IN" sz="1400" b="0" i="0" u="none" strike="noStrike" kern="0" cap="none" spc="0" normalizeH="0" baseline="0" noProof="0" dirty="0" err="1">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y_predicted</a:t>
            </a:r>
            <a:r>
              <a:rPr kumimoji="0" lang="en-IN" sz="1400" b="0" i="0" u="none" strike="noStrike" kern="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Arial"/>
                <a:sym typeface="Arial"/>
              </a:rPr>
              <a:t>)</a:t>
            </a:r>
          </a:p>
        </p:txBody>
      </p:sp>
    </p:spTree>
    <p:extLst>
      <p:ext uri="{BB962C8B-B14F-4D97-AF65-F5344CB8AC3E}">
        <p14:creationId xmlns:p14="http://schemas.microsoft.com/office/powerpoint/2010/main" val="19857662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b="1" dirty="0"/>
              <a:t>Introduction to Big Data Analytics</a:t>
            </a:r>
            <a:endParaRPr lang="en-IN" dirty="0"/>
          </a:p>
        </p:txBody>
      </p:sp>
      <p:sp>
        <p:nvSpPr>
          <p:cNvPr id="74" name="Google Shape;74;p15"/>
          <p:cNvSpPr txBox="1">
            <a:spLocks noGrp="1"/>
          </p:cNvSpPr>
          <p:nvPr>
            <p:ph type="subTitle" idx="1"/>
          </p:nvPr>
        </p:nvSpPr>
        <p:spPr>
          <a:xfrm>
            <a:off x="254075" y="1813865"/>
            <a:ext cx="4045200" cy="641400"/>
          </a:xfrm>
          <a:prstGeom prst="rect">
            <a:avLst/>
          </a:prstGeom>
        </p:spPr>
        <p:txBody>
          <a:bodyPr spcFirstLastPara="1" wrap="square" lIns="91425" tIns="91425" rIns="91425" bIns="91425" anchor="ctr" anchorCtr="0">
            <a:noAutofit/>
          </a:bodyPr>
          <a:lstStyle/>
          <a:p>
            <a:r>
              <a:rPr lang="en-IN" dirty="0"/>
              <a:t>Semi-structured Big Data</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139700" indent="0">
              <a:buNone/>
            </a:pPr>
            <a:r>
              <a:rPr lang="en-IN" dirty="0"/>
              <a:t>Semi-structured data can contain both the forms of data. We can see semi-structured data as a structured in form but it is actually not defined with e.g. a table definition in relational </a:t>
            </a:r>
            <a:r>
              <a:rPr lang="en-IN" u="sng" dirty="0">
                <a:hlinkClick r:id="rId3"/>
              </a:rPr>
              <a:t>DBMS</a:t>
            </a:r>
            <a:r>
              <a:rPr lang="en-IN" dirty="0"/>
              <a:t>. </a:t>
            </a:r>
          </a:p>
        </p:txBody>
      </p:sp>
      <p:sp>
        <p:nvSpPr>
          <p:cNvPr id="77" name="Google Shape;77;p15"/>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184150" indent="0">
              <a:buNone/>
            </a:pPr>
            <a:r>
              <a:rPr lang="en-US" altLang="en-US" dirty="0">
                <a:solidFill>
                  <a:srgbClr val="565656"/>
                </a:solidFill>
                <a:latin typeface="ArialMT"/>
              </a:rPr>
              <a:t>Image Source: </a:t>
            </a:r>
            <a:r>
              <a:rPr lang="en-IN" dirty="0"/>
              <a:t>https://www.guru99.com/images/</a:t>
            </a:r>
            <a:r>
              <a:rPr lang="en-IN" dirty="0" err="1"/>
              <a:t>Big_Data</a:t>
            </a:r>
            <a:r>
              <a:rPr lang="en-IN" dirty="0"/>
              <a:t>/061114_0759_WhatIsBigDa4.jpg </a:t>
            </a: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descr="page9image3696432">
            <a:extLst>
              <a:ext uri="{FF2B5EF4-FFF2-40B4-BE49-F238E27FC236}">
                <a16:creationId xmlns:a16="http://schemas.microsoft.com/office/drawing/2014/main" id="{545B3B4C-12D5-5343-B149-576690B753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124968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10image3731792">
            <a:extLst>
              <a:ext uri="{FF2B5EF4-FFF2-40B4-BE49-F238E27FC236}">
                <a16:creationId xmlns:a16="http://schemas.microsoft.com/office/drawing/2014/main" id="{00224E21-C2DB-3845-8376-9049A4512A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974BD21F-9025-6140-B927-680FD3480C8B}"/>
              </a:ext>
            </a:extLst>
          </p:cNvPr>
          <p:cNvSpPr>
            <a:spLocks noChangeArrowheads="1"/>
          </p:cNvSpPr>
          <p:nvPr/>
        </p:nvSpPr>
        <p:spPr bwMode="auto">
          <a:xfrm>
            <a:off x="4152761" y="1730247"/>
            <a:ext cx="74925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 name="Rectangle 2">
            <a:extLst>
              <a:ext uri="{FF2B5EF4-FFF2-40B4-BE49-F238E27FC236}">
                <a16:creationId xmlns:a16="http://schemas.microsoft.com/office/drawing/2014/main" id="{025A492A-CD70-A641-A949-2D640450F024}"/>
              </a:ext>
            </a:extLst>
          </p:cNvPr>
          <p:cNvSpPr>
            <a:spLocks noChangeArrowheads="1"/>
          </p:cNvSpPr>
          <p:nvPr/>
        </p:nvSpPr>
        <p:spPr bwMode="auto">
          <a:xfrm>
            <a:off x="4716815" y="1332737"/>
            <a:ext cx="6542826" cy="48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pic>
        <p:nvPicPr>
          <p:cNvPr id="17410" name="Picture 2" descr="page13image5831024">
            <a:extLst>
              <a:ext uri="{FF2B5EF4-FFF2-40B4-BE49-F238E27FC236}">
                <a16:creationId xmlns:a16="http://schemas.microsoft.com/office/drawing/2014/main" id="{D2A21CB8-1F3A-0544-BF94-967EBAB280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page18image3741568">
            <a:extLst>
              <a:ext uri="{FF2B5EF4-FFF2-40B4-BE49-F238E27FC236}">
                <a16:creationId xmlns:a16="http://schemas.microsoft.com/office/drawing/2014/main" id="{6E534BE7-6535-8945-8A36-6F1F7C29A3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descr="page20image3760496">
            <a:extLst>
              <a:ext uri="{FF2B5EF4-FFF2-40B4-BE49-F238E27FC236}">
                <a16:creationId xmlns:a16="http://schemas.microsoft.com/office/drawing/2014/main" id="{9C133DD9-7AEF-E446-B89D-5758211905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5603" name="Picture 3" descr="page21image5854112">
            <a:extLst>
              <a:ext uri="{FF2B5EF4-FFF2-40B4-BE49-F238E27FC236}">
                <a16:creationId xmlns:a16="http://schemas.microsoft.com/office/drawing/2014/main" id="{28C604F6-AD43-2E4D-929D-979EBB1325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descr="page22image3760704">
            <a:extLst>
              <a:ext uri="{FF2B5EF4-FFF2-40B4-BE49-F238E27FC236}">
                <a16:creationId xmlns:a16="http://schemas.microsoft.com/office/drawing/2014/main" id="{CF370638-77A3-6842-8E63-67533607AE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CAD4C3D9-F0FE-7D49-B657-BDDD5AF17749}"/>
              </a:ext>
            </a:extLst>
          </p:cNvPr>
          <p:cNvSpPr>
            <a:spLocks noChangeArrowheads="1"/>
          </p:cNvSpPr>
          <p:nvPr/>
        </p:nvSpPr>
        <p:spPr bwMode="auto">
          <a:xfrm>
            <a:off x="4619706" y="64405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5" name="Rectangle 2">
            <a:extLst>
              <a:ext uri="{FF2B5EF4-FFF2-40B4-BE49-F238E27FC236}">
                <a16:creationId xmlns:a16="http://schemas.microsoft.com/office/drawing/2014/main" id="{B812A91C-C6EA-4149-814E-3379269091D4}"/>
              </a:ext>
            </a:extLst>
          </p:cNvPr>
          <p:cNvSpPr>
            <a:spLocks noChangeArrowheads="1"/>
          </p:cNvSpPr>
          <p:nvPr/>
        </p:nvSpPr>
        <p:spPr bwMode="auto">
          <a:xfrm>
            <a:off x="4619706" y="1249679"/>
            <a:ext cx="728322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6" name="Rectangle 2">
            <a:extLst>
              <a:ext uri="{FF2B5EF4-FFF2-40B4-BE49-F238E27FC236}">
                <a16:creationId xmlns:a16="http://schemas.microsoft.com/office/drawing/2014/main" id="{1C00A13D-53F5-A042-917D-F0A74C451A2A}"/>
              </a:ext>
            </a:extLst>
          </p:cNvPr>
          <p:cNvSpPr>
            <a:spLocks noChangeArrowheads="1"/>
          </p:cNvSpPr>
          <p:nvPr/>
        </p:nvSpPr>
        <p:spPr bwMode="auto">
          <a:xfrm flipV="1">
            <a:off x="4571999" y="1464818"/>
            <a:ext cx="947341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pic>
        <p:nvPicPr>
          <p:cNvPr id="20" name="Picture 4" descr="When it comes to data, quality matters more than quantity | Canadian  Treasurer">
            <a:extLst>
              <a:ext uri="{FF2B5EF4-FFF2-40B4-BE49-F238E27FC236}">
                <a16:creationId xmlns:a16="http://schemas.microsoft.com/office/drawing/2014/main" id="{A1B7F688-9CAB-104B-B414-C7BE769EB5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8150" y="1249680"/>
            <a:ext cx="4595850" cy="2466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82993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b="1" dirty="0"/>
              <a:t>Introduction to Big Data Analytics</a:t>
            </a:r>
            <a:endParaRPr lang="en-IN" dirty="0"/>
          </a:p>
        </p:txBody>
      </p:sp>
      <p:sp>
        <p:nvSpPr>
          <p:cNvPr id="74" name="Google Shape;74;p15"/>
          <p:cNvSpPr txBox="1">
            <a:spLocks noGrp="1"/>
          </p:cNvSpPr>
          <p:nvPr>
            <p:ph type="subTitle" idx="1"/>
          </p:nvPr>
        </p:nvSpPr>
        <p:spPr>
          <a:xfrm>
            <a:off x="254075" y="1539925"/>
            <a:ext cx="4045200" cy="641400"/>
          </a:xfrm>
          <a:prstGeom prst="rect">
            <a:avLst/>
          </a:prstGeom>
        </p:spPr>
        <p:txBody>
          <a:bodyPr spcFirstLastPara="1" wrap="square" lIns="91425" tIns="91425" rIns="91425" bIns="91425" anchor="ctr" anchorCtr="0">
            <a:noAutofit/>
          </a:bodyPr>
          <a:lstStyle/>
          <a:p>
            <a:r>
              <a:rPr lang="en-IN" dirty="0"/>
              <a:t>Data Growth over the years</a:t>
            </a: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descr="page9image3696432">
            <a:extLst>
              <a:ext uri="{FF2B5EF4-FFF2-40B4-BE49-F238E27FC236}">
                <a16:creationId xmlns:a16="http://schemas.microsoft.com/office/drawing/2014/main" id="{545B3B4C-12D5-5343-B149-576690B753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24968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10image3731792">
            <a:extLst>
              <a:ext uri="{FF2B5EF4-FFF2-40B4-BE49-F238E27FC236}">
                <a16:creationId xmlns:a16="http://schemas.microsoft.com/office/drawing/2014/main" id="{00224E21-C2DB-3845-8376-9049A4512A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974BD21F-9025-6140-B927-680FD3480C8B}"/>
              </a:ext>
            </a:extLst>
          </p:cNvPr>
          <p:cNvSpPr>
            <a:spLocks noChangeArrowheads="1"/>
          </p:cNvSpPr>
          <p:nvPr/>
        </p:nvSpPr>
        <p:spPr bwMode="auto">
          <a:xfrm>
            <a:off x="4152761" y="1730247"/>
            <a:ext cx="74925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 name="Rectangle 2">
            <a:extLst>
              <a:ext uri="{FF2B5EF4-FFF2-40B4-BE49-F238E27FC236}">
                <a16:creationId xmlns:a16="http://schemas.microsoft.com/office/drawing/2014/main" id="{025A492A-CD70-A641-A949-2D640450F024}"/>
              </a:ext>
            </a:extLst>
          </p:cNvPr>
          <p:cNvSpPr>
            <a:spLocks noChangeArrowheads="1"/>
          </p:cNvSpPr>
          <p:nvPr/>
        </p:nvSpPr>
        <p:spPr bwMode="auto">
          <a:xfrm>
            <a:off x="4716815" y="1332737"/>
            <a:ext cx="6542826" cy="48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pic>
        <p:nvPicPr>
          <p:cNvPr id="17410" name="Picture 2" descr="page13image5831024">
            <a:extLst>
              <a:ext uri="{FF2B5EF4-FFF2-40B4-BE49-F238E27FC236}">
                <a16:creationId xmlns:a16="http://schemas.microsoft.com/office/drawing/2014/main" id="{D2A21CB8-1F3A-0544-BF94-967EBAB280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page18image3741568">
            <a:extLst>
              <a:ext uri="{FF2B5EF4-FFF2-40B4-BE49-F238E27FC236}">
                <a16:creationId xmlns:a16="http://schemas.microsoft.com/office/drawing/2014/main" id="{6E534BE7-6535-8945-8A36-6F1F7C29A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descr="page20image3760496">
            <a:extLst>
              <a:ext uri="{FF2B5EF4-FFF2-40B4-BE49-F238E27FC236}">
                <a16:creationId xmlns:a16="http://schemas.microsoft.com/office/drawing/2014/main" id="{9C133DD9-7AEF-E446-B89D-5758211905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5603" name="Picture 3" descr="page21image5854112">
            <a:extLst>
              <a:ext uri="{FF2B5EF4-FFF2-40B4-BE49-F238E27FC236}">
                <a16:creationId xmlns:a16="http://schemas.microsoft.com/office/drawing/2014/main" id="{28C604F6-AD43-2E4D-929D-979EBB1325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descr="page22image3760704">
            <a:extLst>
              <a:ext uri="{FF2B5EF4-FFF2-40B4-BE49-F238E27FC236}">
                <a16:creationId xmlns:a16="http://schemas.microsoft.com/office/drawing/2014/main" id="{CF370638-77A3-6842-8E63-67533607AE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CAD4C3D9-F0FE-7D49-B657-BDDD5AF17749}"/>
              </a:ext>
            </a:extLst>
          </p:cNvPr>
          <p:cNvSpPr>
            <a:spLocks noChangeArrowheads="1"/>
          </p:cNvSpPr>
          <p:nvPr/>
        </p:nvSpPr>
        <p:spPr bwMode="auto">
          <a:xfrm>
            <a:off x="4619706" y="64405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5" name="Rectangle 2">
            <a:extLst>
              <a:ext uri="{FF2B5EF4-FFF2-40B4-BE49-F238E27FC236}">
                <a16:creationId xmlns:a16="http://schemas.microsoft.com/office/drawing/2014/main" id="{B812A91C-C6EA-4149-814E-3379269091D4}"/>
              </a:ext>
            </a:extLst>
          </p:cNvPr>
          <p:cNvSpPr>
            <a:spLocks noChangeArrowheads="1"/>
          </p:cNvSpPr>
          <p:nvPr/>
        </p:nvSpPr>
        <p:spPr bwMode="auto">
          <a:xfrm>
            <a:off x="4619706" y="1249679"/>
            <a:ext cx="728322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6" name="Rectangle 2">
            <a:extLst>
              <a:ext uri="{FF2B5EF4-FFF2-40B4-BE49-F238E27FC236}">
                <a16:creationId xmlns:a16="http://schemas.microsoft.com/office/drawing/2014/main" id="{1C00A13D-53F5-A042-917D-F0A74C451A2A}"/>
              </a:ext>
            </a:extLst>
          </p:cNvPr>
          <p:cNvSpPr>
            <a:spLocks noChangeArrowheads="1"/>
          </p:cNvSpPr>
          <p:nvPr/>
        </p:nvSpPr>
        <p:spPr bwMode="auto">
          <a:xfrm flipV="1">
            <a:off x="4571999" y="1464818"/>
            <a:ext cx="947341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 name="Rectangle 2">
            <a:extLst>
              <a:ext uri="{FF2B5EF4-FFF2-40B4-BE49-F238E27FC236}">
                <a16:creationId xmlns:a16="http://schemas.microsoft.com/office/drawing/2014/main" id="{F1C3FD7B-225E-0F44-953B-A2592E00B763}"/>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pic>
        <p:nvPicPr>
          <p:cNvPr id="41985" name="Picture 58" descr="Data Growth">
            <a:extLst>
              <a:ext uri="{FF2B5EF4-FFF2-40B4-BE49-F238E27FC236}">
                <a16:creationId xmlns:a16="http://schemas.microsoft.com/office/drawing/2014/main" id="{61704F1F-507E-A04A-92EB-F644F7201E76}"/>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1447137" y="2068399"/>
            <a:ext cx="5950407" cy="309515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0">
            <a:extLst>
              <a:ext uri="{FF2B5EF4-FFF2-40B4-BE49-F238E27FC236}">
                <a16:creationId xmlns:a16="http://schemas.microsoft.com/office/drawing/2014/main" id="{B8019E1C-24C9-C646-8A91-16E52935845F}"/>
              </a:ext>
            </a:extLst>
          </p:cNvPr>
          <p:cNvSpPr>
            <a:spLocks noGrp="1"/>
          </p:cNvSpPr>
          <p:nvPr>
            <p:ph type="body" idx="3"/>
          </p:nvPr>
        </p:nvSpPr>
        <p:spPr/>
        <p:txBody>
          <a:bodyPr/>
          <a:lstStyle/>
          <a:p>
            <a:endParaRPr lang="en-US"/>
          </a:p>
        </p:txBody>
      </p:sp>
    </p:spTree>
    <p:extLst>
      <p:ext uri="{BB962C8B-B14F-4D97-AF65-F5344CB8AC3E}">
        <p14:creationId xmlns:p14="http://schemas.microsoft.com/office/powerpoint/2010/main" val="41741168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b="1" dirty="0"/>
              <a:t>Introduction to Big Data Analytics</a:t>
            </a:r>
            <a:endParaRPr lang="en-IN" dirty="0"/>
          </a:p>
        </p:txBody>
      </p:sp>
      <p:sp>
        <p:nvSpPr>
          <p:cNvPr id="74" name="Google Shape;74;p15"/>
          <p:cNvSpPr txBox="1">
            <a:spLocks noGrp="1"/>
          </p:cNvSpPr>
          <p:nvPr>
            <p:ph type="subTitle" idx="1"/>
          </p:nvPr>
        </p:nvSpPr>
        <p:spPr>
          <a:xfrm>
            <a:off x="254075" y="1813865"/>
            <a:ext cx="4045200" cy="641400"/>
          </a:xfrm>
          <a:prstGeom prst="rect">
            <a:avLst/>
          </a:prstGeom>
        </p:spPr>
        <p:txBody>
          <a:bodyPr spcFirstLastPara="1" wrap="square" lIns="91425" tIns="91425" rIns="91425" bIns="91425" anchor="ctr" anchorCtr="0">
            <a:noAutofit/>
          </a:bodyPr>
          <a:lstStyle/>
          <a:p>
            <a:r>
              <a:rPr lang="en-IN" dirty="0"/>
              <a:t>Characteristics Of Big Data</a:t>
            </a: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pPr marL="139700" indent="0">
              <a:buNone/>
            </a:pPr>
            <a:r>
              <a:rPr lang="en-IN" dirty="0"/>
              <a:t>Big data can be described by the following characteristics:</a:t>
            </a:r>
          </a:p>
          <a:p>
            <a:pPr marL="139700" indent="0">
              <a:buNone/>
            </a:pPr>
            <a:endParaRPr lang="en-IN" dirty="0"/>
          </a:p>
          <a:p>
            <a:pPr lvl="0"/>
            <a:r>
              <a:rPr lang="en-IN" dirty="0"/>
              <a:t>Volume</a:t>
            </a:r>
          </a:p>
          <a:p>
            <a:pPr lvl="0"/>
            <a:r>
              <a:rPr lang="en-IN" dirty="0"/>
              <a:t>Variety</a:t>
            </a:r>
          </a:p>
          <a:p>
            <a:pPr lvl="0"/>
            <a:r>
              <a:rPr lang="en-IN" dirty="0"/>
              <a:t>Velocity</a:t>
            </a:r>
          </a:p>
          <a:p>
            <a:pPr lvl="0"/>
            <a:r>
              <a:rPr lang="en-IN" dirty="0"/>
              <a:t>Variability</a:t>
            </a:r>
          </a:p>
        </p:txBody>
      </p:sp>
      <p:sp>
        <p:nvSpPr>
          <p:cNvPr id="77" name="Google Shape;77;p15"/>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184150" indent="0">
              <a:buNone/>
            </a:pPr>
            <a:r>
              <a:rPr lang="en-US" altLang="en-US" dirty="0">
                <a:solidFill>
                  <a:srgbClr val="565656"/>
                </a:solidFill>
                <a:latin typeface="ArialMT"/>
              </a:rPr>
              <a:t>Image Source: </a:t>
            </a:r>
            <a:r>
              <a:rPr lang="en-IN" dirty="0"/>
              <a:t>https://qph.cf2.quoracdn.net/main-qimg-b093fe2a8f3d7ed42897bd85c33a4075-lq</a:t>
            </a: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descr="page9image3696432">
            <a:extLst>
              <a:ext uri="{FF2B5EF4-FFF2-40B4-BE49-F238E27FC236}">
                <a16:creationId xmlns:a16="http://schemas.microsoft.com/office/drawing/2014/main" id="{545B3B4C-12D5-5343-B149-576690B753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24968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10image3731792">
            <a:extLst>
              <a:ext uri="{FF2B5EF4-FFF2-40B4-BE49-F238E27FC236}">
                <a16:creationId xmlns:a16="http://schemas.microsoft.com/office/drawing/2014/main" id="{00224E21-C2DB-3845-8376-9049A4512A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974BD21F-9025-6140-B927-680FD3480C8B}"/>
              </a:ext>
            </a:extLst>
          </p:cNvPr>
          <p:cNvSpPr>
            <a:spLocks noChangeArrowheads="1"/>
          </p:cNvSpPr>
          <p:nvPr/>
        </p:nvSpPr>
        <p:spPr bwMode="auto">
          <a:xfrm>
            <a:off x="4152761" y="1730247"/>
            <a:ext cx="74925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 name="Rectangle 2">
            <a:extLst>
              <a:ext uri="{FF2B5EF4-FFF2-40B4-BE49-F238E27FC236}">
                <a16:creationId xmlns:a16="http://schemas.microsoft.com/office/drawing/2014/main" id="{025A492A-CD70-A641-A949-2D640450F024}"/>
              </a:ext>
            </a:extLst>
          </p:cNvPr>
          <p:cNvSpPr>
            <a:spLocks noChangeArrowheads="1"/>
          </p:cNvSpPr>
          <p:nvPr/>
        </p:nvSpPr>
        <p:spPr bwMode="auto">
          <a:xfrm>
            <a:off x="4716815" y="1332737"/>
            <a:ext cx="6542826" cy="48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pic>
        <p:nvPicPr>
          <p:cNvPr id="17410" name="Picture 2" descr="page13image5831024">
            <a:extLst>
              <a:ext uri="{FF2B5EF4-FFF2-40B4-BE49-F238E27FC236}">
                <a16:creationId xmlns:a16="http://schemas.microsoft.com/office/drawing/2014/main" id="{D2A21CB8-1F3A-0544-BF94-967EBAB280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page18image3741568">
            <a:extLst>
              <a:ext uri="{FF2B5EF4-FFF2-40B4-BE49-F238E27FC236}">
                <a16:creationId xmlns:a16="http://schemas.microsoft.com/office/drawing/2014/main" id="{6E534BE7-6535-8945-8A36-6F1F7C29A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descr="page20image3760496">
            <a:extLst>
              <a:ext uri="{FF2B5EF4-FFF2-40B4-BE49-F238E27FC236}">
                <a16:creationId xmlns:a16="http://schemas.microsoft.com/office/drawing/2014/main" id="{9C133DD9-7AEF-E446-B89D-5758211905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5603" name="Picture 3" descr="page21image5854112">
            <a:extLst>
              <a:ext uri="{FF2B5EF4-FFF2-40B4-BE49-F238E27FC236}">
                <a16:creationId xmlns:a16="http://schemas.microsoft.com/office/drawing/2014/main" id="{28C604F6-AD43-2E4D-929D-979EBB1325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descr="page22image3760704">
            <a:extLst>
              <a:ext uri="{FF2B5EF4-FFF2-40B4-BE49-F238E27FC236}">
                <a16:creationId xmlns:a16="http://schemas.microsoft.com/office/drawing/2014/main" id="{CF370638-77A3-6842-8E63-67533607AE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CAD4C3D9-F0FE-7D49-B657-BDDD5AF17749}"/>
              </a:ext>
            </a:extLst>
          </p:cNvPr>
          <p:cNvSpPr>
            <a:spLocks noChangeArrowheads="1"/>
          </p:cNvSpPr>
          <p:nvPr/>
        </p:nvSpPr>
        <p:spPr bwMode="auto">
          <a:xfrm>
            <a:off x="4619706" y="64405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5" name="Rectangle 2">
            <a:extLst>
              <a:ext uri="{FF2B5EF4-FFF2-40B4-BE49-F238E27FC236}">
                <a16:creationId xmlns:a16="http://schemas.microsoft.com/office/drawing/2014/main" id="{B812A91C-C6EA-4149-814E-3379269091D4}"/>
              </a:ext>
            </a:extLst>
          </p:cNvPr>
          <p:cNvSpPr>
            <a:spLocks noChangeArrowheads="1"/>
          </p:cNvSpPr>
          <p:nvPr/>
        </p:nvSpPr>
        <p:spPr bwMode="auto">
          <a:xfrm>
            <a:off x="4619706" y="1249679"/>
            <a:ext cx="728322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6" name="Rectangle 2">
            <a:extLst>
              <a:ext uri="{FF2B5EF4-FFF2-40B4-BE49-F238E27FC236}">
                <a16:creationId xmlns:a16="http://schemas.microsoft.com/office/drawing/2014/main" id="{1C00A13D-53F5-A042-917D-F0A74C451A2A}"/>
              </a:ext>
            </a:extLst>
          </p:cNvPr>
          <p:cNvSpPr>
            <a:spLocks noChangeArrowheads="1"/>
          </p:cNvSpPr>
          <p:nvPr/>
        </p:nvSpPr>
        <p:spPr bwMode="auto">
          <a:xfrm flipV="1">
            <a:off x="4571999" y="1464818"/>
            <a:ext cx="947341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pic>
        <p:nvPicPr>
          <p:cNvPr id="43010" name="Picture 2" descr="What is a good definition of big data? - Quora">
            <a:extLst>
              <a:ext uri="{FF2B5EF4-FFF2-40B4-BE49-F238E27FC236}">
                <a16:creationId xmlns:a16="http://schemas.microsoft.com/office/drawing/2014/main" id="{BE22F751-3C2E-2047-BE89-44984AA2A1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9706" y="491992"/>
            <a:ext cx="4007453" cy="4007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3843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Statistics</a:t>
            </a:r>
            <a:endParaRPr dirty="0"/>
          </a:p>
        </p:txBody>
      </p:sp>
      <p:sp>
        <p:nvSpPr>
          <p:cNvPr id="62" name="Google Shape;62;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(16 hours)</a:t>
            </a:r>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section, we will discuss:</a:t>
            </a:r>
            <a:endParaRPr/>
          </a:p>
        </p:txBody>
      </p:sp>
      <p:sp>
        <p:nvSpPr>
          <p:cNvPr id="68" name="Google Shape;68;p14"/>
          <p:cNvSpPr txBox="1">
            <a:spLocks noGrp="1"/>
          </p:cNvSpPr>
          <p:nvPr>
            <p:ph type="body" idx="1"/>
          </p:nvPr>
        </p:nvSpPr>
        <p:spPr>
          <a:xfrm>
            <a:off x="143975" y="1186200"/>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dirty="0"/>
              <a:t>Views in Laravel with complete conditional and looping construct.</a:t>
            </a:r>
          </a:p>
          <a:p>
            <a:pPr marL="457200" lvl="0" indent="-342900" algn="l" rtl="0">
              <a:spcBef>
                <a:spcPts val="0"/>
              </a:spcBef>
              <a:spcAft>
                <a:spcPts val="0"/>
              </a:spcAft>
              <a:buSzPts val="1800"/>
              <a:buChar char="●"/>
            </a:pPr>
            <a:r>
              <a:rPr lang="en-US" dirty="0"/>
              <a:t>Controllers and its usage.</a:t>
            </a:r>
          </a:p>
          <a:p>
            <a:pPr marL="457200" lvl="0" indent="-342900" algn="l" rtl="0">
              <a:spcBef>
                <a:spcPts val="0"/>
              </a:spcBef>
              <a:spcAft>
                <a:spcPts val="0"/>
              </a:spcAft>
              <a:buSzPts val="1800"/>
              <a:buChar char="●"/>
            </a:pPr>
            <a:r>
              <a:rPr lang="en-US" dirty="0"/>
              <a:t>Complete database connectivity with DB</a:t>
            </a:r>
          </a:p>
          <a:p>
            <a:pPr marL="457200" lvl="0" indent="-342900" algn="l" rtl="0">
              <a:spcBef>
                <a:spcPts val="0"/>
              </a:spcBef>
              <a:spcAft>
                <a:spcPts val="0"/>
              </a:spcAft>
              <a:buSzPts val="1800"/>
              <a:buChar char="●"/>
            </a:pPr>
            <a:r>
              <a:rPr lang="en-US" dirty="0"/>
              <a:t>Complete Database connectivity with Eloquent Model and its working.</a:t>
            </a:r>
          </a:p>
          <a:p>
            <a:pPr marL="114300" lvl="0" indent="0" algn="l" rtl="0">
              <a:spcBef>
                <a:spcPts val="0"/>
              </a:spcBef>
              <a:spcAft>
                <a:spcPts val="0"/>
              </a:spcAft>
              <a:buSzPts val="1800"/>
              <a:buNone/>
            </a:pPr>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Inferential Statistics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Introduction to Inferential statistics </a:t>
            </a:r>
            <a:endParaRPr dirty="0"/>
          </a:p>
        </p:txBody>
      </p:sp>
      <p:sp>
        <p:nvSpPr>
          <p:cNvPr id="75" name="Google Shape;75;p15"/>
          <p:cNvSpPr txBox="1">
            <a:spLocks noGrp="1"/>
          </p:cNvSpPr>
          <p:nvPr>
            <p:ph type="body" idx="2"/>
          </p:nvPr>
        </p:nvSpPr>
        <p:spPr>
          <a:xfrm>
            <a:off x="358175" y="2718103"/>
            <a:ext cx="3837000" cy="2116776"/>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dirty="0"/>
              <a:t>Inferential statistics is a scientific discipline that uses mathematical tools to make forecasts and projections by analyzing the given data.</a:t>
            </a:r>
          </a:p>
          <a:p>
            <a:pPr marL="457200" lvl="0" indent="-317500" algn="just" rtl="0">
              <a:spcBef>
                <a:spcPts val="0"/>
              </a:spcBef>
              <a:spcAft>
                <a:spcPts val="0"/>
              </a:spcAft>
              <a:buSzPts val="1400"/>
              <a:buChar char="●"/>
            </a:pPr>
            <a:r>
              <a:rPr lang="en-US" dirty="0"/>
              <a:t>This is of use to people employed in such fields as engineering, economics, biology, the social sciences, business, agriculture and communications.</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endParaRPr dirty="0"/>
          </a:p>
        </p:txBody>
      </p:sp>
      <p:pic>
        <p:nvPicPr>
          <p:cNvPr id="2" name="Picture 1">
            <a:extLst>
              <a:ext uri="{FF2B5EF4-FFF2-40B4-BE49-F238E27FC236}">
                <a16:creationId xmlns:a16="http://schemas.microsoft.com/office/drawing/2014/main" id="{EA87978B-7656-48C0-B057-9FBEDA1146B4}"/>
              </a:ext>
            </a:extLst>
          </p:cNvPr>
          <p:cNvPicPr>
            <a:picLocks noChangeAspect="1"/>
          </p:cNvPicPr>
          <p:nvPr/>
        </p:nvPicPr>
        <p:blipFill>
          <a:blip r:embed="rId3"/>
          <a:stretch>
            <a:fillRect/>
          </a:stretch>
        </p:blipFill>
        <p:spPr>
          <a:xfrm>
            <a:off x="4572000" y="578734"/>
            <a:ext cx="4572000" cy="4270715"/>
          </a:xfrm>
          <a:prstGeom prst="rect">
            <a:avLst/>
          </a:prstGeom>
        </p:spPr>
      </p:pic>
    </p:spTree>
    <p:extLst>
      <p:ext uri="{BB962C8B-B14F-4D97-AF65-F5344CB8AC3E}">
        <p14:creationId xmlns:p14="http://schemas.microsoft.com/office/powerpoint/2010/main" val="42801066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Inferential Statistics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Advantages of Inferential statistics </a:t>
            </a:r>
            <a:endParaRPr dirty="0"/>
          </a:p>
        </p:txBody>
      </p:sp>
      <p:sp>
        <p:nvSpPr>
          <p:cNvPr id="75" name="Google Shape;75;p15"/>
          <p:cNvSpPr txBox="1">
            <a:spLocks noGrp="1"/>
          </p:cNvSpPr>
          <p:nvPr>
            <p:ph type="body" idx="2"/>
          </p:nvPr>
        </p:nvSpPr>
        <p:spPr>
          <a:xfrm>
            <a:off x="358175" y="2421250"/>
            <a:ext cx="3837000" cy="1634479"/>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dirty="0"/>
              <a:t>A precise tool for estimating population.</a:t>
            </a:r>
          </a:p>
          <a:p>
            <a:pPr marL="457200" lvl="0" indent="-317500" algn="just" rtl="0">
              <a:spcBef>
                <a:spcPts val="0"/>
              </a:spcBef>
              <a:spcAft>
                <a:spcPts val="0"/>
              </a:spcAft>
              <a:buSzPts val="1400"/>
              <a:buChar char="●"/>
            </a:pPr>
            <a:r>
              <a:rPr lang="en-US" dirty="0"/>
              <a:t>Highly structured analytical methods.</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endParaRPr dirty="0"/>
          </a:p>
        </p:txBody>
      </p:sp>
      <p:pic>
        <p:nvPicPr>
          <p:cNvPr id="2" name="Picture 1">
            <a:extLst>
              <a:ext uri="{FF2B5EF4-FFF2-40B4-BE49-F238E27FC236}">
                <a16:creationId xmlns:a16="http://schemas.microsoft.com/office/drawing/2014/main" id="{6B0D880F-0AC8-4954-B62F-A0797C725A69}"/>
              </a:ext>
            </a:extLst>
          </p:cNvPr>
          <p:cNvPicPr>
            <a:picLocks noChangeAspect="1"/>
          </p:cNvPicPr>
          <p:nvPr/>
        </p:nvPicPr>
        <p:blipFill>
          <a:blip r:embed="rId3"/>
          <a:stretch>
            <a:fillRect/>
          </a:stretch>
        </p:blipFill>
        <p:spPr>
          <a:xfrm>
            <a:off x="4572000" y="1409540"/>
            <a:ext cx="4562796" cy="2366951"/>
          </a:xfrm>
          <a:prstGeom prst="rect">
            <a:avLst/>
          </a:prstGeom>
        </p:spPr>
      </p:pic>
    </p:spTree>
    <p:extLst>
      <p:ext uri="{BB962C8B-B14F-4D97-AF65-F5344CB8AC3E}">
        <p14:creationId xmlns:p14="http://schemas.microsoft.com/office/powerpoint/2010/main" val="1591790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Introduction to business analytics and Concepts of business analytics</a:t>
            </a:r>
          </a:p>
        </p:txBody>
      </p:sp>
      <p:sp>
        <p:nvSpPr>
          <p:cNvPr id="74" name="Google Shape;74;p15"/>
          <p:cNvSpPr txBox="1">
            <a:spLocks noGrp="1"/>
          </p:cNvSpPr>
          <p:nvPr>
            <p:ph type="subTitle" idx="1"/>
          </p:nvPr>
        </p:nvSpPr>
        <p:spPr>
          <a:xfrm>
            <a:off x="254075" y="1813865"/>
            <a:ext cx="4045200" cy="641400"/>
          </a:xfrm>
          <a:prstGeom prst="rect">
            <a:avLst/>
          </a:prstGeom>
        </p:spPr>
        <p:txBody>
          <a:bodyPr spcFirstLastPara="1" wrap="square" lIns="91425" tIns="91425" rIns="91425" bIns="91425" anchor="ctr" anchorCtr="0">
            <a:noAutofit/>
          </a:bodyPr>
          <a:lstStyle/>
          <a:p>
            <a:r>
              <a:rPr lang="en-IN" dirty="0"/>
              <a:t>What is Business Analytics?</a:t>
            </a:r>
            <a:endParaRPr lang="en-IN" b="1" dirty="0"/>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IN" dirty="0"/>
              <a:t>Business analytics (BA) is the iterative, methodical exploration of an organization's data, with an emphasis on statistical analysis. </a:t>
            </a:r>
          </a:p>
          <a:p>
            <a:r>
              <a:rPr lang="en-IN" dirty="0"/>
              <a:t>Business analytics is used by companies that are committed to making data-driven decisions.</a:t>
            </a:r>
          </a:p>
        </p:txBody>
      </p:sp>
      <p:sp>
        <p:nvSpPr>
          <p:cNvPr id="77" name="Google Shape;77;p15"/>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https://</a:t>
            </a:r>
            <a:r>
              <a:rPr lang="en-US" altLang="en-US" dirty="0" err="1">
                <a:solidFill>
                  <a:srgbClr val="565656"/>
                </a:solidFill>
                <a:latin typeface="ArialMT"/>
              </a:rPr>
              <a:t>www.businessanalytics.com</a:t>
            </a:r>
            <a:r>
              <a:rPr lang="en-US" altLang="en-US" dirty="0">
                <a:solidFill>
                  <a:srgbClr val="565656"/>
                </a:solidFill>
                <a:latin typeface="ArialMT"/>
              </a:rPr>
              <a:t>/ </a:t>
            </a:r>
            <a:endParaRPr lang="en-US" altLang="en-US" sz="1800" dirty="0">
              <a:solidFill>
                <a:schemeClr val="tx1"/>
              </a:solidFill>
              <a:latin typeface="Arial" panose="020B0604020202020204" pitchFamily="34" charset="0"/>
            </a:endParaRPr>
          </a:p>
        </p:txBody>
      </p:sp>
      <p:pic>
        <p:nvPicPr>
          <p:cNvPr id="10241" name="Picture 1" descr="page6image2936560">
            <a:extLst>
              <a:ext uri="{FF2B5EF4-FFF2-40B4-BE49-F238E27FC236}">
                <a16:creationId xmlns:a16="http://schemas.microsoft.com/office/drawing/2014/main" id="{9325CAA4-688B-0144-BAC3-246D74A446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92981"/>
            <a:ext cx="4572000" cy="4170244"/>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Inferential Statistics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Inferential Statistics Examples</a:t>
            </a:r>
            <a:endParaRPr dirty="0"/>
          </a:p>
        </p:txBody>
      </p:sp>
      <p:sp>
        <p:nvSpPr>
          <p:cNvPr id="75" name="Google Shape;75;p15"/>
          <p:cNvSpPr txBox="1">
            <a:spLocks noGrp="1"/>
          </p:cNvSpPr>
          <p:nvPr>
            <p:ph type="body" idx="2"/>
          </p:nvPr>
        </p:nvSpPr>
        <p:spPr>
          <a:xfrm>
            <a:off x="358175" y="2421250"/>
            <a:ext cx="3837000" cy="1634479"/>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b="1" dirty="0"/>
              <a:t>Regression Analysis is </a:t>
            </a:r>
            <a:r>
              <a:rPr lang="en-US" dirty="0"/>
              <a:t>one of the most popular analysis tools. </a:t>
            </a:r>
          </a:p>
          <a:p>
            <a:pPr marL="457200" lvl="0" indent="-317500" algn="just" rtl="0">
              <a:spcBef>
                <a:spcPts val="0"/>
              </a:spcBef>
              <a:spcAft>
                <a:spcPts val="0"/>
              </a:spcAft>
              <a:buSzPts val="1400"/>
              <a:buChar char="●"/>
            </a:pPr>
            <a:r>
              <a:rPr lang="en-US" dirty="0"/>
              <a:t>Regression analysis is used to predict the relationship between independent variables and the dependent variable.</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endParaRPr dirty="0"/>
          </a:p>
        </p:txBody>
      </p:sp>
      <p:pic>
        <p:nvPicPr>
          <p:cNvPr id="3" name="Picture 2">
            <a:extLst>
              <a:ext uri="{FF2B5EF4-FFF2-40B4-BE49-F238E27FC236}">
                <a16:creationId xmlns:a16="http://schemas.microsoft.com/office/drawing/2014/main" id="{0BF0AEC1-E878-407A-8856-BDD8E0AFA90F}"/>
              </a:ext>
            </a:extLst>
          </p:cNvPr>
          <p:cNvPicPr>
            <a:picLocks noChangeAspect="1"/>
          </p:cNvPicPr>
          <p:nvPr/>
        </p:nvPicPr>
        <p:blipFill>
          <a:blip r:embed="rId3"/>
          <a:stretch>
            <a:fillRect/>
          </a:stretch>
        </p:blipFill>
        <p:spPr>
          <a:xfrm>
            <a:off x="4589127" y="1354900"/>
            <a:ext cx="4461209" cy="2953628"/>
          </a:xfrm>
          <a:prstGeom prst="rect">
            <a:avLst/>
          </a:prstGeom>
        </p:spPr>
      </p:pic>
    </p:spTree>
    <p:extLst>
      <p:ext uri="{BB962C8B-B14F-4D97-AF65-F5344CB8AC3E}">
        <p14:creationId xmlns:p14="http://schemas.microsoft.com/office/powerpoint/2010/main" val="2522194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Inferential Statistics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Inferential Statistics Examples</a:t>
            </a:r>
            <a:endParaRPr dirty="0"/>
          </a:p>
        </p:txBody>
      </p:sp>
      <p:sp>
        <p:nvSpPr>
          <p:cNvPr id="75" name="Google Shape;75;p15"/>
          <p:cNvSpPr txBox="1">
            <a:spLocks noGrp="1"/>
          </p:cNvSpPr>
          <p:nvPr>
            <p:ph type="body" idx="2"/>
          </p:nvPr>
        </p:nvSpPr>
        <p:spPr>
          <a:xfrm>
            <a:off x="358175" y="2421250"/>
            <a:ext cx="3837000" cy="2351025"/>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b="1" dirty="0"/>
              <a:t>Hypothesis testing </a:t>
            </a:r>
            <a:r>
              <a:rPr lang="en-US" dirty="0"/>
              <a:t>is a statistical test where we want to know the truth of an assumption or opinion that is common in society. </a:t>
            </a:r>
          </a:p>
          <a:p>
            <a:pPr marL="457200" lvl="0" indent="-317500" algn="just" rtl="0">
              <a:spcBef>
                <a:spcPts val="0"/>
              </a:spcBef>
              <a:spcAft>
                <a:spcPts val="0"/>
              </a:spcAft>
              <a:buSzPts val="1400"/>
              <a:buChar char="●"/>
            </a:pPr>
            <a:r>
              <a:rPr lang="en-US" b="1" dirty="0"/>
              <a:t>Confidence interval </a:t>
            </a:r>
            <a:r>
              <a:rPr lang="en-US" dirty="0"/>
              <a:t>or confidence level is a statistical test used to estimate the population by using samples. </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endParaRPr dirty="0"/>
          </a:p>
        </p:txBody>
      </p:sp>
    </p:spTree>
    <p:extLst>
      <p:ext uri="{BB962C8B-B14F-4D97-AF65-F5344CB8AC3E}">
        <p14:creationId xmlns:p14="http://schemas.microsoft.com/office/powerpoint/2010/main" val="122543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Inferential Statistics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Inferential Statistics Examples</a:t>
            </a:r>
            <a:endParaRPr dirty="0"/>
          </a:p>
        </p:txBody>
      </p:sp>
      <p:sp>
        <p:nvSpPr>
          <p:cNvPr id="75" name="Google Shape;75;p15"/>
          <p:cNvSpPr txBox="1">
            <a:spLocks noGrp="1"/>
          </p:cNvSpPr>
          <p:nvPr>
            <p:ph type="body" idx="2"/>
          </p:nvPr>
        </p:nvSpPr>
        <p:spPr>
          <a:xfrm>
            <a:off x="358175" y="2421250"/>
            <a:ext cx="3837000" cy="2351025"/>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b="1" dirty="0"/>
              <a:t>Time series analysis </a:t>
            </a:r>
            <a:r>
              <a:rPr lang="en-US" dirty="0"/>
              <a:t>is one type of statistical analysis that tries to predict an event in the future based on pre-existing data. </a:t>
            </a:r>
          </a:p>
          <a:p>
            <a:pPr marL="457200" lvl="0" indent="-317500" algn="just" rtl="0">
              <a:spcBef>
                <a:spcPts val="0"/>
              </a:spcBef>
              <a:spcAft>
                <a:spcPts val="0"/>
              </a:spcAft>
              <a:buSzPts val="1400"/>
              <a:buChar char="●"/>
            </a:pPr>
            <a:r>
              <a:rPr lang="en-US" dirty="0"/>
              <a:t>With this method, we can estimate how predictions a value or event that appears in the future.</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endParaRPr dirty="0"/>
          </a:p>
        </p:txBody>
      </p:sp>
      <p:pic>
        <p:nvPicPr>
          <p:cNvPr id="2" name="Picture 1">
            <a:extLst>
              <a:ext uri="{FF2B5EF4-FFF2-40B4-BE49-F238E27FC236}">
                <a16:creationId xmlns:a16="http://schemas.microsoft.com/office/drawing/2014/main" id="{E78F9F82-0243-44C8-965F-0B85183AE2CA}"/>
              </a:ext>
            </a:extLst>
          </p:cNvPr>
          <p:cNvPicPr>
            <a:picLocks noChangeAspect="1"/>
          </p:cNvPicPr>
          <p:nvPr/>
        </p:nvPicPr>
        <p:blipFill>
          <a:blip r:embed="rId3"/>
          <a:stretch>
            <a:fillRect/>
          </a:stretch>
        </p:blipFill>
        <p:spPr>
          <a:xfrm>
            <a:off x="4572000" y="1066141"/>
            <a:ext cx="4572000" cy="3254871"/>
          </a:xfrm>
          <a:prstGeom prst="rect">
            <a:avLst/>
          </a:prstGeom>
        </p:spPr>
      </p:pic>
    </p:spTree>
    <p:extLst>
      <p:ext uri="{BB962C8B-B14F-4D97-AF65-F5344CB8AC3E}">
        <p14:creationId xmlns:p14="http://schemas.microsoft.com/office/powerpoint/2010/main" val="13927364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Descriptive Statistics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Introduction to descriptive statistics </a:t>
            </a:r>
            <a:endParaRPr dirty="0"/>
          </a:p>
        </p:txBody>
      </p:sp>
      <p:sp>
        <p:nvSpPr>
          <p:cNvPr id="75" name="Google Shape;75;p15"/>
          <p:cNvSpPr txBox="1">
            <a:spLocks noGrp="1"/>
          </p:cNvSpPr>
          <p:nvPr>
            <p:ph type="body" idx="2"/>
          </p:nvPr>
        </p:nvSpPr>
        <p:spPr>
          <a:xfrm>
            <a:off x="358175" y="2571750"/>
            <a:ext cx="3837000" cy="2116776"/>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dirty="0"/>
              <a:t>It is used to describe the basic features of data in a study.</a:t>
            </a:r>
          </a:p>
          <a:p>
            <a:pPr marL="457200" lvl="0" indent="-317500" algn="just" rtl="0">
              <a:spcBef>
                <a:spcPts val="0"/>
              </a:spcBef>
              <a:spcAft>
                <a:spcPts val="0"/>
              </a:spcAft>
              <a:buSzPts val="1400"/>
              <a:buChar char="●"/>
            </a:pPr>
            <a:r>
              <a:rPr lang="en-US" dirty="0"/>
              <a:t>Descriptive statistics deals with the processing of data without attempting to draw any inferences from it.</a:t>
            </a:r>
          </a:p>
          <a:p>
            <a:pPr marL="457200" lvl="0" indent="-317500" algn="just" rtl="0">
              <a:spcBef>
                <a:spcPts val="0"/>
              </a:spcBef>
              <a:spcAft>
                <a:spcPts val="0"/>
              </a:spcAft>
              <a:buSzPts val="1400"/>
              <a:buChar char="●"/>
            </a:pPr>
            <a:r>
              <a:rPr lang="en-US" dirty="0"/>
              <a:t>The data are presented in the form of tables and graphs.</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endParaRPr dirty="0"/>
          </a:p>
        </p:txBody>
      </p:sp>
      <p:pic>
        <p:nvPicPr>
          <p:cNvPr id="3" name="Picture 2">
            <a:extLst>
              <a:ext uri="{FF2B5EF4-FFF2-40B4-BE49-F238E27FC236}">
                <a16:creationId xmlns:a16="http://schemas.microsoft.com/office/drawing/2014/main" id="{E267EB5D-3F5E-439E-A442-6CBEC2A0C661}"/>
              </a:ext>
            </a:extLst>
          </p:cNvPr>
          <p:cNvPicPr>
            <a:picLocks noChangeAspect="1"/>
          </p:cNvPicPr>
          <p:nvPr/>
        </p:nvPicPr>
        <p:blipFill>
          <a:blip r:embed="rId3"/>
          <a:stretch>
            <a:fillRect/>
          </a:stretch>
        </p:blipFill>
        <p:spPr>
          <a:xfrm>
            <a:off x="4572000" y="979493"/>
            <a:ext cx="4572000" cy="34290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Descriptive Statistics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Introduction to descriptive statistics </a:t>
            </a:r>
            <a:endParaRPr dirty="0"/>
          </a:p>
        </p:txBody>
      </p:sp>
      <p:sp>
        <p:nvSpPr>
          <p:cNvPr id="75" name="Google Shape;75;p15"/>
          <p:cNvSpPr txBox="1">
            <a:spLocks noGrp="1"/>
          </p:cNvSpPr>
          <p:nvPr>
            <p:ph type="body" idx="2"/>
          </p:nvPr>
        </p:nvSpPr>
        <p:spPr>
          <a:xfrm>
            <a:off x="358175" y="2571750"/>
            <a:ext cx="3837000" cy="2116776"/>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dirty="0"/>
              <a:t>The characteristics of the data are described in simple terms.</a:t>
            </a:r>
          </a:p>
          <a:p>
            <a:pPr marL="457200" lvl="0" indent="-317500" algn="just" rtl="0">
              <a:spcBef>
                <a:spcPts val="0"/>
              </a:spcBef>
              <a:spcAft>
                <a:spcPts val="0"/>
              </a:spcAft>
              <a:buSzPts val="1400"/>
              <a:buChar char="●"/>
            </a:pPr>
            <a:r>
              <a:rPr lang="en-US" dirty="0"/>
              <a:t>Events that are dealt with include everyday happenings such as accidents, prices of goods, business, incomes, epidemics, sports data, population data.</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endParaRPr dirty="0"/>
          </a:p>
        </p:txBody>
      </p:sp>
      <p:pic>
        <p:nvPicPr>
          <p:cNvPr id="4" name="Picture 3">
            <a:extLst>
              <a:ext uri="{FF2B5EF4-FFF2-40B4-BE49-F238E27FC236}">
                <a16:creationId xmlns:a16="http://schemas.microsoft.com/office/drawing/2014/main" id="{4E41C51C-D5A4-4613-A2F1-C9D62C3A8F52}"/>
              </a:ext>
            </a:extLst>
          </p:cNvPr>
          <p:cNvPicPr>
            <a:picLocks noChangeAspect="1"/>
          </p:cNvPicPr>
          <p:nvPr/>
        </p:nvPicPr>
        <p:blipFill>
          <a:blip r:embed="rId3"/>
          <a:stretch>
            <a:fillRect/>
          </a:stretch>
        </p:blipFill>
        <p:spPr>
          <a:xfrm>
            <a:off x="4572000" y="812602"/>
            <a:ext cx="4572000" cy="3518296"/>
          </a:xfrm>
          <a:prstGeom prst="rect">
            <a:avLst/>
          </a:prstGeom>
        </p:spPr>
      </p:pic>
    </p:spTree>
    <p:extLst>
      <p:ext uri="{BB962C8B-B14F-4D97-AF65-F5344CB8AC3E}">
        <p14:creationId xmlns:p14="http://schemas.microsoft.com/office/powerpoint/2010/main" val="560022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Descriptive Statistics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Types of descriptive statistics </a:t>
            </a:r>
            <a:endParaRPr dirty="0"/>
          </a:p>
        </p:txBody>
      </p:sp>
      <p:sp>
        <p:nvSpPr>
          <p:cNvPr id="75" name="Google Shape;75;p15"/>
          <p:cNvSpPr txBox="1">
            <a:spLocks noGrp="1"/>
          </p:cNvSpPr>
          <p:nvPr>
            <p:ph type="body" idx="2"/>
          </p:nvPr>
        </p:nvSpPr>
        <p:spPr>
          <a:xfrm>
            <a:off x="358175" y="2571750"/>
            <a:ext cx="3837000" cy="2116776"/>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dirty="0"/>
              <a:t>All descriptive statistics are either measures of central tendency or measures of variability, also known as measures of dispersion.</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US" dirty="0">
                <a:hlinkClick r:id="rId3"/>
              </a:rPr>
              <a:t>https://www.geeksforgeeks.org/difference-between-descriptive-and-inferential-statistics/</a:t>
            </a:r>
            <a:r>
              <a:rPr lang="en-US" dirty="0"/>
              <a:t> </a:t>
            </a:r>
            <a:endParaRPr dirty="0"/>
          </a:p>
        </p:txBody>
      </p:sp>
      <p:pic>
        <p:nvPicPr>
          <p:cNvPr id="2" name="Picture 1">
            <a:extLst>
              <a:ext uri="{FF2B5EF4-FFF2-40B4-BE49-F238E27FC236}">
                <a16:creationId xmlns:a16="http://schemas.microsoft.com/office/drawing/2014/main" id="{E22E4BAF-3405-44FF-A96C-FC9798F9EA82}"/>
              </a:ext>
            </a:extLst>
          </p:cNvPr>
          <p:cNvPicPr>
            <a:picLocks noChangeAspect="1"/>
          </p:cNvPicPr>
          <p:nvPr/>
        </p:nvPicPr>
        <p:blipFill>
          <a:blip r:embed="rId4"/>
          <a:stretch>
            <a:fillRect/>
          </a:stretch>
        </p:blipFill>
        <p:spPr>
          <a:xfrm>
            <a:off x="4571999" y="1770477"/>
            <a:ext cx="4502999" cy="1704243"/>
          </a:xfrm>
          <a:prstGeom prst="rect">
            <a:avLst/>
          </a:prstGeom>
        </p:spPr>
      </p:pic>
    </p:spTree>
    <p:extLst>
      <p:ext uri="{BB962C8B-B14F-4D97-AF65-F5344CB8AC3E}">
        <p14:creationId xmlns:p14="http://schemas.microsoft.com/office/powerpoint/2010/main" val="2333082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Descriptive Statistics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Measure of Central Tendency</a:t>
            </a:r>
            <a:endParaRPr dirty="0"/>
          </a:p>
        </p:txBody>
      </p:sp>
      <p:sp>
        <p:nvSpPr>
          <p:cNvPr id="75" name="Google Shape;75;p15"/>
          <p:cNvSpPr txBox="1">
            <a:spLocks noGrp="1"/>
          </p:cNvSpPr>
          <p:nvPr>
            <p:ph type="body" idx="2"/>
          </p:nvPr>
        </p:nvSpPr>
        <p:spPr>
          <a:xfrm>
            <a:off x="358175" y="2571750"/>
            <a:ext cx="3837000" cy="2116776"/>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dirty="0"/>
              <a:t>Measures of central tendency focus on the average or middle values of data sets.</a:t>
            </a:r>
          </a:p>
          <a:p>
            <a:pPr marL="457200" lvl="0" indent="-317500" algn="just" rtl="0">
              <a:spcBef>
                <a:spcPts val="0"/>
              </a:spcBef>
              <a:spcAft>
                <a:spcPts val="0"/>
              </a:spcAft>
              <a:buSzPts val="1400"/>
              <a:buChar char="●"/>
            </a:pPr>
            <a:r>
              <a:rPr lang="en-US" dirty="0"/>
              <a:t>These measures indicate where most values in a distribution fall and are also referred to as the central location of a distribution.</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US" dirty="0">
                <a:hlinkClick r:id="rId3"/>
              </a:rPr>
              <a:t>https://www.geeksforgeeks.org/difference-between-descriptive-and-inferential-statistics/</a:t>
            </a:r>
            <a:r>
              <a:rPr lang="en-US" dirty="0"/>
              <a:t> </a:t>
            </a:r>
            <a:endParaRPr dirty="0"/>
          </a:p>
        </p:txBody>
      </p:sp>
      <p:pic>
        <p:nvPicPr>
          <p:cNvPr id="4" name="Picture 3">
            <a:extLst>
              <a:ext uri="{FF2B5EF4-FFF2-40B4-BE49-F238E27FC236}">
                <a16:creationId xmlns:a16="http://schemas.microsoft.com/office/drawing/2014/main" id="{2EEAFAF6-E7A7-4442-A5EC-12E7E6CD248F}"/>
              </a:ext>
            </a:extLst>
          </p:cNvPr>
          <p:cNvPicPr>
            <a:picLocks noChangeAspect="1"/>
          </p:cNvPicPr>
          <p:nvPr/>
        </p:nvPicPr>
        <p:blipFill>
          <a:blip r:embed="rId4"/>
          <a:stretch>
            <a:fillRect/>
          </a:stretch>
        </p:blipFill>
        <p:spPr>
          <a:xfrm>
            <a:off x="4572000" y="1651071"/>
            <a:ext cx="4595050" cy="1812219"/>
          </a:xfrm>
          <a:prstGeom prst="rect">
            <a:avLst/>
          </a:prstGeom>
        </p:spPr>
      </p:pic>
    </p:spTree>
    <p:extLst>
      <p:ext uri="{BB962C8B-B14F-4D97-AF65-F5344CB8AC3E}">
        <p14:creationId xmlns:p14="http://schemas.microsoft.com/office/powerpoint/2010/main" val="13223274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Descriptive Statistics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Measure of Central Tendency continued…</a:t>
            </a:r>
            <a:endParaRPr dirty="0"/>
          </a:p>
        </p:txBody>
      </p:sp>
      <p:sp>
        <p:nvSpPr>
          <p:cNvPr id="75" name="Google Shape;75;p15"/>
          <p:cNvSpPr txBox="1">
            <a:spLocks noGrp="1"/>
          </p:cNvSpPr>
          <p:nvPr>
            <p:ph type="body" idx="2"/>
          </p:nvPr>
        </p:nvSpPr>
        <p:spPr>
          <a:xfrm>
            <a:off x="358175" y="2571750"/>
            <a:ext cx="3837000" cy="2116776"/>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dirty="0"/>
              <a:t>We can think of it as the tendency of data to cluster around a middle value.</a:t>
            </a:r>
          </a:p>
          <a:p>
            <a:pPr marL="457200" lvl="0" indent="-317500" algn="just" rtl="0">
              <a:spcBef>
                <a:spcPts val="0"/>
              </a:spcBef>
              <a:spcAft>
                <a:spcPts val="0"/>
              </a:spcAft>
              <a:buSzPts val="1400"/>
              <a:buChar char="●"/>
            </a:pPr>
            <a:r>
              <a:rPr lang="en-US" dirty="0"/>
              <a:t>In statistics the three most common measures of central tendency are the mean, median and mode.</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US" dirty="0">
                <a:hlinkClick r:id="rId3"/>
              </a:rPr>
              <a:t>https://www.geeksforgeeks.org/difference-between-descriptive-and-inferential-statistics/</a:t>
            </a:r>
            <a:r>
              <a:rPr lang="en-US" dirty="0"/>
              <a:t> </a:t>
            </a:r>
            <a:endParaRPr dirty="0"/>
          </a:p>
        </p:txBody>
      </p:sp>
      <p:pic>
        <p:nvPicPr>
          <p:cNvPr id="4" name="Picture 3">
            <a:extLst>
              <a:ext uri="{FF2B5EF4-FFF2-40B4-BE49-F238E27FC236}">
                <a16:creationId xmlns:a16="http://schemas.microsoft.com/office/drawing/2014/main" id="{2EEAFAF6-E7A7-4442-A5EC-12E7E6CD248F}"/>
              </a:ext>
            </a:extLst>
          </p:cNvPr>
          <p:cNvPicPr>
            <a:picLocks noChangeAspect="1"/>
          </p:cNvPicPr>
          <p:nvPr/>
        </p:nvPicPr>
        <p:blipFill>
          <a:blip r:embed="rId4"/>
          <a:stretch>
            <a:fillRect/>
          </a:stretch>
        </p:blipFill>
        <p:spPr>
          <a:xfrm>
            <a:off x="4572000" y="1651071"/>
            <a:ext cx="4595050" cy="1812219"/>
          </a:xfrm>
          <a:prstGeom prst="rect">
            <a:avLst/>
          </a:prstGeom>
        </p:spPr>
      </p:pic>
    </p:spTree>
    <p:extLst>
      <p:ext uri="{BB962C8B-B14F-4D97-AF65-F5344CB8AC3E}">
        <p14:creationId xmlns:p14="http://schemas.microsoft.com/office/powerpoint/2010/main" val="15782787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Descriptive Statistics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Measure of Central Tendency continued…</a:t>
            </a:r>
            <a:endParaRPr dirty="0"/>
          </a:p>
        </p:txBody>
      </p:sp>
      <p:sp>
        <p:nvSpPr>
          <p:cNvPr id="75" name="Google Shape;75;p15"/>
          <p:cNvSpPr txBox="1">
            <a:spLocks noGrp="1"/>
          </p:cNvSpPr>
          <p:nvPr>
            <p:ph type="body" idx="2"/>
          </p:nvPr>
        </p:nvSpPr>
        <p:spPr>
          <a:xfrm>
            <a:off x="358175" y="2571750"/>
            <a:ext cx="3837000" cy="2116776"/>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dirty="0"/>
              <a:t>Each of these measures calculates the location of the central point using a different method.</a:t>
            </a:r>
          </a:p>
          <a:p>
            <a:pPr marL="457200" lvl="0" indent="-317500" algn="just" rtl="0">
              <a:spcBef>
                <a:spcPts val="0"/>
              </a:spcBef>
              <a:spcAft>
                <a:spcPts val="0"/>
              </a:spcAft>
              <a:buSzPts val="1400"/>
              <a:buChar char="●"/>
            </a:pPr>
            <a:r>
              <a:rPr lang="en-US" dirty="0"/>
              <a:t>Choosing the best measure of central tendency depends on the type of data we have.</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US" dirty="0">
                <a:hlinkClick r:id="rId3"/>
              </a:rPr>
              <a:t>https://www.geeksforgeeks.org/difference-between-descriptive-and-inferential-statistics/</a:t>
            </a:r>
            <a:r>
              <a:rPr lang="en-US" dirty="0"/>
              <a:t> </a:t>
            </a:r>
            <a:endParaRPr dirty="0"/>
          </a:p>
        </p:txBody>
      </p:sp>
      <p:pic>
        <p:nvPicPr>
          <p:cNvPr id="4" name="Picture 3">
            <a:extLst>
              <a:ext uri="{FF2B5EF4-FFF2-40B4-BE49-F238E27FC236}">
                <a16:creationId xmlns:a16="http://schemas.microsoft.com/office/drawing/2014/main" id="{2EEAFAF6-E7A7-4442-A5EC-12E7E6CD248F}"/>
              </a:ext>
            </a:extLst>
          </p:cNvPr>
          <p:cNvPicPr>
            <a:picLocks noChangeAspect="1"/>
          </p:cNvPicPr>
          <p:nvPr/>
        </p:nvPicPr>
        <p:blipFill>
          <a:blip r:embed="rId4"/>
          <a:stretch>
            <a:fillRect/>
          </a:stretch>
        </p:blipFill>
        <p:spPr>
          <a:xfrm>
            <a:off x="4572000" y="1651071"/>
            <a:ext cx="4595050" cy="1812219"/>
          </a:xfrm>
          <a:prstGeom prst="rect">
            <a:avLst/>
          </a:prstGeom>
        </p:spPr>
      </p:pic>
    </p:spTree>
    <p:extLst>
      <p:ext uri="{BB962C8B-B14F-4D97-AF65-F5344CB8AC3E}">
        <p14:creationId xmlns:p14="http://schemas.microsoft.com/office/powerpoint/2010/main" val="35681859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Measure of Central Tendency</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Mean</a:t>
            </a:r>
            <a:endParaRPr dirty="0"/>
          </a:p>
        </p:txBody>
      </p:sp>
      <p:sp>
        <p:nvSpPr>
          <p:cNvPr id="75" name="Google Shape;75;p15"/>
          <p:cNvSpPr txBox="1">
            <a:spLocks noGrp="1"/>
          </p:cNvSpPr>
          <p:nvPr>
            <p:ph type="body" idx="2"/>
          </p:nvPr>
        </p:nvSpPr>
        <p:spPr>
          <a:xfrm>
            <a:off x="358175" y="2571750"/>
            <a:ext cx="3837000" cy="2116776"/>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dirty="0"/>
              <a:t>The mean is the arithmetic average, and it is probably the measure of central tendency that you are most familiar.</a:t>
            </a:r>
          </a:p>
          <a:p>
            <a:pPr marL="457200" lvl="0" indent="-317500" algn="just" rtl="0">
              <a:spcBef>
                <a:spcPts val="0"/>
              </a:spcBef>
              <a:spcAft>
                <a:spcPts val="0"/>
              </a:spcAft>
              <a:buSzPts val="1400"/>
              <a:buChar char="●"/>
            </a:pPr>
            <a:r>
              <a:rPr lang="en-US" dirty="0"/>
              <a:t>Calculating the mean is very simple.</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US" dirty="0">
                <a:hlinkClick r:id="rId3"/>
              </a:rPr>
              <a:t>https://www.geeksforgeeks.org/difference-between-descriptive-and-inferential-statistics/</a:t>
            </a:r>
            <a:r>
              <a:rPr lang="en-US" dirty="0"/>
              <a:t> </a:t>
            </a:r>
            <a:endParaRPr dirty="0"/>
          </a:p>
        </p:txBody>
      </p:sp>
      <p:pic>
        <p:nvPicPr>
          <p:cNvPr id="2" name="Picture 1">
            <a:extLst>
              <a:ext uri="{FF2B5EF4-FFF2-40B4-BE49-F238E27FC236}">
                <a16:creationId xmlns:a16="http://schemas.microsoft.com/office/drawing/2014/main" id="{5590F7C2-E48F-4BF9-A6E7-29A8513E50E1}"/>
              </a:ext>
            </a:extLst>
          </p:cNvPr>
          <p:cNvPicPr>
            <a:picLocks noChangeAspect="1"/>
          </p:cNvPicPr>
          <p:nvPr/>
        </p:nvPicPr>
        <p:blipFill>
          <a:blip r:embed="rId4"/>
          <a:stretch>
            <a:fillRect/>
          </a:stretch>
        </p:blipFill>
        <p:spPr>
          <a:xfrm>
            <a:off x="4572000" y="1567375"/>
            <a:ext cx="4572000" cy="2348508"/>
          </a:xfrm>
          <a:prstGeom prst="rect">
            <a:avLst/>
          </a:prstGeom>
        </p:spPr>
      </p:pic>
    </p:spTree>
    <p:extLst>
      <p:ext uri="{BB962C8B-B14F-4D97-AF65-F5344CB8AC3E}">
        <p14:creationId xmlns:p14="http://schemas.microsoft.com/office/powerpoint/2010/main" val="3868973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Introduction to business analytics and Concepts of business analytics</a:t>
            </a:r>
          </a:p>
        </p:txBody>
      </p:sp>
      <p:sp>
        <p:nvSpPr>
          <p:cNvPr id="74" name="Google Shape;74;p15"/>
          <p:cNvSpPr txBox="1">
            <a:spLocks noGrp="1"/>
          </p:cNvSpPr>
          <p:nvPr>
            <p:ph type="subTitle" idx="1"/>
          </p:nvPr>
        </p:nvSpPr>
        <p:spPr>
          <a:xfrm>
            <a:off x="254075" y="1813865"/>
            <a:ext cx="4045200" cy="641400"/>
          </a:xfrm>
          <a:prstGeom prst="rect">
            <a:avLst/>
          </a:prstGeom>
        </p:spPr>
        <p:txBody>
          <a:bodyPr spcFirstLastPara="1" wrap="square" lIns="91425" tIns="91425" rIns="91425" bIns="91425" anchor="ctr" anchorCtr="0">
            <a:noAutofit/>
          </a:bodyPr>
          <a:lstStyle/>
          <a:p>
            <a:r>
              <a:rPr lang="en-IN" dirty="0"/>
              <a:t>What is Business Analytics?(</a:t>
            </a:r>
            <a:r>
              <a:rPr lang="en-IN" dirty="0" err="1"/>
              <a:t>Contd</a:t>
            </a:r>
            <a:r>
              <a:rPr lang="en-IN" dirty="0"/>
              <a:t>)</a:t>
            </a:r>
            <a:endParaRPr lang="en-IN" dirty="0">
              <a:effectLst/>
            </a:endParaRP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IN" dirty="0"/>
              <a:t>Business Analytics is "the study of data through statistical and operations analysis, the formation of predictive models, application of optimization techniques, and the communication of these results to customers, business partners, and college executives”.</a:t>
            </a:r>
            <a:endParaRPr lang="en-IN" dirty="0">
              <a:effectLst/>
            </a:endParaRPr>
          </a:p>
        </p:txBody>
      </p:sp>
      <p:sp>
        <p:nvSpPr>
          <p:cNvPr id="77" name="Google Shape;77;p15"/>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h</a:t>
            </a:r>
            <a:r>
              <a:rPr lang="en-IN" dirty="0" err="1"/>
              <a:t>ttps</a:t>
            </a:r>
            <a:r>
              <a:rPr lang="en-IN" dirty="0"/>
              <a:t>://</a:t>
            </a:r>
            <a:r>
              <a:rPr lang="en-IN" dirty="0" err="1"/>
              <a:t>www.proschoolonline.com</a:t>
            </a:r>
            <a:r>
              <a:rPr lang="en-IN" dirty="0"/>
              <a:t>/certification-business-analytics-course/what-is-b </a:t>
            </a:r>
          </a:p>
          <a:p>
            <a:pPr marL="0" lvl="0" indent="0" eaLnBrk="0" fontAlgn="base" hangingPunct="0">
              <a:lnSpc>
                <a:spcPct val="100000"/>
              </a:lnSpc>
              <a:spcBef>
                <a:spcPct val="0"/>
              </a:spcBef>
              <a:spcAft>
                <a:spcPct val="0"/>
              </a:spcAft>
              <a:buClrTx/>
              <a:buSzTx/>
              <a:buNone/>
            </a:pPr>
            <a:endParaRPr lang="en-US" altLang="en-US" sz="1800" dirty="0">
              <a:solidFill>
                <a:schemeClr val="tx1"/>
              </a:solidFill>
              <a:latin typeface="Arial" panose="020B0604020202020204" pitchFamily="34" charset="0"/>
            </a:endParaRP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1265" name="Picture 1" descr="page7image4988688">
            <a:extLst>
              <a:ext uri="{FF2B5EF4-FFF2-40B4-BE49-F238E27FC236}">
                <a16:creationId xmlns:a16="http://schemas.microsoft.com/office/drawing/2014/main" id="{4353C91C-7462-9C48-99F3-F9C35D60BD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415332"/>
            <a:ext cx="4572000"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3266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Measure of Central Tendency</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Mean continued…</a:t>
            </a:r>
            <a:endParaRPr dirty="0"/>
          </a:p>
        </p:txBody>
      </p:sp>
      <p:sp>
        <p:nvSpPr>
          <p:cNvPr id="75" name="Google Shape;75;p15"/>
          <p:cNvSpPr txBox="1">
            <a:spLocks noGrp="1"/>
          </p:cNvSpPr>
          <p:nvPr>
            <p:ph type="body" idx="2"/>
          </p:nvPr>
        </p:nvSpPr>
        <p:spPr>
          <a:xfrm>
            <a:off x="358175" y="2571750"/>
            <a:ext cx="3837000" cy="2116776"/>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dirty="0"/>
              <a:t>We just add up all of the values and divide by the number of observations in your dataset.</a:t>
            </a:r>
          </a:p>
          <a:p>
            <a:pPr marL="457200" lvl="0" indent="-317500" algn="just" rtl="0">
              <a:spcBef>
                <a:spcPts val="0"/>
              </a:spcBef>
              <a:spcAft>
                <a:spcPts val="0"/>
              </a:spcAft>
              <a:buSzPts val="1400"/>
              <a:buChar char="●"/>
            </a:pPr>
            <a:r>
              <a:rPr lang="en-US" dirty="0"/>
              <a:t>x1+x2+x3+.....+</a:t>
            </a:r>
            <a:r>
              <a:rPr lang="en-US" dirty="0" err="1"/>
              <a:t>xn</a:t>
            </a:r>
            <a:endParaRPr lang="en-US" dirty="0"/>
          </a:p>
          <a:p>
            <a:pPr marL="139700" lvl="0" indent="0" algn="just" rtl="0">
              <a:spcBef>
                <a:spcPts val="0"/>
              </a:spcBef>
              <a:spcAft>
                <a:spcPts val="0"/>
              </a:spcAft>
              <a:buSzPts val="1400"/>
              <a:buNone/>
            </a:pPr>
            <a:r>
              <a:rPr lang="en-US" dirty="0"/>
              <a:t>       _______________</a:t>
            </a:r>
          </a:p>
          <a:p>
            <a:pPr marL="139700" lvl="0" indent="0" algn="just" rtl="0">
              <a:spcBef>
                <a:spcPts val="0"/>
              </a:spcBef>
              <a:spcAft>
                <a:spcPts val="0"/>
              </a:spcAft>
              <a:buSzPts val="1400"/>
              <a:buNone/>
            </a:pPr>
            <a:r>
              <a:rPr lang="en-US" dirty="0"/>
              <a:t>                     n</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US" dirty="0">
                <a:hlinkClick r:id="rId3"/>
              </a:rPr>
              <a:t>https://www.geeksforgeeks.org/difference-between-descriptive-and-inferential-statistics/</a:t>
            </a:r>
            <a:r>
              <a:rPr lang="en-US" dirty="0"/>
              <a:t> </a:t>
            </a:r>
            <a:endParaRPr dirty="0"/>
          </a:p>
        </p:txBody>
      </p:sp>
      <p:pic>
        <p:nvPicPr>
          <p:cNvPr id="3" name="Picture 2">
            <a:extLst>
              <a:ext uri="{FF2B5EF4-FFF2-40B4-BE49-F238E27FC236}">
                <a16:creationId xmlns:a16="http://schemas.microsoft.com/office/drawing/2014/main" id="{1709321E-C49E-45FC-BC3D-202176356029}"/>
              </a:ext>
            </a:extLst>
          </p:cNvPr>
          <p:cNvPicPr>
            <a:picLocks noChangeAspect="1"/>
          </p:cNvPicPr>
          <p:nvPr/>
        </p:nvPicPr>
        <p:blipFill>
          <a:blip r:embed="rId4"/>
          <a:stretch>
            <a:fillRect/>
          </a:stretch>
        </p:blipFill>
        <p:spPr>
          <a:xfrm>
            <a:off x="4565373" y="1354900"/>
            <a:ext cx="4572000" cy="2570059"/>
          </a:xfrm>
          <a:prstGeom prst="rect">
            <a:avLst/>
          </a:prstGeom>
        </p:spPr>
      </p:pic>
    </p:spTree>
    <p:extLst>
      <p:ext uri="{BB962C8B-B14F-4D97-AF65-F5344CB8AC3E}">
        <p14:creationId xmlns:p14="http://schemas.microsoft.com/office/powerpoint/2010/main" val="4762218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Measure of Central Tendency</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Mean continued…</a:t>
            </a:r>
            <a:endParaRPr dirty="0"/>
          </a:p>
        </p:txBody>
      </p:sp>
      <p:sp>
        <p:nvSpPr>
          <p:cNvPr id="75" name="Google Shape;75;p15"/>
          <p:cNvSpPr txBox="1">
            <a:spLocks noGrp="1"/>
          </p:cNvSpPr>
          <p:nvPr>
            <p:ph type="body" idx="2"/>
          </p:nvPr>
        </p:nvSpPr>
        <p:spPr>
          <a:xfrm>
            <a:off x="358175" y="2571750"/>
            <a:ext cx="3837000" cy="2116776"/>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dirty="0"/>
              <a:t>The calculation of the mean incorporates all values in the data.</a:t>
            </a:r>
          </a:p>
          <a:p>
            <a:pPr marL="457200" lvl="0" indent="-317500" algn="just" rtl="0">
              <a:spcBef>
                <a:spcPts val="0"/>
              </a:spcBef>
              <a:spcAft>
                <a:spcPts val="0"/>
              </a:spcAft>
              <a:buSzPts val="1400"/>
              <a:buChar char="●"/>
            </a:pPr>
            <a:r>
              <a:rPr lang="en-US" dirty="0"/>
              <a:t>If you change any value, the mean changes.</a:t>
            </a:r>
          </a:p>
          <a:p>
            <a:pPr marL="457200" lvl="0" indent="-317500" algn="just" rtl="0">
              <a:spcBef>
                <a:spcPts val="0"/>
              </a:spcBef>
              <a:spcAft>
                <a:spcPts val="0"/>
              </a:spcAft>
              <a:buSzPts val="1400"/>
              <a:buChar char="●"/>
            </a:pPr>
            <a:r>
              <a:rPr lang="en-US" dirty="0"/>
              <a:t>However, the mean doesn’t always locate the center of the data accurately.</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US" dirty="0">
                <a:hlinkClick r:id="rId3"/>
              </a:rPr>
              <a:t>https://www.geeksforgeeks.org/difference-between-descriptive-and-inferential-statistics/</a:t>
            </a:r>
            <a:r>
              <a:rPr lang="en-US" dirty="0"/>
              <a:t> </a:t>
            </a:r>
            <a:endParaRPr dirty="0"/>
          </a:p>
        </p:txBody>
      </p:sp>
      <p:pic>
        <p:nvPicPr>
          <p:cNvPr id="3" name="Picture 2">
            <a:extLst>
              <a:ext uri="{FF2B5EF4-FFF2-40B4-BE49-F238E27FC236}">
                <a16:creationId xmlns:a16="http://schemas.microsoft.com/office/drawing/2014/main" id="{1709321E-C49E-45FC-BC3D-202176356029}"/>
              </a:ext>
            </a:extLst>
          </p:cNvPr>
          <p:cNvPicPr>
            <a:picLocks noChangeAspect="1"/>
          </p:cNvPicPr>
          <p:nvPr/>
        </p:nvPicPr>
        <p:blipFill>
          <a:blip r:embed="rId4"/>
          <a:stretch>
            <a:fillRect/>
          </a:stretch>
        </p:blipFill>
        <p:spPr>
          <a:xfrm>
            <a:off x="4565373" y="1354900"/>
            <a:ext cx="4572000" cy="2570059"/>
          </a:xfrm>
          <a:prstGeom prst="rect">
            <a:avLst/>
          </a:prstGeom>
        </p:spPr>
      </p:pic>
    </p:spTree>
    <p:extLst>
      <p:ext uri="{BB962C8B-B14F-4D97-AF65-F5344CB8AC3E}">
        <p14:creationId xmlns:p14="http://schemas.microsoft.com/office/powerpoint/2010/main" val="3300567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Measure of Central Tendency</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Mean continued…</a:t>
            </a:r>
            <a:endParaRPr dirty="0"/>
          </a:p>
        </p:txBody>
      </p:sp>
      <p:sp>
        <p:nvSpPr>
          <p:cNvPr id="75" name="Google Shape;75;p15"/>
          <p:cNvSpPr txBox="1">
            <a:spLocks noGrp="1"/>
          </p:cNvSpPr>
          <p:nvPr>
            <p:ph type="body" idx="2"/>
          </p:nvPr>
        </p:nvSpPr>
        <p:spPr>
          <a:xfrm>
            <a:off x="358175" y="2571750"/>
            <a:ext cx="3837000" cy="2116776"/>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dirty="0"/>
              <a:t>In a symmetric distribution, the mean locates the center accurately.</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US" dirty="0">
                <a:hlinkClick r:id="rId3"/>
              </a:rPr>
              <a:t>https://www.geeksforgeeks.org/difference-between-descriptive-and-inferential-statistics/</a:t>
            </a:r>
            <a:r>
              <a:rPr lang="en-US" dirty="0"/>
              <a:t> </a:t>
            </a:r>
            <a:endParaRPr dirty="0"/>
          </a:p>
        </p:txBody>
      </p:sp>
      <p:pic>
        <p:nvPicPr>
          <p:cNvPr id="4" name="Picture 3">
            <a:extLst>
              <a:ext uri="{FF2B5EF4-FFF2-40B4-BE49-F238E27FC236}">
                <a16:creationId xmlns:a16="http://schemas.microsoft.com/office/drawing/2014/main" id="{70B19E84-5B18-41C3-978A-2A9F57B707EE}"/>
              </a:ext>
            </a:extLst>
          </p:cNvPr>
          <p:cNvPicPr>
            <a:picLocks noChangeAspect="1"/>
          </p:cNvPicPr>
          <p:nvPr/>
        </p:nvPicPr>
        <p:blipFill>
          <a:blip r:embed="rId4"/>
          <a:stretch>
            <a:fillRect/>
          </a:stretch>
        </p:blipFill>
        <p:spPr>
          <a:xfrm>
            <a:off x="4572000" y="1092256"/>
            <a:ext cx="4572000" cy="3048001"/>
          </a:xfrm>
          <a:prstGeom prst="rect">
            <a:avLst/>
          </a:prstGeom>
        </p:spPr>
      </p:pic>
    </p:spTree>
    <p:extLst>
      <p:ext uri="{BB962C8B-B14F-4D97-AF65-F5344CB8AC3E}">
        <p14:creationId xmlns:p14="http://schemas.microsoft.com/office/powerpoint/2010/main" val="23126975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Measure of Central Tendency</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Mean continued…</a:t>
            </a:r>
            <a:endParaRPr dirty="0"/>
          </a:p>
        </p:txBody>
      </p:sp>
      <p:sp>
        <p:nvSpPr>
          <p:cNvPr id="75" name="Google Shape;75;p15"/>
          <p:cNvSpPr txBox="1">
            <a:spLocks noGrp="1"/>
          </p:cNvSpPr>
          <p:nvPr>
            <p:ph type="body" idx="2"/>
          </p:nvPr>
        </p:nvSpPr>
        <p:spPr>
          <a:xfrm>
            <a:off x="358175" y="2571750"/>
            <a:ext cx="3837000" cy="2116776"/>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dirty="0"/>
              <a:t>However, in a skewed distribution, the mean can miss the mark.</a:t>
            </a:r>
          </a:p>
          <a:p>
            <a:pPr marL="457200" lvl="0" indent="-317500" algn="just" rtl="0">
              <a:spcBef>
                <a:spcPts val="0"/>
              </a:spcBef>
              <a:spcAft>
                <a:spcPts val="0"/>
              </a:spcAft>
              <a:buSzPts val="1400"/>
              <a:buChar char="●"/>
            </a:pPr>
            <a:r>
              <a:rPr lang="en-US" dirty="0"/>
              <a:t>This problem occurs because outliers have a substantial impact on the mean.</a:t>
            </a:r>
          </a:p>
          <a:p>
            <a:pPr marL="457200" lvl="0" indent="-317500" algn="just" rtl="0">
              <a:spcBef>
                <a:spcPts val="0"/>
              </a:spcBef>
              <a:spcAft>
                <a:spcPts val="0"/>
              </a:spcAft>
              <a:buSzPts val="1400"/>
              <a:buChar char="●"/>
            </a:pPr>
            <a:r>
              <a:rPr lang="en-US" dirty="0"/>
              <a:t>Extreme values in an extended tail pull the mean away from the center.</a:t>
            </a:r>
          </a:p>
          <a:p>
            <a:pPr marL="457200" lvl="0" indent="-317500" algn="just" rtl="0">
              <a:spcBef>
                <a:spcPts val="0"/>
              </a:spcBef>
              <a:spcAft>
                <a:spcPts val="0"/>
              </a:spcAft>
              <a:buSzPts val="1400"/>
              <a:buChar char="●"/>
            </a:pPr>
            <a:r>
              <a:rPr lang="en-US" dirty="0"/>
              <a:t>As the distribution becomes more skewed, the mean is drawn further away from the center.</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US" dirty="0">
                <a:hlinkClick r:id="rId3"/>
              </a:rPr>
              <a:t>https://www.geeksforgeeks.org/difference-between-descriptive-and-inferential-statistics/</a:t>
            </a:r>
            <a:r>
              <a:rPr lang="en-US" dirty="0"/>
              <a:t> </a:t>
            </a:r>
            <a:endParaRPr dirty="0"/>
          </a:p>
        </p:txBody>
      </p:sp>
      <p:pic>
        <p:nvPicPr>
          <p:cNvPr id="3" name="Picture 2">
            <a:extLst>
              <a:ext uri="{FF2B5EF4-FFF2-40B4-BE49-F238E27FC236}">
                <a16:creationId xmlns:a16="http://schemas.microsoft.com/office/drawing/2014/main" id="{9CCA4230-5A51-4A17-A478-8096906DB030}"/>
              </a:ext>
            </a:extLst>
          </p:cNvPr>
          <p:cNvPicPr>
            <a:picLocks noChangeAspect="1"/>
          </p:cNvPicPr>
          <p:nvPr/>
        </p:nvPicPr>
        <p:blipFill>
          <a:blip r:embed="rId4"/>
          <a:stretch>
            <a:fillRect/>
          </a:stretch>
        </p:blipFill>
        <p:spPr>
          <a:xfrm>
            <a:off x="4572000" y="1152497"/>
            <a:ext cx="4572000" cy="3048001"/>
          </a:xfrm>
          <a:prstGeom prst="rect">
            <a:avLst/>
          </a:prstGeom>
        </p:spPr>
      </p:pic>
    </p:spTree>
    <p:extLst>
      <p:ext uri="{BB962C8B-B14F-4D97-AF65-F5344CB8AC3E}">
        <p14:creationId xmlns:p14="http://schemas.microsoft.com/office/powerpoint/2010/main" val="34571353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Measure of Central Tendency</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Median</a:t>
            </a:r>
            <a:endParaRPr dirty="0"/>
          </a:p>
        </p:txBody>
      </p:sp>
      <p:sp>
        <p:nvSpPr>
          <p:cNvPr id="75" name="Google Shape;75;p15"/>
          <p:cNvSpPr txBox="1">
            <a:spLocks noGrp="1"/>
          </p:cNvSpPr>
          <p:nvPr>
            <p:ph type="body" idx="2"/>
          </p:nvPr>
        </p:nvSpPr>
        <p:spPr>
          <a:xfrm>
            <a:off x="358175" y="2571750"/>
            <a:ext cx="3837000" cy="2116776"/>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dirty="0"/>
              <a:t>The median is the middle value.</a:t>
            </a:r>
          </a:p>
          <a:p>
            <a:pPr marL="457200" lvl="0" indent="-317500" algn="just" rtl="0">
              <a:spcBef>
                <a:spcPts val="0"/>
              </a:spcBef>
              <a:spcAft>
                <a:spcPts val="0"/>
              </a:spcAft>
              <a:buSzPts val="1400"/>
              <a:buChar char="●"/>
            </a:pPr>
            <a:r>
              <a:rPr lang="en-US" dirty="0"/>
              <a:t>It is the value that splits the dataset in half.</a:t>
            </a:r>
          </a:p>
          <a:p>
            <a:pPr marL="457200" lvl="0" indent="-317500" algn="just" rtl="0">
              <a:spcBef>
                <a:spcPts val="0"/>
              </a:spcBef>
              <a:spcAft>
                <a:spcPts val="0"/>
              </a:spcAft>
              <a:buSzPts val="1400"/>
              <a:buChar char="●"/>
            </a:pPr>
            <a:r>
              <a:rPr lang="en-US" dirty="0"/>
              <a:t>To find the median, order your data from smallest to largest, and then find the data point that has an equal amount of values above it and below it.</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US" dirty="0">
                <a:hlinkClick r:id="rId3"/>
              </a:rPr>
              <a:t>https://www.geeksforgeeks.org/difference-between-descriptive-and-inferential-statistics/</a:t>
            </a:r>
            <a:r>
              <a:rPr lang="en-US" dirty="0"/>
              <a:t> </a:t>
            </a:r>
            <a:endParaRPr dirty="0"/>
          </a:p>
        </p:txBody>
      </p:sp>
      <p:pic>
        <p:nvPicPr>
          <p:cNvPr id="4" name="Picture 3">
            <a:extLst>
              <a:ext uri="{FF2B5EF4-FFF2-40B4-BE49-F238E27FC236}">
                <a16:creationId xmlns:a16="http://schemas.microsoft.com/office/drawing/2014/main" id="{67413395-B9F1-45D8-B40E-EC5A65DD887E}"/>
              </a:ext>
            </a:extLst>
          </p:cNvPr>
          <p:cNvPicPr>
            <a:picLocks noChangeAspect="1"/>
          </p:cNvPicPr>
          <p:nvPr/>
        </p:nvPicPr>
        <p:blipFill>
          <a:blip r:embed="rId4"/>
          <a:stretch>
            <a:fillRect/>
          </a:stretch>
        </p:blipFill>
        <p:spPr>
          <a:xfrm>
            <a:off x="4583230" y="1888074"/>
            <a:ext cx="4602723" cy="1815245"/>
          </a:xfrm>
          <a:prstGeom prst="rect">
            <a:avLst/>
          </a:prstGeom>
        </p:spPr>
      </p:pic>
    </p:spTree>
    <p:extLst>
      <p:ext uri="{BB962C8B-B14F-4D97-AF65-F5344CB8AC3E}">
        <p14:creationId xmlns:p14="http://schemas.microsoft.com/office/powerpoint/2010/main" val="28143220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Measure of Central Tendency</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Median continued…</a:t>
            </a:r>
            <a:endParaRPr dirty="0"/>
          </a:p>
        </p:txBody>
      </p:sp>
      <p:sp>
        <p:nvSpPr>
          <p:cNvPr id="75" name="Google Shape;75;p15"/>
          <p:cNvSpPr txBox="1">
            <a:spLocks noGrp="1"/>
          </p:cNvSpPr>
          <p:nvPr>
            <p:ph type="body" idx="2"/>
          </p:nvPr>
        </p:nvSpPr>
        <p:spPr>
          <a:xfrm>
            <a:off x="358175" y="2571750"/>
            <a:ext cx="3837000" cy="2116776"/>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dirty="0"/>
              <a:t>The method for locating the median varies slightly depending on whether your dataset has an even or odd number of values.</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US" dirty="0">
                <a:hlinkClick r:id="rId3"/>
              </a:rPr>
              <a:t>https://www.geeksforgeeks.org/difference-between-descriptive-and-inferential-statistics/</a:t>
            </a:r>
            <a:r>
              <a:rPr lang="en-US" dirty="0"/>
              <a:t> </a:t>
            </a:r>
            <a:endParaRPr dirty="0"/>
          </a:p>
        </p:txBody>
      </p:sp>
      <p:pic>
        <p:nvPicPr>
          <p:cNvPr id="4" name="Picture 3">
            <a:extLst>
              <a:ext uri="{FF2B5EF4-FFF2-40B4-BE49-F238E27FC236}">
                <a16:creationId xmlns:a16="http://schemas.microsoft.com/office/drawing/2014/main" id="{67413395-B9F1-45D8-B40E-EC5A65DD887E}"/>
              </a:ext>
            </a:extLst>
          </p:cNvPr>
          <p:cNvPicPr>
            <a:picLocks noChangeAspect="1"/>
          </p:cNvPicPr>
          <p:nvPr/>
        </p:nvPicPr>
        <p:blipFill>
          <a:blip r:embed="rId4"/>
          <a:stretch>
            <a:fillRect/>
          </a:stretch>
        </p:blipFill>
        <p:spPr>
          <a:xfrm>
            <a:off x="4583230" y="1888074"/>
            <a:ext cx="4602723" cy="1815245"/>
          </a:xfrm>
          <a:prstGeom prst="rect">
            <a:avLst/>
          </a:prstGeom>
        </p:spPr>
      </p:pic>
    </p:spTree>
    <p:extLst>
      <p:ext uri="{BB962C8B-B14F-4D97-AF65-F5344CB8AC3E}">
        <p14:creationId xmlns:p14="http://schemas.microsoft.com/office/powerpoint/2010/main" val="42941413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Measure of Central Tendency</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Median continued…</a:t>
            </a:r>
            <a:endParaRPr dirty="0"/>
          </a:p>
        </p:txBody>
      </p:sp>
      <p:sp>
        <p:nvSpPr>
          <p:cNvPr id="75" name="Google Shape;75;p15"/>
          <p:cNvSpPr txBox="1">
            <a:spLocks noGrp="1"/>
          </p:cNvSpPr>
          <p:nvPr>
            <p:ph type="body" idx="2"/>
          </p:nvPr>
        </p:nvSpPr>
        <p:spPr>
          <a:xfrm>
            <a:off x="358175" y="2571750"/>
            <a:ext cx="3837000" cy="2116776"/>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dirty="0"/>
              <a:t>In the dataset with the odd number of observations, notice how the number 12 has six values above it and six below it.</a:t>
            </a:r>
          </a:p>
          <a:p>
            <a:pPr marL="457200" lvl="0" indent="-317500" algn="just" rtl="0">
              <a:spcBef>
                <a:spcPts val="0"/>
              </a:spcBef>
              <a:spcAft>
                <a:spcPts val="0"/>
              </a:spcAft>
              <a:buSzPts val="1400"/>
              <a:buChar char="●"/>
            </a:pPr>
            <a:r>
              <a:rPr lang="en-US" dirty="0"/>
              <a:t>Therefore, 12 is the median of this dataset.</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US" dirty="0">
                <a:hlinkClick r:id="rId3"/>
              </a:rPr>
              <a:t>https://www.geeksforgeeks.org/difference-between-descriptive-and-inferential-statistics/</a:t>
            </a:r>
            <a:r>
              <a:rPr lang="en-US" dirty="0"/>
              <a:t> </a:t>
            </a:r>
            <a:endParaRPr dirty="0"/>
          </a:p>
        </p:txBody>
      </p:sp>
      <p:pic>
        <p:nvPicPr>
          <p:cNvPr id="2" name="Picture 1">
            <a:extLst>
              <a:ext uri="{FF2B5EF4-FFF2-40B4-BE49-F238E27FC236}">
                <a16:creationId xmlns:a16="http://schemas.microsoft.com/office/drawing/2014/main" id="{A63D9FEF-7FF5-4605-80BA-71EBF030DC37}"/>
              </a:ext>
            </a:extLst>
          </p:cNvPr>
          <p:cNvPicPr>
            <a:picLocks noChangeAspect="1"/>
          </p:cNvPicPr>
          <p:nvPr/>
        </p:nvPicPr>
        <p:blipFill>
          <a:blip r:embed="rId4"/>
          <a:stretch>
            <a:fillRect/>
          </a:stretch>
        </p:blipFill>
        <p:spPr>
          <a:xfrm>
            <a:off x="4568689" y="1714644"/>
            <a:ext cx="4565368" cy="2034395"/>
          </a:xfrm>
          <a:prstGeom prst="rect">
            <a:avLst/>
          </a:prstGeom>
        </p:spPr>
      </p:pic>
    </p:spTree>
    <p:extLst>
      <p:ext uri="{BB962C8B-B14F-4D97-AF65-F5344CB8AC3E}">
        <p14:creationId xmlns:p14="http://schemas.microsoft.com/office/powerpoint/2010/main" val="9428366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Measure of Central Tendency</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Median continued…</a:t>
            </a:r>
            <a:endParaRPr dirty="0"/>
          </a:p>
        </p:txBody>
      </p:sp>
      <p:sp>
        <p:nvSpPr>
          <p:cNvPr id="75" name="Google Shape;75;p15"/>
          <p:cNvSpPr txBox="1">
            <a:spLocks noGrp="1"/>
          </p:cNvSpPr>
          <p:nvPr>
            <p:ph type="body" idx="2"/>
          </p:nvPr>
        </p:nvSpPr>
        <p:spPr>
          <a:xfrm>
            <a:off x="358175" y="2571750"/>
            <a:ext cx="3837000" cy="2116776"/>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dirty="0"/>
              <a:t>When there is an even number of values, you count in to the two innermost values and then take the average.</a:t>
            </a:r>
          </a:p>
          <a:p>
            <a:pPr marL="457200" lvl="0" indent="-317500" algn="just" rtl="0">
              <a:spcBef>
                <a:spcPts val="0"/>
              </a:spcBef>
              <a:spcAft>
                <a:spcPts val="0"/>
              </a:spcAft>
              <a:buSzPts val="1400"/>
              <a:buChar char="●"/>
            </a:pPr>
            <a:r>
              <a:rPr lang="en-US" dirty="0"/>
              <a:t>The average of 27 and 29 is 28.</a:t>
            </a:r>
          </a:p>
          <a:p>
            <a:pPr marL="457200" lvl="0" indent="-317500" algn="just" rtl="0">
              <a:spcBef>
                <a:spcPts val="0"/>
              </a:spcBef>
              <a:spcAft>
                <a:spcPts val="0"/>
              </a:spcAft>
              <a:buSzPts val="1400"/>
              <a:buChar char="●"/>
            </a:pPr>
            <a:r>
              <a:rPr lang="en-US" dirty="0"/>
              <a:t>Consequently, 28 is the median of this dataset.</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US" dirty="0">
                <a:hlinkClick r:id="rId3"/>
              </a:rPr>
              <a:t>https://www.geeksforgeeks.org/difference-between-descriptive-and-inferential-statistics/</a:t>
            </a:r>
            <a:r>
              <a:rPr lang="en-US" dirty="0"/>
              <a:t> </a:t>
            </a:r>
            <a:endParaRPr dirty="0"/>
          </a:p>
        </p:txBody>
      </p:sp>
      <p:pic>
        <p:nvPicPr>
          <p:cNvPr id="4" name="Picture 3">
            <a:extLst>
              <a:ext uri="{FF2B5EF4-FFF2-40B4-BE49-F238E27FC236}">
                <a16:creationId xmlns:a16="http://schemas.microsoft.com/office/drawing/2014/main" id="{03755919-BBE1-4113-A9B7-A91EA7F81C3B}"/>
              </a:ext>
            </a:extLst>
          </p:cNvPr>
          <p:cNvPicPr>
            <a:picLocks noChangeAspect="1"/>
          </p:cNvPicPr>
          <p:nvPr/>
        </p:nvPicPr>
        <p:blipFill>
          <a:blip r:embed="rId4"/>
          <a:stretch>
            <a:fillRect/>
          </a:stretch>
        </p:blipFill>
        <p:spPr>
          <a:xfrm>
            <a:off x="5235906" y="1034200"/>
            <a:ext cx="993444" cy="3369072"/>
          </a:xfrm>
          <a:prstGeom prst="rect">
            <a:avLst/>
          </a:prstGeom>
        </p:spPr>
      </p:pic>
      <p:pic>
        <p:nvPicPr>
          <p:cNvPr id="6" name="Picture 5">
            <a:extLst>
              <a:ext uri="{FF2B5EF4-FFF2-40B4-BE49-F238E27FC236}">
                <a16:creationId xmlns:a16="http://schemas.microsoft.com/office/drawing/2014/main" id="{50BB36A0-93BD-49BC-8160-304B33EEE334}"/>
              </a:ext>
            </a:extLst>
          </p:cNvPr>
          <p:cNvPicPr>
            <a:picLocks noChangeAspect="1"/>
          </p:cNvPicPr>
          <p:nvPr/>
        </p:nvPicPr>
        <p:blipFill>
          <a:blip r:embed="rId5"/>
          <a:stretch>
            <a:fillRect/>
          </a:stretch>
        </p:blipFill>
        <p:spPr>
          <a:xfrm>
            <a:off x="7534537" y="1034200"/>
            <a:ext cx="889973" cy="3369072"/>
          </a:xfrm>
          <a:prstGeom prst="rect">
            <a:avLst/>
          </a:prstGeom>
        </p:spPr>
      </p:pic>
    </p:spTree>
    <p:extLst>
      <p:ext uri="{BB962C8B-B14F-4D97-AF65-F5344CB8AC3E}">
        <p14:creationId xmlns:p14="http://schemas.microsoft.com/office/powerpoint/2010/main" val="22081942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Measure of Central Tendency</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Mode</a:t>
            </a:r>
            <a:endParaRPr dirty="0"/>
          </a:p>
        </p:txBody>
      </p:sp>
      <p:sp>
        <p:nvSpPr>
          <p:cNvPr id="75" name="Google Shape;75;p15"/>
          <p:cNvSpPr txBox="1">
            <a:spLocks noGrp="1"/>
          </p:cNvSpPr>
          <p:nvPr>
            <p:ph type="body" idx="2"/>
          </p:nvPr>
        </p:nvSpPr>
        <p:spPr>
          <a:xfrm>
            <a:off x="358175" y="2571750"/>
            <a:ext cx="3837000" cy="2116776"/>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dirty="0"/>
              <a:t>The mode is the value that occurs the most frequently in your data set.</a:t>
            </a:r>
          </a:p>
          <a:p>
            <a:pPr marL="457200" lvl="0" indent="-317500" algn="just" rtl="0">
              <a:spcBef>
                <a:spcPts val="0"/>
              </a:spcBef>
              <a:spcAft>
                <a:spcPts val="0"/>
              </a:spcAft>
              <a:buSzPts val="1400"/>
              <a:buChar char="●"/>
            </a:pPr>
            <a:r>
              <a:rPr lang="en-US" dirty="0"/>
              <a:t>On a bar chart, the mode is the highest bar.</a:t>
            </a:r>
          </a:p>
          <a:p>
            <a:pPr marL="457200" lvl="0" indent="-317500" algn="just" rtl="0">
              <a:spcBef>
                <a:spcPts val="0"/>
              </a:spcBef>
              <a:spcAft>
                <a:spcPts val="0"/>
              </a:spcAft>
              <a:buSzPts val="1400"/>
              <a:buChar char="●"/>
            </a:pPr>
            <a:r>
              <a:rPr lang="en-US" dirty="0"/>
              <a:t>If the data have multiple values that are tied for occurring the most frequently, you have a multimodal distribution.</a:t>
            </a:r>
          </a:p>
          <a:p>
            <a:pPr marL="457200" lvl="0" indent="-317500" algn="just" rtl="0">
              <a:spcBef>
                <a:spcPts val="0"/>
              </a:spcBef>
              <a:spcAft>
                <a:spcPts val="0"/>
              </a:spcAft>
              <a:buSzPts val="1400"/>
              <a:buChar char="●"/>
            </a:pPr>
            <a:r>
              <a:rPr lang="en-US" dirty="0"/>
              <a:t>If no value repeats, the data do not have a mode.</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US" dirty="0">
                <a:hlinkClick r:id="rId3"/>
              </a:rPr>
              <a:t>https://www.geeksforgeeks.org/difference-between-descriptive-and-inferential-statistics/</a:t>
            </a:r>
            <a:r>
              <a:rPr lang="en-US" dirty="0"/>
              <a:t> </a:t>
            </a:r>
            <a:endParaRPr dirty="0"/>
          </a:p>
        </p:txBody>
      </p:sp>
      <p:pic>
        <p:nvPicPr>
          <p:cNvPr id="3" name="Picture 2">
            <a:extLst>
              <a:ext uri="{FF2B5EF4-FFF2-40B4-BE49-F238E27FC236}">
                <a16:creationId xmlns:a16="http://schemas.microsoft.com/office/drawing/2014/main" id="{622A1184-AB81-4F11-887F-F02E89548BB6}"/>
              </a:ext>
            </a:extLst>
          </p:cNvPr>
          <p:cNvPicPr>
            <a:picLocks noChangeAspect="1"/>
          </p:cNvPicPr>
          <p:nvPr/>
        </p:nvPicPr>
        <p:blipFill>
          <a:blip r:embed="rId4"/>
          <a:stretch>
            <a:fillRect/>
          </a:stretch>
        </p:blipFill>
        <p:spPr>
          <a:xfrm>
            <a:off x="4572000" y="1787654"/>
            <a:ext cx="4567531" cy="1801366"/>
          </a:xfrm>
          <a:prstGeom prst="rect">
            <a:avLst/>
          </a:prstGeom>
        </p:spPr>
      </p:pic>
    </p:spTree>
    <p:extLst>
      <p:ext uri="{BB962C8B-B14F-4D97-AF65-F5344CB8AC3E}">
        <p14:creationId xmlns:p14="http://schemas.microsoft.com/office/powerpoint/2010/main" val="1213030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Measure of Central Tendency</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Mode continued….</a:t>
            </a:r>
            <a:endParaRPr dirty="0"/>
          </a:p>
        </p:txBody>
      </p:sp>
      <p:sp>
        <p:nvSpPr>
          <p:cNvPr id="75" name="Google Shape;75;p15"/>
          <p:cNvSpPr txBox="1">
            <a:spLocks noGrp="1"/>
          </p:cNvSpPr>
          <p:nvPr>
            <p:ph type="body" idx="2"/>
          </p:nvPr>
        </p:nvSpPr>
        <p:spPr>
          <a:xfrm>
            <a:off x="358175" y="2571750"/>
            <a:ext cx="3837000" cy="2116776"/>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dirty="0"/>
              <a:t>In the dataset, the value 5 occurs most frequently, which makes it the mode.</a:t>
            </a:r>
          </a:p>
          <a:p>
            <a:pPr marL="457200" lvl="0" indent="-317500" algn="just" rtl="0">
              <a:spcBef>
                <a:spcPts val="0"/>
              </a:spcBef>
              <a:spcAft>
                <a:spcPts val="0"/>
              </a:spcAft>
              <a:buSzPts val="1400"/>
              <a:buChar char="●"/>
            </a:pPr>
            <a:r>
              <a:rPr lang="en-US" dirty="0"/>
              <a:t>These data might represent a 5-point Likert scale.</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US" dirty="0">
                <a:hlinkClick r:id="rId3"/>
              </a:rPr>
              <a:t>https://www.geeksforgeeks.org/difference-between-descriptive-and-inferential-statistics/</a:t>
            </a:r>
            <a:r>
              <a:rPr lang="en-US" dirty="0"/>
              <a:t> </a:t>
            </a:r>
            <a:endParaRPr dirty="0"/>
          </a:p>
        </p:txBody>
      </p:sp>
      <p:pic>
        <p:nvPicPr>
          <p:cNvPr id="2" name="Picture 1">
            <a:extLst>
              <a:ext uri="{FF2B5EF4-FFF2-40B4-BE49-F238E27FC236}">
                <a16:creationId xmlns:a16="http://schemas.microsoft.com/office/drawing/2014/main" id="{2CFC37CA-BA59-477B-9084-5B53BBC7728A}"/>
              </a:ext>
            </a:extLst>
          </p:cNvPr>
          <p:cNvPicPr>
            <a:picLocks noChangeAspect="1"/>
          </p:cNvPicPr>
          <p:nvPr/>
        </p:nvPicPr>
        <p:blipFill>
          <a:blip r:embed="rId4"/>
          <a:stretch>
            <a:fillRect/>
          </a:stretch>
        </p:blipFill>
        <p:spPr>
          <a:xfrm>
            <a:off x="4565373" y="1732567"/>
            <a:ext cx="4572000" cy="1897571"/>
          </a:xfrm>
          <a:prstGeom prst="rect">
            <a:avLst/>
          </a:prstGeom>
        </p:spPr>
      </p:pic>
    </p:spTree>
    <p:extLst>
      <p:ext uri="{BB962C8B-B14F-4D97-AF65-F5344CB8AC3E}">
        <p14:creationId xmlns:p14="http://schemas.microsoft.com/office/powerpoint/2010/main" val="2567480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Introduction to business analytics and Concepts of business analytics</a:t>
            </a:r>
          </a:p>
        </p:txBody>
      </p:sp>
      <p:sp>
        <p:nvSpPr>
          <p:cNvPr id="74" name="Google Shape;74;p15"/>
          <p:cNvSpPr txBox="1">
            <a:spLocks noGrp="1"/>
          </p:cNvSpPr>
          <p:nvPr>
            <p:ph type="subTitle" idx="1"/>
          </p:nvPr>
        </p:nvSpPr>
        <p:spPr>
          <a:xfrm>
            <a:off x="254075" y="1813865"/>
            <a:ext cx="4045200" cy="641400"/>
          </a:xfrm>
          <a:prstGeom prst="rect">
            <a:avLst/>
          </a:prstGeom>
        </p:spPr>
        <p:txBody>
          <a:bodyPr spcFirstLastPara="1" wrap="square" lIns="91425" tIns="91425" rIns="91425" bIns="91425" anchor="ctr" anchorCtr="0">
            <a:noAutofit/>
          </a:bodyPr>
          <a:lstStyle/>
          <a:p>
            <a:r>
              <a:rPr lang="en-IN" dirty="0"/>
              <a:t>What is Business Analytics?(</a:t>
            </a:r>
            <a:r>
              <a:rPr lang="en-IN" dirty="0" err="1"/>
              <a:t>Contd</a:t>
            </a:r>
            <a:r>
              <a:rPr lang="en-IN" dirty="0"/>
              <a:t>)</a:t>
            </a:r>
            <a:endParaRPr lang="en-IN" dirty="0">
              <a:effectLst/>
            </a:endParaRP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IN" dirty="0"/>
              <a:t>It adopts quantitative methods and evidence is required for data to build certain models for businesses and make profitable decisions. Thus, Business Analytics majorly depends on and uses Big Data( large volume of data) . </a:t>
            </a:r>
            <a:endParaRPr lang="en-IN" dirty="0">
              <a:effectLst/>
            </a:endParaRPr>
          </a:p>
        </p:txBody>
      </p:sp>
      <p:sp>
        <p:nvSpPr>
          <p:cNvPr id="77" name="Google Shape;77;p15"/>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a:t>
            </a:r>
            <a:r>
              <a:rPr lang="en-IN" dirty="0"/>
              <a:t>https://</a:t>
            </a:r>
            <a:r>
              <a:rPr lang="en-IN" dirty="0" err="1"/>
              <a:t>www.altudo.co</a:t>
            </a:r>
            <a:r>
              <a:rPr lang="en-IN" dirty="0"/>
              <a:t>/resources/blogs/business-analytics-vs-marketing-analytics- </a:t>
            </a:r>
          </a:p>
          <a:p>
            <a:pPr marL="0" lvl="0" indent="0" eaLnBrk="0" fontAlgn="base" hangingPunct="0">
              <a:lnSpc>
                <a:spcPct val="100000"/>
              </a:lnSpc>
              <a:spcBef>
                <a:spcPct val="0"/>
              </a:spcBef>
              <a:spcAft>
                <a:spcPct val="0"/>
              </a:spcAft>
              <a:buClrTx/>
              <a:buSzTx/>
              <a:buNone/>
            </a:pPr>
            <a:endParaRPr lang="en-US" altLang="en-US" sz="1800" dirty="0">
              <a:solidFill>
                <a:schemeClr val="tx1"/>
              </a:solidFill>
              <a:latin typeface="Arial" panose="020B0604020202020204" pitchFamily="34" charset="0"/>
            </a:endParaRP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2289" name="Picture 1" descr="page8image5023744">
            <a:extLst>
              <a:ext uri="{FF2B5EF4-FFF2-40B4-BE49-F238E27FC236}">
                <a16:creationId xmlns:a16="http://schemas.microsoft.com/office/drawing/2014/main" id="{C3880F00-2A2F-D844-BA5D-354FE59BD0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034200"/>
            <a:ext cx="4533900" cy="328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50534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Measure of Central Tendency</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Mode continued….</a:t>
            </a:r>
            <a:endParaRPr dirty="0"/>
          </a:p>
        </p:txBody>
      </p:sp>
      <p:sp>
        <p:nvSpPr>
          <p:cNvPr id="75" name="Google Shape;75;p15"/>
          <p:cNvSpPr txBox="1">
            <a:spLocks noGrp="1"/>
          </p:cNvSpPr>
          <p:nvPr>
            <p:ph type="body" idx="2"/>
          </p:nvPr>
        </p:nvSpPr>
        <p:spPr>
          <a:xfrm>
            <a:off x="358175" y="2571750"/>
            <a:ext cx="3837000" cy="2116776"/>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dirty="0"/>
              <a:t>Typically, you use the mode with categorical, ordinal, and discrete data.</a:t>
            </a:r>
          </a:p>
          <a:p>
            <a:pPr marL="457200" lvl="0" indent="-317500" algn="just" rtl="0">
              <a:spcBef>
                <a:spcPts val="0"/>
              </a:spcBef>
              <a:spcAft>
                <a:spcPts val="0"/>
              </a:spcAft>
              <a:buSzPts val="1400"/>
              <a:buChar char="●"/>
            </a:pPr>
            <a:r>
              <a:rPr lang="en-US" dirty="0"/>
              <a:t>In fact, the mode is the only measure of central tendency that you can use with categorical data—such as the most preferred flavor of ice cream.</a:t>
            </a:r>
          </a:p>
          <a:p>
            <a:pPr marL="457200" lvl="0" indent="-317500" algn="just" rtl="0">
              <a:spcBef>
                <a:spcPts val="0"/>
              </a:spcBef>
              <a:spcAft>
                <a:spcPts val="0"/>
              </a:spcAft>
              <a:buSzPts val="1400"/>
              <a:buChar char="●"/>
            </a:pPr>
            <a:r>
              <a:rPr lang="en-US" dirty="0"/>
              <a:t>However, with categorical data, there isn’t a central value because you can’t order the groups.</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US" dirty="0">
                <a:hlinkClick r:id="rId3"/>
              </a:rPr>
              <a:t>https://www.geeksforgeeks.org/difference-between-descriptive-and-inferential-statistics/</a:t>
            </a:r>
            <a:r>
              <a:rPr lang="en-US" dirty="0"/>
              <a:t> </a:t>
            </a:r>
            <a:endParaRPr dirty="0"/>
          </a:p>
        </p:txBody>
      </p:sp>
      <p:pic>
        <p:nvPicPr>
          <p:cNvPr id="4" name="Picture 3">
            <a:extLst>
              <a:ext uri="{FF2B5EF4-FFF2-40B4-BE49-F238E27FC236}">
                <a16:creationId xmlns:a16="http://schemas.microsoft.com/office/drawing/2014/main" id="{F9B8323D-64CC-4A07-B2C3-37E8ADE08E68}"/>
              </a:ext>
            </a:extLst>
          </p:cNvPr>
          <p:cNvPicPr>
            <a:picLocks noChangeAspect="1"/>
          </p:cNvPicPr>
          <p:nvPr/>
        </p:nvPicPr>
        <p:blipFill>
          <a:blip r:embed="rId4"/>
          <a:stretch>
            <a:fillRect/>
          </a:stretch>
        </p:blipFill>
        <p:spPr>
          <a:xfrm>
            <a:off x="6393287" y="1169723"/>
            <a:ext cx="916171" cy="3044920"/>
          </a:xfrm>
          <a:prstGeom prst="rect">
            <a:avLst/>
          </a:prstGeom>
        </p:spPr>
      </p:pic>
    </p:spTree>
    <p:extLst>
      <p:ext uri="{BB962C8B-B14F-4D97-AF65-F5344CB8AC3E}">
        <p14:creationId xmlns:p14="http://schemas.microsoft.com/office/powerpoint/2010/main" val="1072440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Measure of Central Tendency</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Mode continued….</a:t>
            </a:r>
            <a:endParaRPr dirty="0"/>
          </a:p>
        </p:txBody>
      </p:sp>
      <p:sp>
        <p:nvSpPr>
          <p:cNvPr id="75" name="Google Shape;75;p15"/>
          <p:cNvSpPr txBox="1">
            <a:spLocks noGrp="1"/>
          </p:cNvSpPr>
          <p:nvPr>
            <p:ph type="body" idx="2"/>
          </p:nvPr>
        </p:nvSpPr>
        <p:spPr>
          <a:xfrm>
            <a:off x="358175" y="2571750"/>
            <a:ext cx="3837000" cy="2116776"/>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dirty="0"/>
              <a:t>With ordinal and discrete data, the mode can be a value that is not in the center.</a:t>
            </a:r>
          </a:p>
          <a:p>
            <a:pPr marL="457200" lvl="0" indent="-317500" algn="just" rtl="0">
              <a:spcBef>
                <a:spcPts val="0"/>
              </a:spcBef>
              <a:spcAft>
                <a:spcPts val="0"/>
              </a:spcAft>
              <a:buSzPts val="1400"/>
              <a:buChar char="●"/>
            </a:pPr>
            <a:r>
              <a:rPr lang="en-US" dirty="0"/>
              <a:t>Again, the mode represents the most common value.</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US" dirty="0">
                <a:hlinkClick r:id="rId3"/>
              </a:rPr>
              <a:t>https://www.geeksforgeeks.org/difference-between-descriptive-and-inferential-statistics/</a:t>
            </a:r>
            <a:r>
              <a:rPr lang="en-US" dirty="0"/>
              <a:t> </a:t>
            </a:r>
            <a:endParaRPr dirty="0"/>
          </a:p>
        </p:txBody>
      </p:sp>
      <p:pic>
        <p:nvPicPr>
          <p:cNvPr id="4" name="Picture 3">
            <a:extLst>
              <a:ext uri="{FF2B5EF4-FFF2-40B4-BE49-F238E27FC236}">
                <a16:creationId xmlns:a16="http://schemas.microsoft.com/office/drawing/2014/main" id="{F9B8323D-64CC-4A07-B2C3-37E8ADE08E68}"/>
              </a:ext>
            </a:extLst>
          </p:cNvPr>
          <p:cNvPicPr>
            <a:picLocks noChangeAspect="1"/>
          </p:cNvPicPr>
          <p:nvPr/>
        </p:nvPicPr>
        <p:blipFill>
          <a:blip r:embed="rId4"/>
          <a:stretch>
            <a:fillRect/>
          </a:stretch>
        </p:blipFill>
        <p:spPr>
          <a:xfrm>
            <a:off x="6393287" y="1169723"/>
            <a:ext cx="916171" cy="3044920"/>
          </a:xfrm>
          <a:prstGeom prst="rect">
            <a:avLst/>
          </a:prstGeom>
        </p:spPr>
      </p:pic>
    </p:spTree>
    <p:extLst>
      <p:ext uri="{BB962C8B-B14F-4D97-AF65-F5344CB8AC3E}">
        <p14:creationId xmlns:p14="http://schemas.microsoft.com/office/powerpoint/2010/main" val="23826242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Arithmetic mean</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Definition</a:t>
            </a:r>
            <a:endParaRPr dirty="0"/>
          </a:p>
        </p:txBody>
      </p:sp>
      <p:sp>
        <p:nvSpPr>
          <p:cNvPr id="75" name="Google Shape;75;p15"/>
          <p:cNvSpPr txBox="1">
            <a:spLocks noGrp="1"/>
          </p:cNvSpPr>
          <p:nvPr>
            <p:ph type="body" idx="2"/>
          </p:nvPr>
        </p:nvSpPr>
        <p:spPr>
          <a:xfrm>
            <a:off x="358175" y="2571750"/>
            <a:ext cx="3837000" cy="2116776"/>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dirty="0"/>
              <a:t>Arithmetic Mean in the most common and easily understood measure of central tendency.</a:t>
            </a:r>
          </a:p>
          <a:p>
            <a:pPr marL="457200" lvl="0" indent="-317500" algn="just" rtl="0">
              <a:spcBef>
                <a:spcPts val="0"/>
              </a:spcBef>
              <a:spcAft>
                <a:spcPts val="0"/>
              </a:spcAft>
              <a:buSzPts val="1400"/>
              <a:buChar char="●"/>
            </a:pPr>
            <a:r>
              <a:rPr lang="en-US" dirty="0"/>
              <a:t>We can define mean as the value obtained by dividing the sum of measurements with the number of measurements contained in the data set and is denoted by the symbol x bar</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US" dirty="0">
                <a:hlinkClick r:id="rId3"/>
              </a:rPr>
              <a:t>https://www.geeksforgeeks.org/difference-between-descriptive-and-inferential-statistics/</a:t>
            </a:r>
            <a:r>
              <a:rPr lang="en-US" dirty="0"/>
              <a:t> </a:t>
            </a:r>
            <a:endParaRPr dirty="0"/>
          </a:p>
        </p:txBody>
      </p:sp>
    </p:spTree>
    <p:extLst>
      <p:ext uri="{BB962C8B-B14F-4D97-AF65-F5344CB8AC3E}">
        <p14:creationId xmlns:p14="http://schemas.microsoft.com/office/powerpoint/2010/main" val="8990323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Arithmetic mean</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Arithmetic Mean for three types of</a:t>
            </a:r>
          </a:p>
          <a:p>
            <a:pPr marL="0" lvl="0" indent="0" algn="ctr" rtl="0">
              <a:spcBef>
                <a:spcPts val="0"/>
              </a:spcBef>
              <a:spcAft>
                <a:spcPts val="0"/>
              </a:spcAft>
              <a:buNone/>
            </a:pPr>
            <a:r>
              <a:rPr lang="en-US" dirty="0"/>
              <a:t>series</a:t>
            </a:r>
            <a:endParaRPr dirty="0"/>
          </a:p>
        </p:txBody>
      </p:sp>
      <p:sp>
        <p:nvSpPr>
          <p:cNvPr id="75" name="Google Shape;75;p15"/>
          <p:cNvSpPr txBox="1">
            <a:spLocks noGrp="1"/>
          </p:cNvSpPr>
          <p:nvPr>
            <p:ph type="body" idx="2"/>
          </p:nvPr>
        </p:nvSpPr>
        <p:spPr>
          <a:xfrm>
            <a:off x="358175" y="2571750"/>
            <a:ext cx="3837000" cy="2116776"/>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dirty="0"/>
              <a:t>Individual Data Series</a:t>
            </a:r>
          </a:p>
          <a:p>
            <a:pPr marL="457200" lvl="0" indent="-317500" algn="just" rtl="0">
              <a:spcBef>
                <a:spcPts val="0"/>
              </a:spcBef>
              <a:spcAft>
                <a:spcPts val="0"/>
              </a:spcAft>
              <a:buSzPts val="1400"/>
              <a:buChar char="●"/>
            </a:pPr>
            <a:r>
              <a:rPr lang="en-US" dirty="0"/>
              <a:t>Discrete Data Series</a:t>
            </a:r>
          </a:p>
          <a:p>
            <a:pPr marL="457200" lvl="0" indent="-317500" algn="just" rtl="0">
              <a:spcBef>
                <a:spcPts val="0"/>
              </a:spcBef>
              <a:spcAft>
                <a:spcPts val="0"/>
              </a:spcAft>
              <a:buSzPts val="1400"/>
              <a:buChar char="●"/>
            </a:pPr>
            <a:r>
              <a:rPr lang="en-US" dirty="0"/>
              <a:t>Continuous Data Series</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US" dirty="0">
                <a:hlinkClick r:id="rId3"/>
              </a:rPr>
              <a:t>https://www.geeksforgeeks.org/difference-between-descriptive-and-inferential-statistics/</a:t>
            </a:r>
            <a:r>
              <a:rPr lang="en-US" dirty="0"/>
              <a:t> </a:t>
            </a:r>
            <a:endParaRPr dirty="0"/>
          </a:p>
        </p:txBody>
      </p:sp>
    </p:spTree>
    <p:extLst>
      <p:ext uri="{BB962C8B-B14F-4D97-AF65-F5344CB8AC3E}">
        <p14:creationId xmlns:p14="http://schemas.microsoft.com/office/powerpoint/2010/main" val="3693338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Arithmetic mean</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Individual Data Series</a:t>
            </a:r>
            <a:endParaRPr dirty="0"/>
          </a:p>
        </p:txBody>
      </p:sp>
      <p:sp>
        <p:nvSpPr>
          <p:cNvPr id="75" name="Google Shape;75;p15"/>
          <p:cNvSpPr txBox="1">
            <a:spLocks noGrp="1"/>
          </p:cNvSpPr>
          <p:nvPr>
            <p:ph type="body" idx="2"/>
          </p:nvPr>
        </p:nvSpPr>
        <p:spPr>
          <a:xfrm>
            <a:off x="358175" y="2571750"/>
            <a:ext cx="3837000" cy="2116776"/>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dirty="0"/>
              <a:t>When data is given on individual basis.</a:t>
            </a:r>
          </a:p>
          <a:p>
            <a:pPr marL="457200" lvl="0" indent="-317500" algn="just" rtl="0">
              <a:spcBef>
                <a:spcPts val="0"/>
              </a:spcBef>
              <a:spcAft>
                <a:spcPts val="0"/>
              </a:spcAft>
              <a:buSzPts val="1400"/>
              <a:buChar char="●"/>
            </a:pPr>
            <a:r>
              <a:rPr lang="en-US" dirty="0"/>
              <a:t>Following is an example of individual series:</a:t>
            </a:r>
          </a:p>
          <a:p>
            <a:pPr marL="139700" lvl="0" indent="0" algn="just" rtl="0">
              <a:spcBef>
                <a:spcPts val="0"/>
              </a:spcBef>
              <a:spcAft>
                <a:spcPts val="0"/>
              </a:spcAft>
              <a:buSzPts val="1400"/>
              <a:buNone/>
            </a:pPr>
            <a:r>
              <a:rPr lang="en-US" dirty="0"/>
              <a:t>	</a:t>
            </a:r>
            <a:r>
              <a:rPr lang="en-US" b="1" dirty="0"/>
              <a:t>Items:</a:t>
            </a:r>
          </a:p>
          <a:p>
            <a:pPr marL="139700" lvl="0" indent="0" algn="just" rtl="0">
              <a:spcBef>
                <a:spcPts val="0"/>
              </a:spcBef>
              <a:spcAft>
                <a:spcPts val="0"/>
              </a:spcAft>
              <a:buSzPts val="1400"/>
              <a:buNone/>
            </a:pPr>
            <a:r>
              <a:rPr lang="en-US" dirty="0"/>
              <a:t>	5 10 20 30 40 50 60 70</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US" dirty="0">
                <a:hlinkClick r:id="rId3"/>
              </a:rPr>
              <a:t>https://www.geeksforgeeks.org/difference-between-descriptive-and-inferential-statistics/</a:t>
            </a:r>
            <a:r>
              <a:rPr lang="en-US" dirty="0"/>
              <a:t> </a:t>
            </a:r>
            <a:endParaRPr dirty="0"/>
          </a:p>
        </p:txBody>
      </p:sp>
      <p:pic>
        <p:nvPicPr>
          <p:cNvPr id="3" name="Picture 2">
            <a:extLst>
              <a:ext uri="{FF2B5EF4-FFF2-40B4-BE49-F238E27FC236}">
                <a16:creationId xmlns:a16="http://schemas.microsoft.com/office/drawing/2014/main" id="{2E1F38F2-F6B0-48B7-AD55-B11712FB12A7}"/>
              </a:ext>
            </a:extLst>
          </p:cNvPr>
          <p:cNvPicPr>
            <a:picLocks noChangeAspect="1"/>
          </p:cNvPicPr>
          <p:nvPr/>
        </p:nvPicPr>
        <p:blipFill>
          <a:blip r:embed="rId4"/>
          <a:stretch>
            <a:fillRect/>
          </a:stretch>
        </p:blipFill>
        <p:spPr>
          <a:xfrm>
            <a:off x="5778589" y="2208775"/>
            <a:ext cx="2349303" cy="990064"/>
          </a:xfrm>
          <a:prstGeom prst="rect">
            <a:avLst/>
          </a:prstGeom>
        </p:spPr>
      </p:pic>
    </p:spTree>
    <p:extLst>
      <p:ext uri="{BB962C8B-B14F-4D97-AF65-F5344CB8AC3E}">
        <p14:creationId xmlns:p14="http://schemas.microsoft.com/office/powerpoint/2010/main" val="1082418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Arithmetic mean</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Individual Data Series continued…</a:t>
            </a:r>
            <a:endParaRPr dirty="0"/>
          </a:p>
        </p:txBody>
      </p:sp>
      <p:sp>
        <p:nvSpPr>
          <p:cNvPr id="75" name="Google Shape;75;p15"/>
          <p:cNvSpPr txBox="1">
            <a:spLocks noGrp="1"/>
          </p:cNvSpPr>
          <p:nvPr>
            <p:ph type="body" idx="2"/>
          </p:nvPr>
        </p:nvSpPr>
        <p:spPr>
          <a:xfrm>
            <a:off x="358175" y="2571750"/>
            <a:ext cx="3837000" cy="2116776"/>
          </a:xfrm>
          <a:prstGeom prst="rect">
            <a:avLst/>
          </a:prstGeom>
        </p:spPr>
        <p:txBody>
          <a:bodyPr spcFirstLastPara="1" wrap="square" lIns="91425" tIns="91425" rIns="91425" bIns="91425" anchor="ctr" anchorCtr="0">
            <a:noAutofit/>
          </a:bodyPr>
          <a:lstStyle/>
          <a:p>
            <a:pPr algn="just"/>
            <a:r>
              <a:rPr lang="en-US" dirty="0"/>
              <a:t>Alternatively, we can write same formula as follows:</a:t>
            </a:r>
          </a:p>
          <a:p>
            <a:pPr marL="139700" lvl="0" indent="0" algn="just" rtl="0">
              <a:spcBef>
                <a:spcPts val="0"/>
              </a:spcBef>
              <a:spcAft>
                <a:spcPts val="0"/>
              </a:spcAft>
              <a:buSzPts val="1400"/>
              <a:buNone/>
            </a:pPr>
            <a:endParaRPr lang="en-US" dirty="0"/>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US" dirty="0">
                <a:hlinkClick r:id="rId3"/>
              </a:rPr>
              <a:t>https://www.geeksforgeeks.org/difference-between-descriptive-and-inferential-statistics/</a:t>
            </a:r>
            <a:r>
              <a:rPr lang="en-US" dirty="0"/>
              <a:t> </a:t>
            </a:r>
            <a:endParaRPr dirty="0"/>
          </a:p>
        </p:txBody>
      </p:sp>
      <p:pic>
        <p:nvPicPr>
          <p:cNvPr id="6" name="Picture 5">
            <a:extLst>
              <a:ext uri="{FF2B5EF4-FFF2-40B4-BE49-F238E27FC236}">
                <a16:creationId xmlns:a16="http://schemas.microsoft.com/office/drawing/2014/main" id="{3DCF3E9B-9993-4DE3-A602-4CDA94983CC0}"/>
              </a:ext>
            </a:extLst>
          </p:cNvPr>
          <p:cNvPicPr>
            <a:picLocks noChangeAspect="1"/>
          </p:cNvPicPr>
          <p:nvPr/>
        </p:nvPicPr>
        <p:blipFill>
          <a:blip r:embed="rId4"/>
          <a:stretch>
            <a:fillRect/>
          </a:stretch>
        </p:blipFill>
        <p:spPr>
          <a:xfrm>
            <a:off x="1642068" y="3797199"/>
            <a:ext cx="1501182" cy="891327"/>
          </a:xfrm>
          <a:prstGeom prst="rect">
            <a:avLst/>
          </a:prstGeom>
        </p:spPr>
      </p:pic>
      <p:pic>
        <p:nvPicPr>
          <p:cNvPr id="9" name="Picture 8">
            <a:extLst>
              <a:ext uri="{FF2B5EF4-FFF2-40B4-BE49-F238E27FC236}">
                <a16:creationId xmlns:a16="http://schemas.microsoft.com/office/drawing/2014/main" id="{8F103F0C-CCDA-4472-AD06-3D72CB89D12B}"/>
              </a:ext>
            </a:extLst>
          </p:cNvPr>
          <p:cNvPicPr>
            <a:picLocks noChangeAspect="1"/>
          </p:cNvPicPr>
          <p:nvPr/>
        </p:nvPicPr>
        <p:blipFill>
          <a:blip r:embed="rId4"/>
          <a:stretch>
            <a:fillRect/>
          </a:stretch>
        </p:blipFill>
        <p:spPr>
          <a:xfrm>
            <a:off x="6141746" y="2208775"/>
            <a:ext cx="1836393" cy="1090359"/>
          </a:xfrm>
          <a:prstGeom prst="rect">
            <a:avLst/>
          </a:prstGeom>
        </p:spPr>
      </p:pic>
    </p:spTree>
    <p:extLst>
      <p:ext uri="{BB962C8B-B14F-4D97-AF65-F5344CB8AC3E}">
        <p14:creationId xmlns:p14="http://schemas.microsoft.com/office/powerpoint/2010/main" val="38185936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Arithmetic mean</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Individual Data Series continued…</a:t>
            </a:r>
            <a:endParaRPr dirty="0"/>
          </a:p>
        </p:txBody>
      </p:sp>
      <p:sp>
        <p:nvSpPr>
          <p:cNvPr id="75" name="Google Shape;75;p15"/>
          <p:cNvSpPr txBox="1">
            <a:spLocks noGrp="1"/>
          </p:cNvSpPr>
          <p:nvPr>
            <p:ph type="body" idx="2"/>
          </p:nvPr>
        </p:nvSpPr>
        <p:spPr>
          <a:xfrm>
            <a:off x="358175" y="2571750"/>
            <a:ext cx="3837000" cy="2116776"/>
          </a:xfrm>
          <a:prstGeom prst="rect">
            <a:avLst/>
          </a:prstGeom>
        </p:spPr>
        <p:txBody>
          <a:bodyPr spcFirstLastPara="1" wrap="square" lIns="91425" tIns="91425" rIns="91425" bIns="91425" anchor="ctr" anchorCtr="0">
            <a:noAutofit/>
          </a:bodyPr>
          <a:lstStyle/>
          <a:p>
            <a:pPr marL="139700" indent="0" algn="just">
              <a:buNone/>
            </a:pPr>
            <a:endParaRPr lang="en-US" dirty="0"/>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US" dirty="0">
                <a:hlinkClick r:id="rId3"/>
              </a:rPr>
              <a:t>https://www.geeksforgeeks.org/difference-between-descriptive-and-inferential-statistics/</a:t>
            </a:r>
            <a:r>
              <a:rPr lang="en-US" dirty="0"/>
              <a:t> </a:t>
            </a:r>
            <a:endParaRPr dirty="0"/>
          </a:p>
        </p:txBody>
      </p:sp>
      <p:pic>
        <p:nvPicPr>
          <p:cNvPr id="9" name="Picture 8">
            <a:extLst>
              <a:ext uri="{FF2B5EF4-FFF2-40B4-BE49-F238E27FC236}">
                <a16:creationId xmlns:a16="http://schemas.microsoft.com/office/drawing/2014/main" id="{8F103F0C-CCDA-4472-AD06-3D72CB89D12B}"/>
              </a:ext>
            </a:extLst>
          </p:cNvPr>
          <p:cNvPicPr>
            <a:picLocks noChangeAspect="1"/>
          </p:cNvPicPr>
          <p:nvPr/>
        </p:nvPicPr>
        <p:blipFill>
          <a:blip r:embed="rId4"/>
          <a:stretch>
            <a:fillRect/>
          </a:stretch>
        </p:blipFill>
        <p:spPr>
          <a:xfrm>
            <a:off x="6141746" y="2208775"/>
            <a:ext cx="1836393" cy="1090359"/>
          </a:xfrm>
          <a:prstGeom prst="rect">
            <a:avLst/>
          </a:prstGeom>
        </p:spPr>
      </p:pic>
      <p:pic>
        <p:nvPicPr>
          <p:cNvPr id="3" name="Picture 2">
            <a:extLst>
              <a:ext uri="{FF2B5EF4-FFF2-40B4-BE49-F238E27FC236}">
                <a16:creationId xmlns:a16="http://schemas.microsoft.com/office/drawing/2014/main" id="{EDB21C4E-A7C8-4904-A3CF-58614A7DB150}"/>
              </a:ext>
            </a:extLst>
          </p:cNvPr>
          <p:cNvPicPr>
            <a:picLocks noChangeAspect="1"/>
          </p:cNvPicPr>
          <p:nvPr/>
        </p:nvPicPr>
        <p:blipFill>
          <a:blip r:embed="rId5"/>
          <a:stretch>
            <a:fillRect/>
          </a:stretch>
        </p:blipFill>
        <p:spPr>
          <a:xfrm>
            <a:off x="478933" y="2753954"/>
            <a:ext cx="3716242" cy="1521611"/>
          </a:xfrm>
          <a:prstGeom prst="rect">
            <a:avLst/>
          </a:prstGeom>
        </p:spPr>
      </p:pic>
    </p:spTree>
    <p:extLst>
      <p:ext uri="{BB962C8B-B14F-4D97-AF65-F5344CB8AC3E}">
        <p14:creationId xmlns:p14="http://schemas.microsoft.com/office/powerpoint/2010/main" val="9628483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Arithmetic mean</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Individual Data Series continued…</a:t>
            </a:r>
            <a:endParaRPr dirty="0"/>
          </a:p>
        </p:txBody>
      </p:sp>
      <p:sp>
        <p:nvSpPr>
          <p:cNvPr id="75" name="Google Shape;75;p15"/>
          <p:cNvSpPr txBox="1">
            <a:spLocks noGrp="1"/>
          </p:cNvSpPr>
          <p:nvPr>
            <p:ph type="body" idx="2"/>
          </p:nvPr>
        </p:nvSpPr>
        <p:spPr>
          <a:xfrm>
            <a:off x="358175" y="2571750"/>
            <a:ext cx="3837000" cy="2116776"/>
          </a:xfrm>
          <a:prstGeom prst="rect">
            <a:avLst/>
          </a:prstGeom>
        </p:spPr>
        <p:txBody>
          <a:bodyPr spcFirstLastPara="1" wrap="square" lIns="91425" tIns="91425" rIns="91425" bIns="91425" anchor="ctr" anchorCtr="0">
            <a:noAutofit/>
          </a:bodyPr>
          <a:lstStyle/>
          <a:p>
            <a:pPr marL="139700" indent="0" algn="just">
              <a:buNone/>
            </a:pPr>
            <a:r>
              <a:rPr lang="en-US" b="1" dirty="0"/>
              <a:t>Example:</a:t>
            </a:r>
          </a:p>
          <a:p>
            <a:pPr marL="139700" indent="0" algn="just">
              <a:buNone/>
            </a:pPr>
            <a:r>
              <a:rPr lang="en-US" b="1" dirty="0"/>
              <a:t>Problem Statement:</a:t>
            </a:r>
          </a:p>
          <a:p>
            <a:pPr algn="just"/>
            <a:r>
              <a:rPr lang="en-US" dirty="0"/>
              <a:t>Calculate Arithmetic Mean for the following individual data:</a:t>
            </a:r>
          </a:p>
          <a:p>
            <a:pPr marL="139700" indent="0" algn="just">
              <a:buNone/>
            </a:pPr>
            <a:r>
              <a:rPr lang="en-US" dirty="0"/>
              <a:t>	</a:t>
            </a:r>
            <a:r>
              <a:rPr lang="en-US" b="1" dirty="0"/>
              <a:t>Items:</a:t>
            </a:r>
          </a:p>
          <a:p>
            <a:pPr marL="139700" indent="0" algn="just">
              <a:buNone/>
            </a:pPr>
            <a:r>
              <a:rPr lang="en-US" dirty="0"/>
              <a:t>	14 36 45 70 105</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US" dirty="0">
                <a:hlinkClick r:id="rId3"/>
              </a:rPr>
              <a:t>https://www.geeksforgeeks.org/difference-between-descriptive-and-inferential-statistics/</a:t>
            </a:r>
            <a:r>
              <a:rPr lang="en-US" dirty="0"/>
              <a:t> </a:t>
            </a:r>
            <a:endParaRPr dirty="0"/>
          </a:p>
        </p:txBody>
      </p:sp>
      <p:pic>
        <p:nvPicPr>
          <p:cNvPr id="9" name="Picture 8">
            <a:extLst>
              <a:ext uri="{FF2B5EF4-FFF2-40B4-BE49-F238E27FC236}">
                <a16:creationId xmlns:a16="http://schemas.microsoft.com/office/drawing/2014/main" id="{8F103F0C-CCDA-4472-AD06-3D72CB89D12B}"/>
              </a:ext>
            </a:extLst>
          </p:cNvPr>
          <p:cNvPicPr>
            <a:picLocks noChangeAspect="1"/>
          </p:cNvPicPr>
          <p:nvPr/>
        </p:nvPicPr>
        <p:blipFill>
          <a:blip r:embed="rId4"/>
          <a:stretch>
            <a:fillRect/>
          </a:stretch>
        </p:blipFill>
        <p:spPr>
          <a:xfrm>
            <a:off x="6141746" y="2208775"/>
            <a:ext cx="1836393" cy="1090359"/>
          </a:xfrm>
          <a:prstGeom prst="rect">
            <a:avLst/>
          </a:prstGeom>
        </p:spPr>
      </p:pic>
    </p:spTree>
    <p:extLst>
      <p:ext uri="{BB962C8B-B14F-4D97-AF65-F5344CB8AC3E}">
        <p14:creationId xmlns:p14="http://schemas.microsoft.com/office/powerpoint/2010/main" val="20522262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Arithmetic mean</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Individual Data Series continued…</a:t>
            </a:r>
            <a:endParaRPr dirty="0"/>
          </a:p>
        </p:txBody>
      </p:sp>
      <p:sp>
        <p:nvSpPr>
          <p:cNvPr id="75" name="Google Shape;75;p15"/>
          <p:cNvSpPr txBox="1">
            <a:spLocks noGrp="1"/>
          </p:cNvSpPr>
          <p:nvPr>
            <p:ph type="body" idx="2"/>
          </p:nvPr>
        </p:nvSpPr>
        <p:spPr>
          <a:xfrm>
            <a:off x="358175" y="2421250"/>
            <a:ext cx="3837000" cy="2502678"/>
          </a:xfrm>
          <a:prstGeom prst="rect">
            <a:avLst/>
          </a:prstGeom>
        </p:spPr>
        <p:txBody>
          <a:bodyPr spcFirstLastPara="1" wrap="square" lIns="91425" tIns="91425" rIns="91425" bIns="91425" anchor="ctr" anchorCtr="0">
            <a:noAutofit/>
          </a:bodyPr>
          <a:lstStyle/>
          <a:p>
            <a:pPr marL="139700" indent="0" algn="just">
              <a:buNone/>
            </a:pPr>
            <a:r>
              <a:rPr lang="en-US" b="1" dirty="0"/>
              <a:t>Solution:</a:t>
            </a:r>
          </a:p>
          <a:p>
            <a:pPr algn="just"/>
            <a:r>
              <a:rPr lang="en-US" dirty="0"/>
              <a:t>Based on the above mentioned formula, Arithmetic Mean x¯ will be:</a:t>
            </a:r>
          </a:p>
          <a:p>
            <a:pPr algn="just"/>
            <a:r>
              <a:rPr lang="en-US" dirty="0"/>
              <a:t>The Arithmetic Mean of the given</a:t>
            </a:r>
          </a:p>
          <a:p>
            <a:pPr algn="just"/>
            <a:r>
              <a:rPr lang="en-US" dirty="0"/>
              <a:t>numbers is 54.	</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US" dirty="0">
                <a:hlinkClick r:id="rId3"/>
              </a:rPr>
              <a:t>https://www.geeksforgeeks.org/difference-between-descriptive-and-inferential-statistics/</a:t>
            </a:r>
            <a:r>
              <a:rPr lang="en-US" dirty="0"/>
              <a:t> </a:t>
            </a:r>
            <a:endParaRPr dirty="0"/>
          </a:p>
        </p:txBody>
      </p:sp>
      <p:pic>
        <p:nvPicPr>
          <p:cNvPr id="3" name="Picture 2">
            <a:extLst>
              <a:ext uri="{FF2B5EF4-FFF2-40B4-BE49-F238E27FC236}">
                <a16:creationId xmlns:a16="http://schemas.microsoft.com/office/drawing/2014/main" id="{24AE7EBF-F5EE-41A0-8121-CA7F1C55F266}"/>
              </a:ext>
            </a:extLst>
          </p:cNvPr>
          <p:cNvPicPr>
            <a:picLocks noChangeAspect="1"/>
          </p:cNvPicPr>
          <p:nvPr/>
        </p:nvPicPr>
        <p:blipFill>
          <a:blip r:embed="rId4"/>
          <a:stretch>
            <a:fillRect/>
          </a:stretch>
        </p:blipFill>
        <p:spPr>
          <a:xfrm>
            <a:off x="4565373" y="1202273"/>
            <a:ext cx="4571999" cy="2952749"/>
          </a:xfrm>
          <a:prstGeom prst="rect">
            <a:avLst/>
          </a:prstGeom>
        </p:spPr>
      </p:pic>
    </p:spTree>
    <p:extLst>
      <p:ext uri="{BB962C8B-B14F-4D97-AF65-F5344CB8AC3E}">
        <p14:creationId xmlns:p14="http://schemas.microsoft.com/office/powerpoint/2010/main" val="5342961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Arithmetic mean</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Discrete Data Series</a:t>
            </a:r>
            <a:endParaRPr dirty="0"/>
          </a:p>
        </p:txBody>
      </p:sp>
      <p:sp>
        <p:nvSpPr>
          <p:cNvPr id="75" name="Google Shape;75;p15"/>
          <p:cNvSpPr txBox="1">
            <a:spLocks noGrp="1"/>
          </p:cNvSpPr>
          <p:nvPr>
            <p:ph type="body" idx="2"/>
          </p:nvPr>
        </p:nvSpPr>
        <p:spPr>
          <a:xfrm>
            <a:off x="358175" y="2421250"/>
            <a:ext cx="3837000" cy="2502678"/>
          </a:xfrm>
          <a:prstGeom prst="rect">
            <a:avLst/>
          </a:prstGeom>
        </p:spPr>
        <p:txBody>
          <a:bodyPr spcFirstLastPara="1" wrap="square" lIns="91425" tIns="91425" rIns="91425" bIns="91425" anchor="ctr" anchorCtr="0">
            <a:noAutofit/>
          </a:bodyPr>
          <a:lstStyle/>
          <a:p>
            <a:pPr algn="just"/>
            <a:r>
              <a:rPr lang="en-US" dirty="0"/>
              <a:t>When data is given along with their frequencies. Following is an example of discrete series:</a:t>
            </a:r>
          </a:p>
          <a:p>
            <a:pPr marL="139700" indent="0" algn="just">
              <a:buNone/>
            </a:pPr>
            <a:r>
              <a:rPr lang="en-US" dirty="0"/>
              <a:t>	</a:t>
            </a:r>
            <a:r>
              <a:rPr lang="en-US" b="1" dirty="0"/>
              <a:t>Items : </a:t>
            </a:r>
            <a:r>
              <a:rPr lang="en-US" dirty="0"/>
              <a:t>5 10 20 30 40 50 60 70</a:t>
            </a:r>
          </a:p>
          <a:p>
            <a:pPr marL="139700" indent="0" algn="just">
              <a:buNone/>
            </a:pPr>
            <a:r>
              <a:rPr lang="en-US" dirty="0"/>
              <a:t>	</a:t>
            </a:r>
            <a:r>
              <a:rPr lang="en-US" b="1" dirty="0"/>
              <a:t>Frequency: </a:t>
            </a:r>
            <a:r>
              <a:rPr lang="en-US" dirty="0"/>
              <a:t>2 5 1 3 12 0 5 7</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US" dirty="0">
                <a:hlinkClick r:id="rId3"/>
              </a:rPr>
              <a:t>https://www.geeksforgeeks.org/difference-between-descriptive-and-inferential-statistics/</a:t>
            </a:r>
            <a:r>
              <a:rPr lang="en-US" dirty="0"/>
              <a:t> </a:t>
            </a:r>
            <a:endParaRPr dirty="0"/>
          </a:p>
        </p:txBody>
      </p:sp>
      <p:pic>
        <p:nvPicPr>
          <p:cNvPr id="4" name="Picture 3">
            <a:extLst>
              <a:ext uri="{FF2B5EF4-FFF2-40B4-BE49-F238E27FC236}">
                <a16:creationId xmlns:a16="http://schemas.microsoft.com/office/drawing/2014/main" id="{921F067C-9ED2-4167-968C-446A0E57984A}"/>
              </a:ext>
            </a:extLst>
          </p:cNvPr>
          <p:cNvPicPr>
            <a:picLocks noChangeAspect="1"/>
          </p:cNvPicPr>
          <p:nvPr/>
        </p:nvPicPr>
        <p:blipFill>
          <a:blip r:embed="rId4"/>
          <a:stretch>
            <a:fillRect/>
          </a:stretch>
        </p:blipFill>
        <p:spPr>
          <a:xfrm>
            <a:off x="5110108" y="2127107"/>
            <a:ext cx="3675717" cy="889286"/>
          </a:xfrm>
          <a:prstGeom prst="rect">
            <a:avLst/>
          </a:prstGeom>
        </p:spPr>
      </p:pic>
    </p:spTree>
    <p:extLst>
      <p:ext uri="{BB962C8B-B14F-4D97-AF65-F5344CB8AC3E}">
        <p14:creationId xmlns:p14="http://schemas.microsoft.com/office/powerpoint/2010/main" val="4182032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Introduction to business analytics and Concepts of business analytics</a:t>
            </a:r>
          </a:p>
        </p:txBody>
      </p:sp>
      <p:sp>
        <p:nvSpPr>
          <p:cNvPr id="74" name="Google Shape;74;p15"/>
          <p:cNvSpPr txBox="1">
            <a:spLocks noGrp="1"/>
          </p:cNvSpPr>
          <p:nvPr>
            <p:ph type="subTitle" idx="1"/>
          </p:nvPr>
        </p:nvSpPr>
        <p:spPr>
          <a:xfrm>
            <a:off x="254075" y="1813865"/>
            <a:ext cx="4045200" cy="641400"/>
          </a:xfrm>
          <a:prstGeom prst="rect">
            <a:avLst/>
          </a:prstGeom>
        </p:spPr>
        <p:txBody>
          <a:bodyPr spcFirstLastPara="1" wrap="square" lIns="91425" tIns="91425" rIns="91425" bIns="91425" anchor="ctr" anchorCtr="0">
            <a:noAutofit/>
          </a:bodyPr>
          <a:lstStyle/>
          <a:p>
            <a:r>
              <a:rPr lang="en-IN" dirty="0"/>
              <a:t>Understanding Business Analytics </a:t>
            </a:r>
            <a:endParaRPr lang="en-IN" dirty="0">
              <a:effectLst/>
            </a:endParaRP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IN" dirty="0"/>
              <a:t>Business Analytics is the procedure through which information is dissected after studying past performances and issues, to devise a successful plan for the future. </a:t>
            </a:r>
          </a:p>
          <a:p>
            <a:r>
              <a:rPr lang="en-IN" dirty="0"/>
              <a:t>Big Data or large amounts of data is used to derive solutions. </a:t>
            </a:r>
            <a:endParaRPr lang="en-IN" dirty="0">
              <a:effectLst/>
            </a:endParaRPr>
          </a:p>
        </p:txBody>
      </p:sp>
      <p:sp>
        <p:nvSpPr>
          <p:cNvPr id="77" name="Google Shape;77;p15"/>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a:t>
            </a:r>
            <a:r>
              <a:rPr lang="en-IN" dirty="0"/>
              <a:t>https://</a:t>
            </a:r>
            <a:r>
              <a:rPr lang="en-IN" dirty="0" err="1"/>
              <a:t>www.indiaeducation.net</a:t>
            </a:r>
            <a:r>
              <a:rPr lang="en-IN" dirty="0"/>
              <a:t>/management/streams/business-</a:t>
            </a:r>
            <a:r>
              <a:rPr lang="en-IN" dirty="0" err="1"/>
              <a:t>analytics.html</a:t>
            </a:r>
            <a:r>
              <a:rPr lang="en-IN" dirty="0"/>
              <a:t> </a:t>
            </a:r>
          </a:p>
          <a:p>
            <a:pPr marL="0" lvl="0" indent="0" eaLnBrk="0" fontAlgn="base" hangingPunct="0">
              <a:lnSpc>
                <a:spcPct val="100000"/>
              </a:lnSpc>
              <a:spcBef>
                <a:spcPct val="0"/>
              </a:spcBef>
              <a:spcAft>
                <a:spcPct val="0"/>
              </a:spcAft>
              <a:buClrTx/>
              <a:buSzTx/>
              <a:buNone/>
            </a:pPr>
            <a:endParaRPr lang="en-US" altLang="en-US" sz="1800" dirty="0">
              <a:solidFill>
                <a:schemeClr val="tx1"/>
              </a:solidFill>
              <a:latin typeface="Arial" panose="020B0604020202020204" pitchFamily="34" charset="0"/>
            </a:endParaRP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3313" name="Picture 1" descr="page9image5025312">
            <a:extLst>
              <a:ext uri="{FF2B5EF4-FFF2-40B4-BE49-F238E27FC236}">
                <a16:creationId xmlns:a16="http://schemas.microsoft.com/office/drawing/2014/main" id="{15E3E12D-796D-EA4F-9F22-36340C1CA6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097280"/>
            <a:ext cx="4572000" cy="168910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page9image5025760">
            <a:extLst>
              <a:ext uri="{FF2B5EF4-FFF2-40B4-BE49-F238E27FC236}">
                <a16:creationId xmlns:a16="http://schemas.microsoft.com/office/drawing/2014/main" id="{AE520AEC-8477-7A4B-BA89-BF325F0C61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9368" y="2840351"/>
            <a:ext cx="4497263" cy="153720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descr="page9image3696432">
            <a:extLst>
              <a:ext uri="{FF2B5EF4-FFF2-40B4-BE49-F238E27FC236}">
                <a16:creationId xmlns:a16="http://schemas.microsoft.com/office/drawing/2014/main" id="{545B3B4C-12D5-5343-B149-576690B753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249680"/>
            <a:ext cx="3403600" cy="17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31641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Arithmetic mean</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Discrete Data Series continued…</a:t>
            </a:r>
            <a:endParaRPr dirty="0"/>
          </a:p>
        </p:txBody>
      </p:sp>
      <p:sp>
        <p:nvSpPr>
          <p:cNvPr id="75" name="Google Shape;75;p15"/>
          <p:cNvSpPr txBox="1">
            <a:spLocks noGrp="1"/>
          </p:cNvSpPr>
          <p:nvPr>
            <p:ph type="body" idx="2"/>
          </p:nvPr>
        </p:nvSpPr>
        <p:spPr>
          <a:xfrm>
            <a:off x="358175" y="2571750"/>
            <a:ext cx="3837000" cy="2000250"/>
          </a:xfrm>
          <a:prstGeom prst="rect">
            <a:avLst/>
          </a:prstGeom>
        </p:spPr>
        <p:txBody>
          <a:bodyPr spcFirstLastPara="1" wrap="square" lIns="91425" tIns="91425" rIns="91425" bIns="91425" anchor="ctr" anchorCtr="0">
            <a:noAutofit/>
          </a:bodyPr>
          <a:lstStyle/>
          <a:p>
            <a:pPr algn="just"/>
            <a:r>
              <a:rPr lang="en-US" dirty="0"/>
              <a:t>For discrete series, the Arithmetic Mean can be calculated using the following formula. 	</a:t>
            </a:r>
          </a:p>
          <a:p>
            <a:pPr marL="139700" indent="0" algn="just">
              <a:buNone/>
            </a:pPr>
            <a:r>
              <a:rPr lang="en-US" b="1" dirty="0"/>
              <a:t>Formula</a:t>
            </a:r>
          </a:p>
          <a:p>
            <a:pPr marL="139700" indent="0" algn="just">
              <a:buNone/>
            </a:pPr>
            <a:endParaRPr lang="en-US" b="1" dirty="0"/>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US" dirty="0">
                <a:hlinkClick r:id="rId3"/>
              </a:rPr>
              <a:t>https://www.geeksforgeeks.org/difference-between-descriptive-and-inferential-statistics/</a:t>
            </a:r>
            <a:r>
              <a:rPr lang="en-US" dirty="0"/>
              <a:t> </a:t>
            </a:r>
            <a:endParaRPr dirty="0"/>
          </a:p>
        </p:txBody>
      </p:sp>
      <p:pic>
        <p:nvPicPr>
          <p:cNvPr id="4" name="Picture 3">
            <a:extLst>
              <a:ext uri="{FF2B5EF4-FFF2-40B4-BE49-F238E27FC236}">
                <a16:creationId xmlns:a16="http://schemas.microsoft.com/office/drawing/2014/main" id="{921F067C-9ED2-4167-968C-446A0E57984A}"/>
              </a:ext>
            </a:extLst>
          </p:cNvPr>
          <p:cNvPicPr>
            <a:picLocks noChangeAspect="1"/>
          </p:cNvPicPr>
          <p:nvPr/>
        </p:nvPicPr>
        <p:blipFill>
          <a:blip r:embed="rId4"/>
          <a:stretch>
            <a:fillRect/>
          </a:stretch>
        </p:blipFill>
        <p:spPr>
          <a:xfrm>
            <a:off x="5110108" y="2127107"/>
            <a:ext cx="3675717" cy="889286"/>
          </a:xfrm>
          <a:prstGeom prst="rect">
            <a:avLst/>
          </a:prstGeom>
        </p:spPr>
      </p:pic>
      <p:pic>
        <p:nvPicPr>
          <p:cNvPr id="3" name="Picture 2">
            <a:extLst>
              <a:ext uri="{FF2B5EF4-FFF2-40B4-BE49-F238E27FC236}">
                <a16:creationId xmlns:a16="http://schemas.microsoft.com/office/drawing/2014/main" id="{1B364804-9DE6-4854-A429-DE5599128070}"/>
              </a:ext>
            </a:extLst>
          </p:cNvPr>
          <p:cNvPicPr>
            <a:picLocks noChangeAspect="1"/>
          </p:cNvPicPr>
          <p:nvPr/>
        </p:nvPicPr>
        <p:blipFill>
          <a:blip r:embed="rId5"/>
          <a:stretch>
            <a:fillRect/>
          </a:stretch>
        </p:blipFill>
        <p:spPr>
          <a:xfrm>
            <a:off x="1010071" y="4015639"/>
            <a:ext cx="2761829" cy="668701"/>
          </a:xfrm>
          <a:prstGeom prst="rect">
            <a:avLst/>
          </a:prstGeom>
        </p:spPr>
      </p:pic>
    </p:spTree>
    <p:extLst>
      <p:ext uri="{BB962C8B-B14F-4D97-AF65-F5344CB8AC3E}">
        <p14:creationId xmlns:p14="http://schemas.microsoft.com/office/powerpoint/2010/main" val="35071909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Arithmetic mean</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Discrete Data Series continued…</a:t>
            </a:r>
            <a:endParaRPr dirty="0"/>
          </a:p>
        </p:txBody>
      </p:sp>
      <p:sp>
        <p:nvSpPr>
          <p:cNvPr id="75" name="Google Shape;75;p15"/>
          <p:cNvSpPr txBox="1">
            <a:spLocks noGrp="1"/>
          </p:cNvSpPr>
          <p:nvPr>
            <p:ph type="body" idx="2"/>
          </p:nvPr>
        </p:nvSpPr>
        <p:spPr>
          <a:xfrm>
            <a:off x="358175" y="2571750"/>
            <a:ext cx="3837000" cy="2000250"/>
          </a:xfrm>
          <a:prstGeom prst="rect">
            <a:avLst/>
          </a:prstGeom>
        </p:spPr>
        <p:txBody>
          <a:bodyPr spcFirstLastPara="1" wrap="square" lIns="91425" tIns="91425" rIns="91425" bIns="91425" anchor="ctr" anchorCtr="0">
            <a:noAutofit/>
          </a:bodyPr>
          <a:lstStyle/>
          <a:p>
            <a:pPr algn="just"/>
            <a:r>
              <a:rPr lang="en-US" dirty="0"/>
              <a:t>Alternatively, we can write same formula as follows:	</a:t>
            </a:r>
          </a:p>
          <a:p>
            <a:pPr marL="139700" indent="0" algn="just">
              <a:buNone/>
            </a:pPr>
            <a:r>
              <a:rPr lang="en-US" b="1" dirty="0"/>
              <a:t>Formula</a:t>
            </a:r>
          </a:p>
          <a:p>
            <a:pPr marL="139700" indent="0" algn="just">
              <a:buNone/>
            </a:pPr>
            <a:endParaRPr lang="en-US" b="1" dirty="0"/>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US" dirty="0">
                <a:hlinkClick r:id="rId3"/>
              </a:rPr>
              <a:t>https://www.geeksforgeeks.org/difference-between-descriptive-and-inferential-statistics/</a:t>
            </a:r>
            <a:r>
              <a:rPr lang="en-US" dirty="0"/>
              <a:t> </a:t>
            </a:r>
            <a:endParaRPr dirty="0"/>
          </a:p>
        </p:txBody>
      </p:sp>
      <p:pic>
        <p:nvPicPr>
          <p:cNvPr id="5" name="Picture 4">
            <a:extLst>
              <a:ext uri="{FF2B5EF4-FFF2-40B4-BE49-F238E27FC236}">
                <a16:creationId xmlns:a16="http://schemas.microsoft.com/office/drawing/2014/main" id="{5117185D-E02B-47E8-AC0F-D3761878125A}"/>
              </a:ext>
            </a:extLst>
          </p:cNvPr>
          <p:cNvPicPr>
            <a:picLocks noChangeAspect="1"/>
          </p:cNvPicPr>
          <p:nvPr/>
        </p:nvPicPr>
        <p:blipFill>
          <a:blip r:embed="rId4"/>
          <a:stretch>
            <a:fillRect/>
          </a:stretch>
        </p:blipFill>
        <p:spPr>
          <a:xfrm>
            <a:off x="1625654" y="3821963"/>
            <a:ext cx="1302042" cy="813777"/>
          </a:xfrm>
          <a:prstGeom prst="rect">
            <a:avLst/>
          </a:prstGeom>
        </p:spPr>
      </p:pic>
      <p:pic>
        <p:nvPicPr>
          <p:cNvPr id="7" name="Picture 6">
            <a:extLst>
              <a:ext uri="{FF2B5EF4-FFF2-40B4-BE49-F238E27FC236}">
                <a16:creationId xmlns:a16="http://schemas.microsoft.com/office/drawing/2014/main" id="{6021EA51-2E55-4916-A25B-9F5ABAC21BE7}"/>
              </a:ext>
            </a:extLst>
          </p:cNvPr>
          <p:cNvPicPr>
            <a:picLocks noChangeAspect="1"/>
          </p:cNvPicPr>
          <p:nvPr/>
        </p:nvPicPr>
        <p:blipFill>
          <a:blip r:embed="rId4"/>
          <a:stretch>
            <a:fillRect/>
          </a:stretch>
        </p:blipFill>
        <p:spPr>
          <a:xfrm>
            <a:off x="5697588" y="2003469"/>
            <a:ext cx="2307569" cy="1442232"/>
          </a:xfrm>
          <a:prstGeom prst="rect">
            <a:avLst/>
          </a:prstGeom>
        </p:spPr>
      </p:pic>
    </p:spTree>
    <p:extLst>
      <p:ext uri="{BB962C8B-B14F-4D97-AF65-F5344CB8AC3E}">
        <p14:creationId xmlns:p14="http://schemas.microsoft.com/office/powerpoint/2010/main" val="28090178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Arithmetic mean</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Continuous Data Series</a:t>
            </a:r>
            <a:endParaRPr dirty="0"/>
          </a:p>
        </p:txBody>
      </p:sp>
      <p:sp>
        <p:nvSpPr>
          <p:cNvPr id="75" name="Google Shape;75;p15"/>
          <p:cNvSpPr txBox="1">
            <a:spLocks noGrp="1"/>
          </p:cNvSpPr>
          <p:nvPr>
            <p:ph type="body" idx="2"/>
          </p:nvPr>
        </p:nvSpPr>
        <p:spPr>
          <a:xfrm>
            <a:off x="358175" y="2571750"/>
            <a:ext cx="3837000" cy="2000250"/>
          </a:xfrm>
          <a:prstGeom prst="rect">
            <a:avLst/>
          </a:prstGeom>
        </p:spPr>
        <p:txBody>
          <a:bodyPr spcFirstLastPara="1" wrap="square" lIns="91425" tIns="91425" rIns="91425" bIns="91425" anchor="ctr" anchorCtr="0">
            <a:noAutofit/>
          </a:bodyPr>
          <a:lstStyle/>
          <a:p>
            <a:pPr algn="just"/>
            <a:r>
              <a:rPr lang="en-US" dirty="0"/>
              <a:t>When data is given based on ranges along with their frequencies. Following is an example of continuous series:</a:t>
            </a:r>
          </a:p>
          <a:p>
            <a:pPr marL="139700" indent="0" algn="just">
              <a:buNone/>
            </a:pPr>
            <a:r>
              <a:rPr lang="en-US" b="1" dirty="0"/>
              <a:t>Items: </a:t>
            </a:r>
            <a:r>
              <a:rPr lang="en-US" dirty="0"/>
              <a:t>0-5 5-10 10-20 20-30 30-40</a:t>
            </a:r>
          </a:p>
          <a:p>
            <a:pPr marL="139700" indent="0" algn="just">
              <a:buNone/>
            </a:pPr>
            <a:r>
              <a:rPr lang="en-US" b="1" dirty="0"/>
              <a:t>Frequency: </a:t>
            </a:r>
            <a:r>
              <a:rPr lang="en-US" dirty="0"/>
              <a:t>2 5 1 3 12</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US" dirty="0">
                <a:hlinkClick r:id="rId3"/>
              </a:rPr>
              <a:t>https://www.geeksforgeeks.org/difference-between-descriptive-and-inferential-statistics/</a:t>
            </a:r>
            <a:r>
              <a:rPr lang="en-US" dirty="0"/>
              <a:t> </a:t>
            </a:r>
            <a:endParaRPr dirty="0"/>
          </a:p>
        </p:txBody>
      </p:sp>
      <p:pic>
        <p:nvPicPr>
          <p:cNvPr id="9" name="Picture 8">
            <a:extLst>
              <a:ext uri="{FF2B5EF4-FFF2-40B4-BE49-F238E27FC236}">
                <a16:creationId xmlns:a16="http://schemas.microsoft.com/office/drawing/2014/main" id="{6137D235-4138-457D-9F4A-C6CDC6AA8FC9}"/>
              </a:ext>
            </a:extLst>
          </p:cNvPr>
          <p:cNvPicPr>
            <a:picLocks noChangeAspect="1"/>
          </p:cNvPicPr>
          <p:nvPr/>
        </p:nvPicPr>
        <p:blipFill>
          <a:blip r:embed="rId4"/>
          <a:stretch>
            <a:fillRect/>
          </a:stretch>
        </p:blipFill>
        <p:spPr>
          <a:xfrm>
            <a:off x="4684643" y="2208775"/>
            <a:ext cx="4406394" cy="1050755"/>
          </a:xfrm>
          <a:prstGeom prst="rect">
            <a:avLst/>
          </a:prstGeom>
        </p:spPr>
      </p:pic>
    </p:spTree>
    <p:extLst>
      <p:ext uri="{BB962C8B-B14F-4D97-AF65-F5344CB8AC3E}">
        <p14:creationId xmlns:p14="http://schemas.microsoft.com/office/powerpoint/2010/main" val="26484777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Arithmetic mean</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Continuous Data Series continued…</a:t>
            </a:r>
            <a:endParaRPr dirty="0"/>
          </a:p>
        </p:txBody>
      </p:sp>
      <p:sp>
        <p:nvSpPr>
          <p:cNvPr id="75" name="Google Shape;75;p15"/>
          <p:cNvSpPr txBox="1">
            <a:spLocks noGrp="1"/>
          </p:cNvSpPr>
          <p:nvPr>
            <p:ph type="body" idx="2"/>
          </p:nvPr>
        </p:nvSpPr>
        <p:spPr>
          <a:xfrm>
            <a:off x="358175" y="2220205"/>
            <a:ext cx="3837000" cy="2354580"/>
          </a:xfrm>
          <a:prstGeom prst="rect">
            <a:avLst/>
          </a:prstGeom>
        </p:spPr>
        <p:txBody>
          <a:bodyPr spcFirstLastPara="1" wrap="square" lIns="91425" tIns="91425" rIns="91425" bIns="91425" anchor="ctr" anchorCtr="0">
            <a:noAutofit/>
          </a:bodyPr>
          <a:lstStyle/>
          <a:p>
            <a:endParaRPr lang="en-US" dirty="0"/>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US" dirty="0">
                <a:hlinkClick r:id="rId3"/>
              </a:rPr>
              <a:t>https://www.geeksforgeeks.org/difference-between-descriptive-and-inferential-statistics/</a:t>
            </a:r>
            <a:r>
              <a:rPr lang="en-US" dirty="0"/>
              <a:t> </a:t>
            </a:r>
            <a:endParaRPr dirty="0"/>
          </a:p>
        </p:txBody>
      </p:sp>
      <p:pic>
        <p:nvPicPr>
          <p:cNvPr id="9" name="Picture 8">
            <a:extLst>
              <a:ext uri="{FF2B5EF4-FFF2-40B4-BE49-F238E27FC236}">
                <a16:creationId xmlns:a16="http://schemas.microsoft.com/office/drawing/2014/main" id="{6137D235-4138-457D-9F4A-C6CDC6AA8FC9}"/>
              </a:ext>
            </a:extLst>
          </p:cNvPr>
          <p:cNvPicPr>
            <a:picLocks noChangeAspect="1"/>
          </p:cNvPicPr>
          <p:nvPr/>
        </p:nvPicPr>
        <p:blipFill>
          <a:blip r:embed="rId4"/>
          <a:stretch>
            <a:fillRect/>
          </a:stretch>
        </p:blipFill>
        <p:spPr>
          <a:xfrm>
            <a:off x="4684643" y="2208775"/>
            <a:ext cx="4406394" cy="1050755"/>
          </a:xfrm>
          <a:prstGeom prst="rect">
            <a:avLst/>
          </a:prstGeom>
        </p:spPr>
      </p:pic>
      <p:pic>
        <p:nvPicPr>
          <p:cNvPr id="5" name="Picture 4">
            <a:extLst>
              <a:ext uri="{FF2B5EF4-FFF2-40B4-BE49-F238E27FC236}">
                <a16:creationId xmlns:a16="http://schemas.microsoft.com/office/drawing/2014/main" id="{64D7C7A6-9FCD-44FB-80F6-FE1D63D5F4E8}"/>
              </a:ext>
            </a:extLst>
          </p:cNvPr>
          <p:cNvPicPr>
            <a:picLocks noChangeAspect="1"/>
          </p:cNvPicPr>
          <p:nvPr/>
        </p:nvPicPr>
        <p:blipFill>
          <a:blip r:embed="rId5"/>
          <a:stretch>
            <a:fillRect/>
          </a:stretch>
        </p:blipFill>
        <p:spPr>
          <a:xfrm>
            <a:off x="367141" y="2457520"/>
            <a:ext cx="3845966" cy="1339220"/>
          </a:xfrm>
          <a:prstGeom prst="rect">
            <a:avLst/>
          </a:prstGeom>
        </p:spPr>
      </p:pic>
    </p:spTree>
    <p:extLst>
      <p:ext uri="{BB962C8B-B14F-4D97-AF65-F5344CB8AC3E}">
        <p14:creationId xmlns:p14="http://schemas.microsoft.com/office/powerpoint/2010/main" val="271138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Arithmetic mean</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Geometric mean</a:t>
            </a:r>
            <a:endParaRPr dirty="0"/>
          </a:p>
        </p:txBody>
      </p:sp>
      <p:sp>
        <p:nvSpPr>
          <p:cNvPr id="75" name="Google Shape;75;p15"/>
          <p:cNvSpPr txBox="1">
            <a:spLocks noGrp="1"/>
          </p:cNvSpPr>
          <p:nvPr>
            <p:ph type="body" idx="2"/>
          </p:nvPr>
        </p:nvSpPr>
        <p:spPr>
          <a:xfrm>
            <a:off x="358175" y="2220205"/>
            <a:ext cx="3837000" cy="2354580"/>
          </a:xfrm>
          <a:prstGeom prst="rect">
            <a:avLst/>
          </a:prstGeom>
        </p:spPr>
        <p:txBody>
          <a:bodyPr spcFirstLastPara="1" wrap="square" lIns="91425" tIns="91425" rIns="91425" bIns="91425" anchor="ctr" anchorCtr="0">
            <a:noAutofit/>
          </a:bodyPr>
          <a:lstStyle/>
          <a:p>
            <a:r>
              <a:rPr lang="en-US" dirty="0"/>
              <a:t>Geometric mean of n numbers is defined as the nth root of the product of n numbers. </a:t>
            </a:r>
          </a:p>
          <a:p>
            <a:pPr marL="139700" indent="0">
              <a:buNone/>
            </a:pPr>
            <a:r>
              <a:rPr lang="en-US" dirty="0"/>
              <a:t>Formula :</a:t>
            </a:r>
          </a:p>
          <a:p>
            <a:pPr marL="139700" indent="0">
              <a:buNone/>
            </a:pPr>
            <a:endParaRPr lang="en-US" dirty="0"/>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US" dirty="0">
                <a:hlinkClick r:id="rId3"/>
              </a:rPr>
              <a:t>https://www.geeksforgeeks.org/difference-between-descriptive-and-inferential-statistics/</a:t>
            </a:r>
            <a:r>
              <a:rPr lang="en-US" dirty="0"/>
              <a:t> </a:t>
            </a:r>
            <a:endParaRPr dirty="0"/>
          </a:p>
        </p:txBody>
      </p:sp>
      <p:pic>
        <p:nvPicPr>
          <p:cNvPr id="3" name="Picture 2">
            <a:extLst>
              <a:ext uri="{FF2B5EF4-FFF2-40B4-BE49-F238E27FC236}">
                <a16:creationId xmlns:a16="http://schemas.microsoft.com/office/drawing/2014/main" id="{FD4C615D-5EE3-4F3B-9A2D-354E1D4D5409}"/>
              </a:ext>
            </a:extLst>
          </p:cNvPr>
          <p:cNvPicPr>
            <a:picLocks noChangeAspect="1"/>
          </p:cNvPicPr>
          <p:nvPr/>
        </p:nvPicPr>
        <p:blipFill>
          <a:blip r:embed="rId4"/>
          <a:stretch>
            <a:fillRect/>
          </a:stretch>
        </p:blipFill>
        <p:spPr>
          <a:xfrm>
            <a:off x="1037393" y="3924514"/>
            <a:ext cx="2527428" cy="505486"/>
          </a:xfrm>
          <a:prstGeom prst="rect">
            <a:avLst/>
          </a:prstGeom>
        </p:spPr>
      </p:pic>
      <p:pic>
        <p:nvPicPr>
          <p:cNvPr id="4" name="Picture 3">
            <a:extLst>
              <a:ext uri="{FF2B5EF4-FFF2-40B4-BE49-F238E27FC236}">
                <a16:creationId xmlns:a16="http://schemas.microsoft.com/office/drawing/2014/main" id="{2383DDED-2542-4265-99F3-89E2D58FE2A8}"/>
              </a:ext>
            </a:extLst>
          </p:cNvPr>
          <p:cNvPicPr>
            <a:picLocks noChangeAspect="1"/>
          </p:cNvPicPr>
          <p:nvPr/>
        </p:nvPicPr>
        <p:blipFill>
          <a:blip r:embed="rId5"/>
          <a:stretch>
            <a:fillRect/>
          </a:stretch>
        </p:blipFill>
        <p:spPr>
          <a:xfrm>
            <a:off x="4838426" y="2220205"/>
            <a:ext cx="4179678" cy="835936"/>
          </a:xfrm>
          <a:prstGeom prst="rect">
            <a:avLst/>
          </a:prstGeom>
        </p:spPr>
      </p:pic>
    </p:spTree>
    <p:extLst>
      <p:ext uri="{BB962C8B-B14F-4D97-AF65-F5344CB8AC3E}">
        <p14:creationId xmlns:p14="http://schemas.microsoft.com/office/powerpoint/2010/main" val="17515610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Arithmetic mean</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Geometric mean continued…</a:t>
            </a:r>
            <a:endParaRPr dirty="0"/>
          </a:p>
        </p:txBody>
      </p:sp>
      <p:sp>
        <p:nvSpPr>
          <p:cNvPr id="75" name="Google Shape;75;p15"/>
          <p:cNvSpPr txBox="1">
            <a:spLocks noGrp="1"/>
          </p:cNvSpPr>
          <p:nvPr>
            <p:ph type="body" idx="2"/>
          </p:nvPr>
        </p:nvSpPr>
        <p:spPr>
          <a:xfrm>
            <a:off x="358175" y="2220205"/>
            <a:ext cx="3837000" cy="2354580"/>
          </a:xfrm>
          <a:prstGeom prst="rect">
            <a:avLst/>
          </a:prstGeom>
        </p:spPr>
        <p:txBody>
          <a:bodyPr spcFirstLastPara="1" wrap="square" lIns="91425" tIns="91425" rIns="91425" bIns="91425" anchor="ctr" anchorCtr="0">
            <a:noAutofit/>
          </a:bodyPr>
          <a:lstStyle/>
          <a:p>
            <a:pPr marL="139700" indent="0">
              <a:buNone/>
            </a:pPr>
            <a:endParaRPr lang="en-US" dirty="0"/>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US" dirty="0">
                <a:hlinkClick r:id="rId3"/>
              </a:rPr>
              <a:t>https://www.geeksforgeeks.org/difference-between-descriptive-and-inferential-statistics/</a:t>
            </a:r>
            <a:r>
              <a:rPr lang="en-US" dirty="0"/>
              <a:t> </a:t>
            </a:r>
            <a:endParaRPr dirty="0"/>
          </a:p>
        </p:txBody>
      </p:sp>
      <p:pic>
        <p:nvPicPr>
          <p:cNvPr id="5" name="Picture 4">
            <a:extLst>
              <a:ext uri="{FF2B5EF4-FFF2-40B4-BE49-F238E27FC236}">
                <a16:creationId xmlns:a16="http://schemas.microsoft.com/office/drawing/2014/main" id="{1D38DF4C-8002-4250-9D8D-19CDAB1CFAC7}"/>
              </a:ext>
            </a:extLst>
          </p:cNvPr>
          <p:cNvPicPr>
            <a:picLocks noChangeAspect="1"/>
          </p:cNvPicPr>
          <p:nvPr/>
        </p:nvPicPr>
        <p:blipFill>
          <a:blip r:embed="rId4"/>
          <a:stretch>
            <a:fillRect/>
          </a:stretch>
        </p:blipFill>
        <p:spPr>
          <a:xfrm>
            <a:off x="583090" y="2507319"/>
            <a:ext cx="3520279" cy="2067466"/>
          </a:xfrm>
          <a:prstGeom prst="rect">
            <a:avLst/>
          </a:prstGeom>
        </p:spPr>
      </p:pic>
      <p:pic>
        <p:nvPicPr>
          <p:cNvPr id="6" name="Picture 5">
            <a:extLst>
              <a:ext uri="{FF2B5EF4-FFF2-40B4-BE49-F238E27FC236}">
                <a16:creationId xmlns:a16="http://schemas.microsoft.com/office/drawing/2014/main" id="{AF259125-9418-4874-A0F7-24026B81308E}"/>
              </a:ext>
            </a:extLst>
          </p:cNvPr>
          <p:cNvPicPr>
            <a:picLocks noChangeAspect="1"/>
          </p:cNvPicPr>
          <p:nvPr/>
        </p:nvPicPr>
        <p:blipFill>
          <a:blip r:embed="rId5"/>
          <a:stretch>
            <a:fillRect/>
          </a:stretch>
        </p:blipFill>
        <p:spPr>
          <a:xfrm>
            <a:off x="4844727" y="1537735"/>
            <a:ext cx="4045200" cy="2376642"/>
          </a:xfrm>
          <a:prstGeom prst="rect">
            <a:avLst/>
          </a:prstGeom>
        </p:spPr>
      </p:pic>
    </p:spTree>
    <p:extLst>
      <p:ext uri="{BB962C8B-B14F-4D97-AF65-F5344CB8AC3E}">
        <p14:creationId xmlns:p14="http://schemas.microsoft.com/office/powerpoint/2010/main" val="15149533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Harmonic mean</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What is Harmonic Mean ?</a:t>
            </a:r>
            <a:endParaRPr dirty="0"/>
          </a:p>
        </p:txBody>
      </p:sp>
      <p:sp>
        <p:nvSpPr>
          <p:cNvPr id="75" name="Google Shape;75;p15"/>
          <p:cNvSpPr txBox="1">
            <a:spLocks noGrp="1"/>
          </p:cNvSpPr>
          <p:nvPr>
            <p:ph type="body" idx="2"/>
          </p:nvPr>
        </p:nvSpPr>
        <p:spPr>
          <a:xfrm>
            <a:off x="358175" y="2220204"/>
            <a:ext cx="3837000" cy="2648975"/>
          </a:xfrm>
          <a:prstGeom prst="rect">
            <a:avLst/>
          </a:prstGeom>
        </p:spPr>
        <p:txBody>
          <a:bodyPr spcFirstLastPara="1" wrap="square" lIns="91425" tIns="91425" rIns="91425" bIns="91425" anchor="ctr" anchorCtr="0">
            <a:noAutofit/>
          </a:bodyPr>
          <a:lstStyle/>
          <a:p>
            <a:r>
              <a:rPr lang="en-US" dirty="0"/>
              <a:t>Harmonic mean is a type of average that is calculated by dividing the number of values in a data series by the sum of the reciprocals (1/</a:t>
            </a:r>
            <a:r>
              <a:rPr lang="en-US" dirty="0" err="1"/>
              <a:t>x_i</a:t>
            </a:r>
            <a:r>
              <a:rPr lang="en-US" dirty="0"/>
              <a:t>) of each value in the data series.</a:t>
            </a:r>
          </a:p>
          <a:p>
            <a:r>
              <a:rPr lang="en-US" dirty="0"/>
              <a:t>A harmonic mean is one of the three Pythagorean means (the other two are arithmetic mean and geometric mean).</a:t>
            </a:r>
          </a:p>
          <a:p>
            <a:r>
              <a:rPr lang="en-US" dirty="0"/>
              <a:t>The harmonic mean always shows the lowest value among the Pythagorean means.</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US" dirty="0">
                <a:hlinkClick r:id="rId3"/>
              </a:rPr>
              <a:t>https://www.geeksforgeeks.org/difference-between-descriptive-and-inferential-statistics/</a:t>
            </a:r>
            <a:r>
              <a:rPr lang="en-US" dirty="0"/>
              <a:t> </a:t>
            </a:r>
            <a:endParaRPr dirty="0"/>
          </a:p>
        </p:txBody>
      </p:sp>
      <p:pic>
        <p:nvPicPr>
          <p:cNvPr id="3" name="Picture 2">
            <a:extLst>
              <a:ext uri="{FF2B5EF4-FFF2-40B4-BE49-F238E27FC236}">
                <a16:creationId xmlns:a16="http://schemas.microsoft.com/office/drawing/2014/main" id="{50B79B2A-4A4F-49D2-AA10-80E51C31FC9B}"/>
              </a:ext>
            </a:extLst>
          </p:cNvPr>
          <p:cNvPicPr>
            <a:picLocks noChangeAspect="1"/>
          </p:cNvPicPr>
          <p:nvPr/>
        </p:nvPicPr>
        <p:blipFill>
          <a:blip r:embed="rId4"/>
          <a:stretch>
            <a:fillRect/>
          </a:stretch>
        </p:blipFill>
        <p:spPr>
          <a:xfrm>
            <a:off x="4572000" y="2004885"/>
            <a:ext cx="4565871" cy="1469835"/>
          </a:xfrm>
          <a:prstGeom prst="rect">
            <a:avLst/>
          </a:prstGeom>
        </p:spPr>
      </p:pic>
    </p:spTree>
    <p:extLst>
      <p:ext uri="{BB962C8B-B14F-4D97-AF65-F5344CB8AC3E}">
        <p14:creationId xmlns:p14="http://schemas.microsoft.com/office/powerpoint/2010/main" val="36904386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Harmonic mean</a:t>
            </a:r>
            <a:endParaRPr dirty="0"/>
          </a:p>
        </p:txBody>
      </p:sp>
      <p:sp>
        <p:nvSpPr>
          <p:cNvPr id="74" name="Google Shape;74;p15"/>
          <p:cNvSpPr txBox="1">
            <a:spLocks noGrp="1"/>
          </p:cNvSpPr>
          <p:nvPr>
            <p:ph type="subTitle" idx="1"/>
          </p:nvPr>
        </p:nvSpPr>
        <p:spPr>
          <a:xfrm>
            <a:off x="254075" y="13549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Formula of Harmonic Mean</a:t>
            </a:r>
            <a:endParaRPr dirty="0"/>
          </a:p>
        </p:txBody>
      </p:sp>
      <p:sp>
        <p:nvSpPr>
          <p:cNvPr id="75" name="Google Shape;75;p15"/>
          <p:cNvSpPr txBox="1">
            <a:spLocks noGrp="1"/>
          </p:cNvSpPr>
          <p:nvPr>
            <p:ph type="body" idx="2"/>
          </p:nvPr>
        </p:nvSpPr>
        <p:spPr>
          <a:xfrm>
            <a:off x="358175" y="2068549"/>
            <a:ext cx="3837000" cy="2855379"/>
          </a:xfrm>
          <a:prstGeom prst="rect">
            <a:avLst/>
          </a:prstGeom>
        </p:spPr>
        <p:txBody>
          <a:bodyPr spcFirstLastPara="1" wrap="square" lIns="91425" tIns="91425" rIns="91425" bIns="91425" anchor="ctr" anchorCtr="0">
            <a:noAutofit/>
          </a:bodyPr>
          <a:lstStyle/>
          <a:p>
            <a:r>
              <a:rPr lang="en-US" dirty="0"/>
              <a:t>The general formula for calculating a harmonic mean is:</a:t>
            </a:r>
          </a:p>
          <a:p>
            <a:r>
              <a:rPr lang="en-US" dirty="0"/>
              <a:t>Harmonic mean = n / (Σ1/</a:t>
            </a:r>
            <a:r>
              <a:rPr lang="en-US" dirty="0" err="1"/>
              <a:t>x_i</a:t>
            </a:r>
            <a:r>
              <a:rPr lang="en-US" dirty="0"/>
              <a:t>)</a:t>
            </a:r>
          </a:p>
          <a:p>
            <a:r>
              <a:rPr lang="en-US" dirty="0"/>
              <a:t>Where: n – the number of the values in a dataset</a:t>
            </a:r>
          </a:p>
          <a:p>
            <a:r>
              <a:rPr lang="en-US" dirty="0" err="1"/>
              <a:t>x_i</a:t>
            </a:r>
            <a:r>
              <a:rPr lang="en-US" dirty="0"/>
              <a:t> – the point in a dataset</a:t>
            </a:r>
          </a:p>
          <a:p>
            <a:r>
              <a:rPr lang="en-US" dirty="0"/>
              <a:t>The weighted harmonic mean can be calculated using the following formula:</a:t>
            </a:r>
          </a:p>
          <a:p>
            <a:r>
              <a:rPr lang="en-US" dirty="0"/>
              <a:t>Weighted Harmonic Mean = (</a:t>
            </a:r>
            <a:r>
              <a:rPr lang="en-US" dirty="0" err="1"/>
              <a:t>Σw_i</a:t>
            </a:r>
            <a:r>
              <a:rPr lang="en-US" dirty="0"/>
              <a:t> ) /(</a:t>
            </a:r>
            <a:r>
              <a:rPr lang="en-US" dirty="0" err="1"/>
              <a:t>Σw_i</a:t>
            </a:r>
            <a:r>
              <a:rPr lang="en-US" dirty="0"/>
              <a:t>/</a:t>
            </a:r>
            <a:r>
              <a:rPr lang="en-US" dirty="0" err="1"/>
              <a:t>x_i</a:t>
            </a:r>
            <a:r>
              <a:rPr lang="en-US" dirty="0"/>
              <a:t>) Where:</a:t>
            </a:r>
          </a:p>
          <a:p>
            <a:r>
              <a:rPr lang="en-US" dirty="0" err="1"/>
              <a:t>w_i</a:t>
            </a:r>
            <a:r>
              <a:rPr lang="en-US" dirty="0"/>
              <a:t> – the weight of the data point</a:t>
            </a:r>
          </a:p>
          <a:p>
            <a:r>
              <a:rPr lang="en-US" dirty="0" err="1"/>
              <a:t>x_i</a:t>
            </a:r>
            <a:r>
              <a:rPr lang="en-US" dirty="0"/>
              <a:t> – the point in a dataset.</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US" dirty="0">
                <a:hlinkClick r:id="rId3"/>
              </a:rPr>
              <a:t>https://www.geeksforgeeks.org/difference-between-descriptive-and-inferential-statistics/</a:t>
            </a:r>
            <a:r>
              <a:rPr lang="en-US" dirty="0"/>
              <a:t> </a:t>
            </a:r>
            <a:endParaRPr dirty="0"/>
          </a:p>
        </p:txBody>
      </p:sp>
      <p:pic>
        <p:nvPicPr>
          <p:cNvPr id="3" name="Picture 2">
            <a:extLst>
              <a:ext uri="{FF2B5EF4-FFF2-40B4-BE49-F238E27FC236}">
                <a16:creationId xmlns:a16="http://schemas.microsoft.com/office/drawing/2014/main" id="{50B79B2A-4A4F-49D2-AA10-80E51C31FC9B}"/>
              </a:ext>
            </a:extLst>
          </p:cNvPr>
          <p:cNvPicPr>
            <a:picLocks noChangeAspect="1"/>
          </p:cNvPicPr>
          <p:nvPr/>
        </p:nvPicPr>
        <p:blipFill>
          <a:blip r:embed="rId4"/>
          <a:stretch>
            <a:fillRect/>
          </a:stretch>
        </p:blipFill>
        <p:spPr>
          <a:xfrm>
            <a:off x="4572000" y="2004885"/>
            <a:ext cx="4565871" cy="1469835"/>
          </a:xfrm>
          <a:prstGeom prst="rect">
            <a:avLst/>
          </a:prstGeom>
        </p:spPr>
      </p:pic>
    </p:spTree>
    <p:extLst>
      <p:ext uri="{BB962C8B-B14F-4D97-AF65-F5344CB8AC3E}">
        <p14:creationId xmlns:p14="http://schemas.microsoft.com/office/powerpoint/2010/main" val="14401318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Harmonic mean</a:t>
            </a:r>
            <a:endParaRPr dirty="0"/>
          </a:p>
        </p:txBody>
      </p:sp>
      <p:sp>
        <p:nvSpPr>
          <p:cNvPr id="74" name="Google Shape;74;p15"/>
          <p:cNvSpPr txBox="1">
            <a:spLocks noGrp="1"/>
          </p:cNvSpPr>
          <p:nvPr>
            <p:ph type="subTitle" idx="1"/>
          </p:nvPr>
        </p:nvSpPr>
        <p:spPr>
          <a:xfrm>
            <a:off x="254075" y="13549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Formula of Harmonic Mean</a:t>
            </a:r>
            <a:endParaRPr dirty="0"/>
          </a:p>
        </p:txBody>
      </p:sp>
      <p:sp>
        <p:nvSpPr>
          <p:cNvPr id="75" name="Google Shape;75;p15"/>
          <p:cNvSpPr txBox="1">
            <a:spLocks noGrp="1"/>
          </p:cNvSpPr>
          <p:nvPr>
            <p:ph type="body" idx="2"/>
          </p:nvPr>
        </p:nvSpPr>
        <p:spPr>
          <a:xfrm>
            <a:off x="358175" y="2068549"/>
            <a:ext cx="3837000" cy="2855379"/>
          </a:xfrm>
          <a:prstGeom prst="rect">
            <a:avLst/>
          </a:prstGeom>
        </p:spPr>
        <p:txBody>
          <a:bodyPr spcFirstLastPara="1" wrap="square" lIns="91425" tIns="91425" rIns="91425" bIns="91425" anchor="ctr" anchorCtr="0">
            <a:noAutofit/>
          </a:bodyPr>
          <a:lstStyle/>
          <a:p>
            <a:r>
              <a:rPr lang="en-US" dirty="0"/>
              <a:t>The general formula for calculating a harmonic mean is:</a:t>
            </a:r>
          </a:p>
          <a:p>
            <a:r>
              <a:rPr lang="en-US" dirty="0"/>
              <a:t>Harmonic mean = n / (Σ1/</a:t>
            </a:r>
            <a:r>
              <a:rPr lang="en-US" dirty="0" err="1"/>
              <a:t>x_i</a:t>
            </a:r>
            <a:r>
              <a:rPr lang="en-US" dirty="0"/>
              <a:t>)</a:t>
            </a:r>
          </a:p>
          <a:p>
            <a:r>
              <a:rPr lang="en-US" dirty="0"/>
              <a:t>Where: n – the number of the values in a dataset</a:t>
            </a:r>
          </a:p>
          <a:p>
            <a:r>
              <a:rPr lang="en-US" dirty="0" err="1"/>
              <a:t>x_i</a:t>
            </a:r>
            <a:r>
              <a:rPr lang="en-US" dirty="0"/>
              <a:t> – the point in a dataset</a:t>
            </a:r>
          </a:p>
          <a:p>
            <a:r>
              <a:rPr lang="en-US" dirty="0"/>
              <a:t>The weighted harmonic mean can be calculated using the following formula:</a:t>
            </a:r>
          </a:p>
          <a:p>
            <a:r>
              <a:rPr lang="en-US" dirty="0"/>
              <a:t>Weighted Harmonic Mean = (</a:t>
            </a:r>
            <a:r>
              <a:rPr lang="en-US" dirty="0" err="1"/>
              <a:t>Σw_i</a:t>
            </a:r>
            <a:r>
              <a:rPr lang="en-US" dirty="0"/>
              <a:t> ) /(</a:t>
            </a:r>
            <a:r>
              <a:rPr lang="en-US" dirty="0" err="1"/>
              <a:t>Σw_i</a:t>
            </a:r>
            <a:r>
              <a:rPr lang="en-US" dirty="0"/>
              <a:t>/</a:t>
            </a:r>
            <a:r>
              <a:rPr lang="en-US" dirty="0" err="1"/>
              <a:t>x_i</a:t>
            </a:r>
            <a:r>
              <a:rPr lang="en-US" dirty="0"/>
              <a:t>) Where:</a:t>
            </a:r>
          </a:p>
          <a:p>
            <a:r>
              <a:rPr lang="en-US" dirty="0" err="1"/>
              <a:t>w_i</a:t>
            </a:r>
            <a:r>
              <a:rPr lang="en-US" dirty="0"/>
              <a:t> – the weight of the data point</a:t>
            </a:r>
          </a:p>
          <a:p>
            <a:r>
              <a:rPr lang="en-US" dirty="0" err="1"/>
              <a:t>x_i</a:t>
            </a:r>
            <a:r>
              <a:rPr lang="en-US" dirty="0"/>
              <a:t> – the point in a dataset.</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US" dirty="0">
                <a:hlinkClick r:id="rId3"/>
              </a:rPr>
              <a:t>https://www.geeksforgeeks.org/difference-between-descriptive-and-inferential-statistics/</a:t>
            </a:r>
            <a:r>
              <a:rPr lang="en-US" dirty="0"/>
              <a:t> </a:t>
            </a:r>
            <a:endParaRPr dirty="0"/>
          </a:p>
        </p:txBody>
      </p:sp>
      <p:pic>
        <p:nvPicPr>
          <p:cNvPr id="3" name="Picture 2">
            <a:extLst>
              <a:ext uri="{FF2B5EF4-FFF2-40B4-BE49-F238E27FC236}">
                <a16:creationId xmlns:a16="http://schemas.microsoft.com/office/drawing/2014/main" id="{50B79B2A-4A4F-49D2-AA10-80E51C31FC9B}"/>
              </a:ext>
            </a:extLst>
          </p:cNvPr>
          <p:cNvPicPr>
            <a:picLocks noChangeAspect="1"/>
          </p:cNvPicPr>
          <p:nvPr/>
        </p:nvPicPr>
        <p:blipFill>
          <a:blip r:embed="rId4"/>
          <a:stretch>
            <a:fillRect/>
          </a:stretch>
        </p:blipFill>
        <p:spPr>
          <a:xfrm>
            <a:off x="4572000" y="2004885"/>
            <a:ext cx="4565871" cy="1469835"/>
          </a:xfrm>
          <a:prstGeom prst="rect">
            <a:avLst/>
          </a:prstGeom>
        </p:spPr>
      </p:pic>
    </p:spTree>
    <p:extLst>
      <p:ext uri="{BB962C8B-B14F-4D97-AF65-F5344CB8AC3E}">
        <p14:creationId xmlns:p14="http://schemas.microsoft.com/office/powerpoint/2010/main" val="35790225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Harmonic mean</a:t>
            </a:r>
            <a:endParaRPr dirty="0"/>
          </a:p>
        </p:txBody>
      </p:sp>
      <p:sp>
        <p:nvSpPr>
          <p:cNvPr id="74" name="Google Shape;74;p15"/>
          <p:cNvSpPr txBox="1">
            <a:spLocks noGrp="1"/>
          </p:cNvSpPr>
          <p:nvPr>
            <p:ph type="subTitle" idx="1"/>
          </p:nvPr>
        </p:nvSpPr>
        <p:spPr>
          <a:xfrm>
            <a:off x="254075" y="1354900"/>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Example of Harmonic Mean</a:t>
            </a:r>
            <a:endParaRPr dirty="0"/>
          </a:p>
        </p:txBody>
      </p:sp>
      <p:sp>
        <p:nvSpPr>
          <p:cNvPr id="75" name="Google Shape;75;p15"/>
          <p:cNvSpPr txBox="1">
            <a:spLocks noGrp="1"/>
          </p:cNvSpPr>
          <p:nvPr>
            <p:ph type="body" idx="2"/>
          </p:nvPr>
        </p:nvSpPr>
        <p:spPr>
          <a:xfrm>
            <a:off x="358175" y="1897381"/>
            <a:ext cx="3837000" cy="3026548"/>
          </a:xfrm>
          <a:prstGeom prst="rect">
            <a:avLst/>
          </a:prstGeom>
        </p:spPr>
        <p:txBody>
          <a:bodyPr spcFirstLastPara="1" wrap="square" lIns="91425" tIns="91425" rIns="91425" bIns="91425" anchor="ctr" anchorCtr="0">
            <a:noAutofit/>
          </a:bodyPr>
          <a:lstStyle/>
          <a:p>
            <a:r>
              <a:rPr lang="en-US" dirty="0"/>
              <a:t>Firstly, we need to find the P/E ratios of each company. Remember that the P/E ratio is essentially the market capitalization divided by the earnings.</a:t>
            </a:r>
          </a:p>
          <a:p>
            <a:r>
              <a:rPr lang="en-US" dirty="0"/>
              <a:t>P/E (Company A) = ($1 billion) / ($20 million) = 50</a:t>
            </a:r>
          </a:p>
          <a:p>
            <a:r>
              <a:rPr lang="en-US" dirty="0"/>
              <a:t>P/E (Company B) = ($20 billion) / ($5 billion) = 4</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US" dirty="0">
                <a:hlinkClick r:id="rId3"/>
              </a:rPr>
              <a:t>https://www.geeksforgeeks.org/difference-between-descriptive-and-inferential-statistics/</a:t>
            </a:r>
            <a:r>
              <a:rPr lang="en-US" dirty="0"/>
              <a:t> </a:t>
            </a:r>
            <a:endParaRPr dirty="0"/>
          </a:p>
        </p:txBody>
      </p:sp>
      <p:pic>
        <p:nvPicPr>
          <p:cNvPr id="2" name="Picture 1">
            <a:extLst>
              <a:ext uri="{FF2B5EF4-FFF2-40B4-BE49-F238E27FC236}">
                <a16:creationId xmlns:a16="http://schemas.microsoft.com/office/drawing/2014/main" id="{01180E36-2234-415D-ACCF-75C7EAEE847A}"/>
              </a:ext>
            </a:extLst>
          </p:cNvPr>
          <p:cNvPicPr>
            <a:picLocks noChangeAspect="1"/>
          </p:cNvPicPr>
          <p:nvPr/>
        </p:nvPicPr>
        <p:blipFill>
          <a:blip r:embed="rId4"/>
          <a:stretch>
            <a:fillRect/>
          </a:stretch>
        </p:blipFill>
        <p:spPr>
          <a:xfrm>
            <a:off x="4684643" y="1675600"/>
            <a:ext cx="4333461" cy="2457568"/>
          </a:xfrm>
          <a:prstGeom prst="rect">
            <a:avLst/>
          </a:prstGeom>
        </p:spPr>
      </p:pic>
    </p:spTree>
    <p:extLst>
      <p:ext uri="{BB962C8B-B14F-4D97-AF65-F5344CB8AC3E}">
        <p14:creationId xmlns:p14="http://schemas.microsoft.com/office/powerpoint/2010/main" val="945084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Introduction to business analytics and Concepts of business analytics</a:t>
            </a:r>
          </a:p>
        </p:txBody>
      </p:sp>
      <p:sp>
        <p:nvSpPr>
          <p:cNvPr id="74" name="Google Shape;74;p15"/>
          <p:cNvSpPr txBox="1">
            <a:spLocks noGrp="1"/>
          </p:cNvSpPr>
          <p:nvPr>
            <p:ph type="subTitle" idx="1"/>
          </p:nvPr>
        </p:nvSpPr>
        <p:spPr>
          <a:xfrm>
            <a:off x="254075" y="1813865"/>
            <a:ext cx="4045200" cy="641400"/>
          </a:xfrm>
          <a:prstGeom prst="rect">
            <a:avLst/>
          </a:prstGeom>
        </p:spPr>
        <p:txBody>
          <a:bodyPr spcFirstLastPara="1" wrap="square" lIns="91425" tIns="91425" rIns="91425" bIns="91425" anchor="ctr" anchorCtr="0">
            <a:noAutofit/>
          </a:bodyPr>
          <a:lstStyle/>
          <a:p>
            <a:r>
              <a:rPr lang="en-IN" dirty="0"/>
              <a:t>Understanding Business Analytics </a:t>
            </a:r>
            <a:endParaRPr lang="en-IN" dirty="0">
              <a:effectLst/>
            </a:endParaRP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IN" dirty="0"/>
              <a:t>This method of going about a business or this outlook towards building and sustaining a business is vital to the economy and industries that thrive in the economy. </a:t>
            </a:r>
            <a:endParaRPr lang="en-IN" dirty="0">
              <a:effectLst/>
            </a:endParaRPr>
          </a:p>
        </p:txBody>
      </p:sp>
      <p:sp>
        <p:nvSpPr>
          <p:cNvPr id="77" name="Google Shape;77;p15"/>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https://</a:t>
            </a:r>
            <a:r>
              <a:rPr lang="en-US" altLang="en-US" dirty="0" err="1">
                <a:solidFill>
                  <a:srgbClr val="565656"/>
                </a:solidFill>
                <a:latin typeface="ArialMT"/>
              </a:rPr>
              <a:t>www.martinsights.com</a:t>
            </a:r>
            <a:r>
              <a:rPr lang="en-US" altLang="en-US" dirty="0">
                <a:solidFill>
                  <a:srgbClr val="565656"/>
                </a:solidFill>
                <a:latin typeface="ArialMT"/>
              </a:rPr>
              <a:t>/?p=1049 </a:t>
            </a:r>
            <a:endParaRPr lang="en-US" altLang="en-US" sz="1800" dirty="0">
              <a:solidFill>
                <a:schemeClr val="tx1"/>
              </a:solidFill>
              <a:latin typeface="Arial" panose="020B0604020202020204" pitchFamily="34" charset="0"/>
            </a:endParaRP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descr="page9image3696432">
            <a:extLst>
              <a:ext uri="{FF2B5EF4-FFF2-40B4-BE49-F238E27FC236}">
                <a16:creationId xmlns:a16="http://schemas.microsoft.com/office/drawing/2014/main" id="{545B3B4C-12D5-5343-B149-576690B753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24968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iagram&#10;&#10;Description automatically generated">
            <a:extLst>
              <a:ext uri="{FF2B5EF4-FFF2-40B4-BE49-F238E27FC236}">
                <a16:creationId xmlns:a16="http://schemas.microsoft.com/office/drawing/2014/main" id="{9FF018F8-4EAF-9042-AD55-E2AD4FC91944}"/>
              </a:ext>
            </a:extLst>
          </p:cNvPr>
          <p:cNvPicPr>
            <a:picLocks noChangeAspect="1"/>
          </p:cNvPicPr>
          <p:nvPr/>
        </p:nvPicPr>
        <p:blipFill>
          <a:blip r:embed="rId4"/>
          <a:stretch>
            <a:fillRect/>
          </a:stretch>
        </p:blipFill>
        <p:spPr>
          <a:xfrm>
            <a:off x="4557646" y="997615"/>
            <a:ext cx="4586354" cy="3434433"/>
          </a:xfrm>
          <a:prstGeom prst="rect">
            <a:avLst/>
          </a:prstGeom>
        </p:spPr>
      </p:pic>
      <p:pic>
        <p:nvPicPr>
          <p:cNvPr id="14337" name="Picture 1" descr="page10image3731792">
            <a:extLst>
              <a:ext uri="{FF2B5EF4-FFF2-40B4-BE49-F238E27FC236}">
                <a16:creationId xmlns:a16="http://schemas.microsoft.com/office/drawing/2014/main" id="{00224E21-C2DB-3845-8376-9049A4512A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00197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Harmonic mean</a:t>
            </a:r>
            <a:endParaRPr dirty="0"/>
          </a:p>
        </p:txBody>
      </p:sp>
      <p:sp>
        <p:nvSpPr>
          <p:cNvPr id="74" name="Google Shape;74;p15"/>
          <p:cNvSpPr txBox="1">
            <a:spLocks noGrp="1"/>
          </p:cNvSpPr>
          <p:nvPr>
            <p:ph type="subTitle" idx="1"/>
          </p:nvPr>
        </p:nvSpPr>
        <p:spPr>
          <a:xfrm>
            <a:off x="254075" y="1354900"/>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Example of Harmonic Mean</a:t>
            </a:r>
            <a:endParaRPr dirty="0"/>
          </a:p>
        </p:txBody>
      </p:sp>
      <p:sp>
        <p:nvSpPr>
          <p:cNvPr id="75" name="Google Shape;75;p15"/>
          <p:cNvSpPr txBox="1">
            <a:spLocks noGrp="1"/>
          </p:cNvSpPr>
          <p:nvPr>
            <p:ph type="body" idx="2"/>
          </p:nvPr>
        </p:nvSpPr>
        <p:spPr>
          <a:xfrm>
            <a:off x="358175" y="1897381"/>
            <a:ext cx="3837000" cy="3026548"/>
          </a:xfrm>
          <a:prstGeom prst="rect">
            <a:avLst/>
          </a:prstGeom>
        </p:spPr>
        <p:txBody>
          <a:bodyPr spcFirstLastPara="1" wrap="square" lIns="91425" tIns="91425" rIns="91425" bIns="91425" anchor="ctr" anchorCtr="0">
            <a:noAutofit/>
          </a:bodyPr>
          <a:lstStyle/>
          <a:p>
            <a:r>
              <a:rPr lang="en-US" dirty="0"/>
              <a:t>We must use the weighted harmonic mean to calculate the P/E ratio of the index. Using the formula for the weighted harmonic mean, the P/E ratio of the index can be found in the following way:</a:t>
            </a:r>
          </a:p>
          <a:p>
            <a:r>
              <a:rPr lang="en-US" dirty="0"/>
              <a:t>P/E (Index) = (0.4+0.6) / (0.4/50 + 0.6/4)= 6.33</a:t>
            </a:r>
          </a:p>
          <a:p>
            <a:r>
              <a:rPr lang="en-US" dirty="0"/>
              <a:t>Note that if we calculate the P/E ratio of the index using the weighted arithmetic mean, it would be significantly overstated:</a:t>
            </a:r>
          </a:p>
          <a:p>
            <a:r>
              <a:rPr lang="en-US" dirty="0"/>
              <a:t>P/E (Index) = 0.4×50 + 0.6×4 = 22.4</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US" dirty="0">
                <a:hlinkClick r:id="rId3"/>
              </a:rPr>
              <a:t>https://www.geeksforgeeks.org/difference-between-descriptive-and-inferential-statistics/</a:t>
            </a:r>
            <a:r>
              <a:rPr lang="en-US" dirty="0"/>
              <a:t> </a:t>
            </a:r>
            <a:endParaRPr dirty="0"/>
          </a:p>
        </p:txBody>
      </p:sp>
      <p:pic>
        <p:nvPicPr>
          <p:cNvPr id="2" name="Picture 1">
            <a:extLst>
              <a:ext uri="{FF2B5EF4-FFF2-40B4-BE49-F238E27FC236}">
                <a16:creationId xmlns:a16="http://schemas.microsoft.com/office/drawing/2014/main" id="{01180E36-2234-415D-ACCF-75C7EAEE847A}"/>
              </a:ext>
            </a:extLst>
          </p:cNvPr>
          <p:cNvPicPr>
            <a:picLocks noChangeAspect="1"/>
          </p:cNvPicPr>
          <p:nvPr/>
        </p:nvPicPr>
        <p:blipFill>
          <a:blip r:embed="rId4"/>
          <a:stretch>
            <a:fillRect/>
          </a:stretch>
        </p:blipFill>
        <p:spPr>
          <a:xfrm>
            <a:off x="4684643" y="1675600"/>
            <a:ext cx="4333461" cy="2457568"/>
          </a:xfrm>
          <a:prstGeom prst="rect">
            <a:avLst/>
          </a:prstGeom>
        </p:spPr>
      </p:pic>
    </p:spTree>
    <p:extLst>
      <p:ext uri="{BB962C8B-B14F-4D97-AF65-F5344CB8AC3E}">
        <p14:creationId xmlns:p14="http://schemas.microsoft.com/office/powerpoint/2010/main" val="33025207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Median in Raw and</a:t>
            </a:r>
            <a:br>
              <a:rPr lang="en-US" dirty="0"/>
            </a:br>
            <a:r>
              <a:rPr lang="en-US" dirty="0"/>
              <a:t>Grouped Data</a:t>
            </a:r>
            <a:endParaRPr dirty="0"/>
          </a:p>
        </p:txBody>
      </p:sp>
      <p:sp>
        <p:nvSpPr>
          <p:cNvPr id="74" name="Google Shape;74;p15"/>
          <p:cNvSpPr txBox="1">
            <a:spLocks noGrp="1"/>
          </p:cNvSpPr>
          <p:nvPr>
            <p:ph type="subTitle" idx="1"/>
          </p:nvPr>
        </p:nvSpPr>
        <p:spPr>
          <a:xfrm>
            <a:off x="254075" y="1354900"/>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Median in Raw Data</a:t>
            </a:r>
            <a:endParaRPr dirty="0"/>
          </a:p>
        </p:txBody>
      </p:sp>
      <p:sp>
        <p:nvSpPr>
          <p:cNvPr id="75" name="Google Shape;75;p15"/>
          <p:cNvSpPr txBox="1">
            <a:spLocks noGrp="1"/>
          </p:cNvSpPr>
          <p:nvPr>
            <p:ph type="body" idx="2"/>
          </p:nvPr>
        </p:nvSpPr>
        <p:spPr>
          <a:xfrm>
            <a:off x="358175" y="2720339"/>
            <a:ext cx="3837000" cy="2203589"/>
          </a:xfrm>
          <a:prstGeom prst="rect">
            <a:avLst/>
          </a:prstGeom>
        </p:spPr>
        <p:txBody>
          <a:bodyPr spcFirstLastPara="1" wrap="square" lIns="91425" tIns="91425" rIns="91425" bIns="91425" anchor="ctr" anchorCtr="0">
            <a:noAutofit/>
          </a:bodyPr>
          <a:lstStyle/>
          <a:p>
            <a:r>
              <a:rPr lang="en-US" dirty="0"/>
              <a:t>The median of raw data is the number which divides the observations when arranged in an order (ascending or descending) in two equal parts.</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US" dirty="0">
                <a:hlinkClick r:id="rId3"/>
              </a:rPr>
              <a:t>https://www.geeksforgeeks.org/difference-between-descriptive-and-inferential-statistics/</a:t>
            </a:r>
            <a:r>
              <a:rPr lang="en-US" dirty="0"/>
              <a:t> </a:t>
            </a:r>
            <a:endParaRPr dirty="0"/>
          </a:p>
        </p:txBody>
      </p:sp>
      <p:pic>
        <p:nvPicPr>
          <p:cNvPr id="4" name="Picture 3">
            <a:extLst>
              <a:ext uri="{FF2B5EF4-FFF2-40B4-BE49-F238E27FC236}">
                <a16:creationId xmlns:a16="http://schemas.microsoft.com/office/drawing/2014/main" id="{69494C1E-FC4C-42C9-9813-6E5E23E60B6F}"/>
              </a:ext>
            </a:extLst>
          </p:cNvPr>
          <p:cNvPicPr>
            <a:picLocks noChangeAspect="1"/>
          </p:cNvPicPr>
          <p:nvPr/>
        </p:nvPicPr>
        <p:blipFill>
          <a:blip r:embed="rId4"/>
          <a:stretch>
            <a:fillRect/>
          </a:stretch>
        </p:blipFill>
        <p:spPr>
          <a:xfrm>
            <a:off x="4576709" y="1297748"/>
            <a:ext cx="4579027" cy="2542731"/>
          </a:xfrm>
          <a:prstGeom prst="rect">
            <a:avLst/>
          </a:prstGeom>
        </p:spPr>
      </p:pic>
    </p:spTree>
    <p:extLst>
      <p:ext uri="{BB962C8B-B14F-4D97-AF65-F5344CB8AC3E}">
        <p14:creationId xmlns:p14="http://schemas.microsoft.com/office/powerpoint/2010/main" val="35400594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Median in Raw and</a:t>
            </a:r>
            <a:br>
              <a:rPr lang="en-US" dirty="0"/>
            </a:br>
            <a:r>
              <a:rPr lang="en-US" dirty="0"/>
              <a:t>Grouped Data</a:t>
            </a:r>
            <a:endParaRPr dirty="0"/>
          </a:p>
        </p:txBody>
      </p:sp>
      <p:sp>
        <p:nvSpPr>
          <p:cNvPr id="74" name="Google Shape;74;p15"/>
          <p:cNvSpPr txBox="1">
            <a:spLocks noGrp="1"/>
          </p:cNvSpPr>
          <p:nvPr>
            <p:ph type="subTitle" idx="1"/>
          </p:nvPr>
        </p:nvSpPr>
        <p:spPr>
          <a:xfrm>
            <a:off x="254075" y="1354900"/>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Method of finding median</a:t>
            </a:r>
            <a:endParaRPr dirty="0"/>
          </a:p>
        </p:txBody>
      </p:sp>
      <p:sp>
        <p:nvSpPr>
          <p:cNvPr id="75" name="Google Shape;75;p15"/>
          <p:cNvSpPr txBox="1">
            <a:spLocks noGrp="1"/>
          </p:cNvSpPr>
          <p:nvPr>
            <p:ph type="body" idx="2"/>
          </p:nvPr>
        </p:nvSpPr>
        <p:spPr>
          <a:xfrm>
            <a:off x="358175" y="2093495"/>
            <a:ext cx="3837000" cy="2830433"/>
          </a:xfrm>
          <a:prstGeom prst="rect">
            <a:avLst/>
          </a:prstGeom>
        </p:spPr>
        <p:txBody>
          <a:bodyPr spcFirstLastPara="1" wrap="square" lIns="91425" tIns="91425" rIns="91425" bIns="91425" anchor="ctr" anchorCtr="0">
            <a:noAutofit/>
          </a:bodyPr>
          <a:lstStyle/>
          <a:p>
            <a:r>
              <a:rPr lang="en-US" dirty="0"/>
              <a:t>Take the following steps to find the median of raw data.</a:t>
            </a:r>
          </a:p>
          <a:p>
            <a:r>
              <a:rPr lang="en-US" dirty="0"/>
              <a:t>Step I: Arrange the raw data in ascending or descending order.</a:t>
            </a:r>
          </a:p>
          <a:p>
            <a:r>
              <a:rPr lang="en-US" dirty="0"/>
              <a:t>Step II: Observe the number of variates in the data. Let the number of variates in the data be n. Then find the median as following.</a:t>
            </a:r>
          </a:p>
          <a:p>
            <a:r>
              <a:rPr lang="en-US" dirty="0"/>
              <a:t>(</a:t>
            </a:r>
            <a:r>
              <a:rPr lang="en-US" dirty="0" err="1"/>
              <a:t>i</a:t>
            </a:r>
            <a:r>
              <a:rPr lang="en-US" dirty="0"/>
              <a:t>) If n is odd then [Math Processing Error]</a:t>
            </a:r>
            <a:r>
              <a:rPr lang="en-US" dirty="0" err="1"/>
              <a:t>th</a:t>
            </a:r>
            <a:r>
              <a:rPr lang="en-US" dirty="0"/>
              <a:t> variate is the median</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US" dirty="0">
                <a:hlinkClick r:id="rId3"/>
              </a:rPr>
              <a:t>https://www.geeksforgeeks.org/difference-between-descriptive-and-inferential-statistics/</a:t>
            </a:r>
            <a:r>
              <a:rPr lang="en-US" dirty="0"/>
              <a:t> </a:t>
            </a:r>
            <a:endParaRPr dirty="0"/>
          </a:p>
        </p:txBody>
      </p:sp>
      <p:pic>
        <p:nvPicPr>
          <p:cNvPr id="4" name="Picture 3">
            <a:extLst>
              <a:ext uri="{FF2B5EF4-FFF2-40B4-BE49-F238E27FC236}">
                <a16:creationId xmlns:a16="http://schemas.microsoft.com/office/drawing/2014/main" id="{69494C1E-FC4C-42C9-9813-6E5E23E60B6F}"/>
              </a:ext>
            </a:extLst>
          </p:cNvPr>
          <p:cNvPicPr>
            <a:picLocks noChangeAspect="1"/>
          </p:cNvPicPr>
          <p:nvPr/>
        </p:nvPicPr>
        <p:blipFill>
          <a:blip r:embed="rId4"/>
          <a:stretch>
            <a:fillRect/>
          </a:stretch>
        </p:blipFill>
        <p:spPr>
          <a:xfrm>
            <a:off x="4576709" y="1297748"/>
            <a:ext cx="4579027" cy="2542731"/>
          </a:xfrm>
          <a:prstGeom prst="rect">
            <a:avLst/>
          </a:prstGeom>
        </p:spPr>
      </p:pic>
    </p:spTree>
    <p:extLst>
      <p:ext uri="{BB962C8B-B14F-4D97-AF65-F5344CB8AC3E}">
        <p14:creationId xmlns:p14="http://schemas.microsoft.com/office/powerpoint/2010/main" val="23518551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Median in Raw and</a:t>
            </a:r>
            <a:br>
              <a:rPr lang="en-US" dirty="0"/>
            </a:br>
            <a:r>
              <a:rPr lang="en-US" dirty="0"/>
              <a:t>Grouped Data</a:t>
            </a:r>
            <a:endParaRPr dirty="0"/>
          </a:p>
        </p:txBody>
      </p:sp>
      <p:sp>
        <p:nvSpPr>
          <p:cNvPr id="74" name="Google Shape;74;p15"/>
          <p:cNvSpPr txBox="1">
            <a:spLocks noGrp="1"/>
          </p:cNvSpPr>
          <p:nvPr>
            <p:ph type="subTitle" idx="1"/>
          </p:nvPr>
        </p:nvSpPr>
        <p:spPr>
          <a:xfrm>
            <a:off x="254075" y="1354900"/>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Method of finding median</a:t>
            </a:r>
            <a:endParaRPr dirty="0"/>
          </a:p>
        </p:txBody>
      </p:sp>
      <p:sp>
        <p:nvSpPr>
          <p:cNvPr id="75" name="Google Shape;75;p15"/>
          <p:cNvSpPr txBox="1">
            <a:spLocks noGrp="1"/>
          </p:cNvSpPr>
          <p:nvPr>
            <p:ph type="body" idx="2"/>
          </p:nvPr>
        </p:nvSpPr>
        <p:spPr>
          <a:xfrm>
            <a:off x="358175" y="2093495"/>
            <a:ext cx="3837000" cy="2830433"/>
          </a:xfrm>
          <a:prstGeom prst="rect">
            <a:avLst/>
          </a:prstGeom>
        </p:spPr>
        <p:txBody>
          <a:bodyPr spcFirstLastPara="1" wrap="square" lIns="91425" tIns="91425" rIns="91425" bIns="91425" anchor="ctr" anchorCtr="0">
            <a:noAutofit/>
          </a:bodyPr>
          <a:lstStyle/>
          <a:p>
            <a:r>
              <a:rPr lang="en-US" dirty="0"/>
              <a:t>(ii) If n is even then the mean of [Math Processing Error]</a:t>
            </a:r>
            <a:r>
              <a:rPr lang="en-US" dirty="0" err="1"/>
              <a:t>th</a:t>
            </a:r>
            <a:r>
              <a:rPr lang="en-US" dirty="0"/>
              <a:t> and ([Math Processing Error] + 1)</a:t>
            </a:r>
            <a:r>
              <a:rPr lang="en-US" dirty="0" err="1"/>
              <a:t>th</a:t>
            </a:r>
            <a:r>
              <a:rPr lang="en-US" dirty="0"/>
              <a:t> variates is the median, i.e.,</a:t>
            </a:r>
          </a:p>
          <a:p>
            <a:r>
              <a:rPr lang="en-US" dirty="0"/>
              <a:t>median = [Math Processing Error].</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US" dirty="0">
                <a:hlinkClick r:id="rId3"/>
              </a:rPr>
              <a:t>https://www.geeksforgeeks.org/difference-between-descriptive-and-inferential-statistics/</a:t>
            </a:r>
            <a:r>
              <a:rPr lang="en-US" dirty="0"/>
              <a:t> </a:t>
            </a:r>
            <a:endParaRPr dirty="0"/>
          </a:p>
        </p:txBody>
      </p:sp>
      <p:pic>
        <p:nvPicPr>
          <p:cNvPr id="4" name="Picture 3">
            <a:extLst>
              <a:ext uri="{FF2B5EF4-FFF2-40B4-BE49-F238E27FC236}">
                <a16:creationId xmlns:a16="http://schemas.microsoft.com/office/drawing/2014/main" id="{69494C1E-FC4C-42C9-9813-6E5E23E60B6F}"/>
              </a:ext>
            </a:extLst>
          </p:cNvPr>
          <p:cNvPicPr>
            <a:picLocks noChangeAspect="1"/>
          </p:cNvPicPr>
          <p:nvPr/>
        </p:nvPicPr>
        <p:blipFill>
          <a:blip r:embed="rId4"/>
          <a:stretch>
            <a:fillRect/>
          </a:stretch>
        </p:blipFill>
        <p:spPr>
          <a:xfrm>
            <a:off x="4576709" y="1297748"/>
            <a:ext cx="4579027" cy="2542731"/>
          </a:xfrm>
          <a:prstGeom prst="rect">
            <a:avLst/>
          </a:prstGeom>
        </p:spPr>
      </p:pic>
    </p:spTree>
    <p:extLst>
      <p:ext uri="{BB962C8B-B14F-4D97-AF65-F5344CB8AC3E}">
        <p14:creationId xmlns:p14="http://schemas.microsoft.com/office/powerpoint/2010/main" val="13037125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Median in Raw and</a:t>
            </a:r>
            <a:br>
              <a:rPr lang="en-US" dirty="0"/>
            </a:br>
            <a:r>
              <a:rPr lang="en-US" dirty="0"/>
              <a:t>Grouped Data</a:t>
            </a:r>
            <a:endParaRPr dirty="0"/>
          </a:p>
        </p:txBody>
      </p:sp>
      <p:sp>
        <p:nvSpPr>
          <p:cNvPr id="74" name="Google Shape;74;p15"/>
          <p:cNvSpPr txBox="1">
            <a:spLocks noGrp="1"/>
          </p:cNvSpPr>
          <p:nvPr>
            <p:ph type="subTitle" idx="1"/>
          </p:nvPr>
        </p:nvSpPr>
        <p:spPr>
          <a:xfrm>
            <a:off x="254075" y="1534314"/>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Solved Examples on Median of Raw</a:t>
            </a:r>
          </a:p>
          <a:p>
            <a:pPr marL="0" lvl="0" indent="0" algn="ctr" rtl="0">
              <a:spcBef>
                <a:spcPts val="0"/>
              </a:spcBef>
              <a:spcAft>
                <a:spcPts val="0"/>
              </a:spcAft>
              <a:buNone/>
            </a:pPr>
            <a:r>
              <a:rPr lang="en-US" dirty="0"/>
              <a:t>Data</a:t>
            </a:r>
            <a:endParaRPr dirty="0"/>
          </a:p>
        </p:txBody>
      </p:sp>
      <p:sp>
        <p:nvSpPr>
          <p:cNvPr id="75" name="Google Shape;75;p15"/>
          <p:cNvSpPr txBox="1">
            <a:spLocks noGrp="1"/>
          </p:cNvSpPr>
          <p:nvPr>
            <p:ph type="body" idx="2"/>
          </p:nvPr>
        </p:nvSpPr>
        <p:spPr>
          <a:xfrm>
            <a:off x="358175" y="2093495"/>
            <a:ext cx="3837000" cy="2830433"/>
          </a:xfrm>
          <a:prstGeom prst="rect">
            <a:avLst/>
          </a:prstGeom>
        </p:spPr>
        <p:txBody>
          <a:bodyPr spcFirstLastPara="1" wrap="square" lIns="91425" tIns="91425" rIns="91425" bIns="91425" anchor="ctr" anchorCtr="0">
            <a:noAutofit/>
          </a:bodyPr>
          <a:lstStyle/>
          <a:p>
            <a:r>
              <a:rPr lang="en-US" dirty="0"/>
              <a:t>Find the median of the ungrouped data.</a:t>
            </a:r>
          </a:p>
          <a:p>
            <a:pPr marL="139700" indent="0">
              <a:buNone/>
            </a:pPr>
            <a:r>
              <a:rPr lang="en-US" dirty="0"/>
              <a:t>	15, 18, 10, 6, 14</a:t>
            </a:r>
          </a:p>
          <a:p>
            <a:r>
              <a:rPr lang="en-US" dirty="0"/>
              <a:t>Solution:</a:t>
            </a:r>
          </a:p>
          <a:p>
            <a:pPr marL="139700" indent="0">
              <a:buNone/>
            </a:pPr>
            <a:r>
              <a:rPr lang="en-US" dirty="0"/>
              <a:t>Arranging variates in ascending order,</a:t>
            </a:r>
          </a:p>
          <a:p>
            <a:pPr marL="139700" indent="0">
              <a:buNone/>
            </a:pPr>
            <a:r>
              <a:rPr lang="en-US" dirty="0"/>
              <a:t>we get 6, 10, 14, 15, 18.</a:t>
            </a:r>
          </a:p>
          <a:p>
            <a:pPr marL="139700" indent="0">
              <a:buNone/>
            </a:pPr>
            <a:r>
              <a:rPr lang="en-US" dirty="0"/>
              <a:t>The number of variates = 5, which is odd.</a:t>
            </a:r>
          </a:p>
          <a:p>
            <a:r>
              <a:rPr lang="en-US" dirty="0"/>
              <a:t>Therefore, median = [Math Processing Error]</a:t>
            </a:r>
            <a:r>
              <a:rPr lang="en-US" dirty="0" err="1"/>
              <a:t>th</a:t>
            </a:r>
            <a:r>
              <a:rPr lang="en-US" dirty="0"/>
              <a:t> variate = 3rd variate</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US" dirty="0">
                <a:hlinkClick r:id="rId3"/>
              </a:rPr>
              <a:t>https://www.geeksforgeeks.org/difference-between-descriptive-and-inferential-statistics/</a:t>
            </a:r>
            <a:r>
              <a:rPr lang="en-US" dirty="0"/>
              <a:t> </a:t>
            </a:r>
            <a:endParaRPr dirty="0"/>
          </a:p>
        </p:txBody>
      </p:sp>
      <p:pic>
        <p:nvPicPr>
          <p:cNvPr id="4" name="Picture 3">
            <a:extLst>
              <a:ext uri="{FF2B5EF4-FFF2-40B4-BE49-F238E27FC236}">
                <a16:creationId xmlns:a16="http://schemas.microsoft.com/office/drawing/2014/main" id="{69494C1E-FC4C-42C9-9813-6E5E23E60B6F}"/>
              </a:ext>
            </a:extLst>
          </p:cNvPr>
          <p:cNvPicPr>
            <a:picLocks noChangeAspect="1"/>
          </p:cNvPicPr>
          <p:nvPr/>
        </p:nvPicPr>
        <p:blipFill>
          <a:blip r:embed="rId4"/>
          <a:stretch>
            <a:fillRect/>
          </a:stretch>
        </p:blipFill>
        <p:spPr>
          <a:xfrm>
            <a:off x="4576709" y="1297748"/>
            <a:ext cx="4579027" cy="2542731"/>
          </a:xfrm>
          <a:prstGeom prst="rect">
            <a:avLst/>
          </a:prstGeom>
        </p:spPr>
      </p:pic>
    </p:spTree>
    <p:extLst>
      <p:ext uri="{BB962C8B-B14F-4D97-AF65-F5344CB8AC3E}">
        <p14:creationId xmlns:p14="http://schemas.microsoft.com/office/powerpoint/2010/main" val="78088699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Median in Raw and</a:t>
            </a:r>
            <a:br>
              <a:rPr lang="en-US" dirty="0"/>
            </a:br>
            <a:r>
              <a:rPr lang="en-US" dirty="0"/>
              <a:t>Grouped Data</a:t>
            </a:r>
            <a:endParaRPr dirty="0"/>
          </a:p>
        </p:txBody>
      </p:sp>
      <p:sp>
        <p:nvSpPr>
          <p:cNvPr id="74" name="Google Shape;74;p15"/>
          <p:cNvSpPr txBox="1">
            <a:spLocks noGrp="1"/>
          </p:cNvSpPr>
          <p:nvPr>
            <p:ph type="subTitle" idx="1"/>
          </p:nvPr>
        </p:nvSpPr>
        <p:spPr>
          <a:xfrm>
            <a:off x="254075" y="1534314"/>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b="0" i="0" u="none" strike="noStrike" baseline="0" dirty="0">
                <a:solidFill>
                  <a:srgbClr val="595959"/>
                </a:solidFill>
                <a:latin typeface="ArialMT"/>
              </a:rPr>
              <a:t>Finding Median for Grouped Data</a:t>
            </a:r>
            <a:endParaRPr dirty="0"/>
          </a:p>
        </p:txBody>
      </p:sp>
      <p:sp>
        <p:nvSpPr>
          <p:cNvPr id="75" name="Google Shape;75;p15"/>
          <p:cNvSpPr txBox="1">
            <a:spLocks noGrp="1"/>
          </p:cNvSpPr>
          <p:nvPr>
            <p:ph type="body" idx="2"/>
          </p:nvPr>
        </p:nvSpPr>
        <p:spPr>
          <a:xfrm>
            <a:off x="358175" y="2093495"/>
            <a:ext cx="3837000" cy="2830433"/>
          </a:xfrm>
          <a:prstGeom prst="rect">
            <a:avLst/>
          </a:prstGeom>
        </p:spPr>
        <p:txBody>
          <a:bodyPr spcFirstLastPara="1" wrap="square" lIns="91425" tIns="91425" rIns="91425" bIns="91425" anchor="ctr" anchorCtr="0">
            <a:noAutofit/>
          </a:bodyPr>
          <a:lstStyle/>
          <a:p>
            <a:r>
              <a:rPr lang="en-US" dirty="0"/>
              <a:t>Median is the value which occupies the middle position when all the observations are arranged in an ascending or descending order. It is a positional average.</a:t>
            </a:r>
          </a:p>
          <a:p>
            <a:r>
              <a:rPr lang="en-US" dirty="0"/>
              <a:t>(</a:t>
            </a:r>
            <a:r>
              <a:rPr lang="en-US" dirty="0" err="1"/>
              <a:t>i</a:t>
            </a:r>
            <a:r>
              <a:rPr lang="en-US" dirty="0"/>
              <a:t>) Construct the cumulative frequency distribution.</a:t>
            </a:r>
          </a:p>
          <a:p>
            <a:r>
              <a:rPr lang="en-US" dirty="0"/>
              <a:t>(ii) Find (N/2)</a:t>
            </a:r>
            <a:r>
              <a:rPr lang="en-US" dirty="0" err="1"/>
              <a:t>th</a:t>
            </a:r>
            <a:r>
              <a:rPr lang="en-US" dirty="0"/>
              <a:t> term</a:t>
            </a:r>
          </a:p>
          <a:p>
            <a:r>
              <a:rPr lang="en-US" dirty="0"/>
              <a:t>(iii) The class that contains the cumulative frequency N/2 is called the median class.</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US" dirty="0">
                <a:hlinkClick r:id="rId3"/>
              </a:rPr>
              <a:t>https://www.geeksforgeeks.org/difference-between-descriptive-and-inferential-statistics/</a:t>
            </a:r>
            <a:r>
              <a:rPr lang="en-US" dirty="0"/>
              <a:t> </a:t>
            </a:r>
            <a:endParaRPr dirty="0"/>
          </a:p>
        </p:txBody>
      </p:sp>
    </p:spTree>
    <p:extLst>
      <p:ext uri="{BB962C8B-B14F-4D97-AF65-F5344CB8AC3E}">
        <p14:creationId xmlns:p14="http://schemas.microsoft.com/office/powerpoint/2010/main" val="26063519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Median in Raw and</a:t>
            </a:r>
            <a:br>
              <a:rPr lang="en-US" dirty="0"/>
            </a:br>
            <a:r>
              <a:rPr lang="en-US" dirty="0"/>
              <a:t>Grouped Data</a:t>
            </a:r>
            <a:endParaRPr dirty="0"/>
          </a:p>
        </p:txBody>
      </p:sp>
      <p:sp>
        <p:nvSpPr>
          <p:cNvPr id="74" name="Google Shape;74;p15"/>
          <p:cNvSpPr txBox="1">
            <a:spLocks noGrp="1"/>
          </p:cNvSpPr>
          <p:nvPr>
            <p:ph type="subTitle" idx="1"/>
          </p:nvPr>
        </p:nvSpPr>
        <p:spPr>
          <a:xfrm>
            <a:off x="254075" y="1534314"/>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b="0" i="0" u="none" strike="noStrike" baseline="0" dirty="0">
                <a:solidFill>
                  <a:srgbClr val="595959"/>
                </a:solidFill>
                <a:latin typeface="ArialMT"/>
              </a:rPr>
              <a:t>Finding Median for Grouped Data</a:t>
            </a:r>
            <a:endParaRPr dirty="0"/>
          </a:p>
        </p:txBody>
      </p:sp>
      <p:sp>
        <p:nvSpPr>
          <p:cNvPr id="75" name="Google Shape;75;p15"/>
          <p:cNvSpPr txBox="1">
            <a:spLocks noGrp="1"/>
          </p:cNvSpPr>
          <p:nvPr>
            <p:ph type="body" idx="2"/>
          </p:nvPr>
        </p:nvSpPr>
        <p:spPr>
          <a:xfrm>
            <a:off x="358175" y="2093495"/>
            <a:ext cx="3837000" cy="2830433"/>
          </a:xfrm>
          <a:prstGeom prst="rect">
            <a:avLst/>
          </a:prstGeom>
        </p:spPr>
        <p:txBody>
          <a:bodyPr spcFirstLastPara="1" wrap="square" lIns="91425" tIns="91425" rIns="91425" bIns="91425" anchor="ctr" anchorCtr="0">
            <a:noAutofit/>
          </a:bodyPr>
          <a:lstStyle/>
          <a:p>
            <a:r>
              <a:rPr lang="en-US" dirty="0"/>
              <a:t>(iv) Find the median by using the formula:</a:t>
            </a:r>
          </a:p>
          <a:p>
            <a:r>
              <a:rPr lang="en-US" dirty="0"/>
              <a:t>Where l = Lower limit of the median class,</a:t>
            </a:r>
          </a:p>
          <a:p>
            <a:r>
              <a:rPr lang="en-US" dirty="0"/>
              <a:t>f = Frequency of the median class</a:t>
            </a:r>
          </a:p>
          <a:p>
            <a:r>
              <a:rPr lang="en-US" dirty="0"/>
              <a:t>c = Width of the median class,</a:t>
            </a:r>
          </a:p>
          <a:p>
            <a:r>
              <a:rPr lang="en-US" dirty="0"/>
              <a:t>N = The total frequency (</a:t>
            </a:r>
            <a:r>
              <a:rPr lang="en-US" dirty="0" err="1"/>
              <a:t>Σf</a:t>
            </a:r>
            <a:r>
              <a:rPr lang="en-US" dirty="0"/>
              <a:t>)</a:t>
            </a:r>
          </a:p>
          <a:p>
            <a:r>
              <a:rPr lang="en-US" dirty="0"/>
              <a:t>m = cumulative frequency of the class preceding the median class</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US" dirty="0">
                <a:hlinkClick r:id="rId3"/>
              </a:rPr>
              <a:t>https://www.geeksforgeeks.org/difference-between-descriptive-and-inferential-statistics/</a:t>
            </a:r>
            <a:r>
              <a:rPr lang="en-US" dirty="0"/>
              <a:t> </a:t>
            </a:r>
            <a:endParaRPr dirty="0"/>
          </a:p>
        </p:txBody>
      </p:sp>
      <p:pic>
        <p:nvPicPr>
          <p:cNvPr id="3" name="Picture 2">
            <a:extLst>
              <a:ext uri="{FF2B5EF4-FFF2-40B4-BE49-F238E27FC236}">
                <a16:creationId xmlns:a16="http://schemas.microsoft.com/office/drawing/2014/main" id="{E16E80F7-0F85-4BAA-A0B5-7C3DBD0FEFE3}"/>
              </a:ext>
            </a:extLst>
          </p:cNvPr>
          <p:cNvPicPr>
            <a:picLocks noChangeAspect="1"/>
          </p:cNvPicPr>
          <p:nvPr/>
        </p:nvPicPr>
        <p:blipFill>
          <a:blip r:embed="rId4"/>
          <a:stretch>
            <a:fillRect/>
          </a:stretch>
        </p:blipFill>
        <p:spPr>
          <a:xfrm>
            <a:off x="4599230" y="1805554"/>
            <a:ext cx="4544770" cy="1765889"/>
          </a:xfrm>
          <a:prstGeom prst="rect">
            <a:avLst/>
          </a:prstGeom>
        </p:spPr>
      </p:pic>
    </p:spTree>
    <p:extLst>
      <p:ext uri="{BB962C8B-B14F-4D97-AF65-F5344CB8AC3E}">
        <p14:creationId xmlns:p14="http://schemas.microsoft.com/office/powerpoint/2010/main" val="32218132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9279"/>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Median in Raw and</a:t>
            </a:r>
            <a:br>
              <a:rPr lang="en-US" dirty="0"/>
            </a:br>
            <a:r>
              <a:rPr lang="en-US" dirty="0"/>
              <a:t>Grouped Data</a:t>
            </a:r>
            <a:endParaRPr dirty="0"/>
          </a:p>
        </p:txBody>
      </p:sp>
      <p:sp>
        <p:nvSpPr>
          <p:cNvPr id="74" name="Google Shape;74;p15"/>
          <p:cNvSpPr txBox="1">
            <a:spLocks noGrp="1"/>
          </p:cNvSpPr>
          <p:nvPr>
            <p:ph type="subTitle" idx="1"/>
          </p:nvPr>
        </p:nvSpPr>
        <p:spPr>
          <a:xfrm>
            <a:off x="254075" y="1341808"/>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Solved Examples on Median of</a:t>
            </a:r>
          </a:p>
          <a:p>
            <a:pPr marL="0" lvl="0" indent="0" algn="ctr" rtl="0">
              <a:spcBef>
                <a:spcPts val="0"/>
              </a:spcBef>
              <a:spcAft>
                <a:spcPts val="0"/>
              </a:spcAft>
              <a:buNone/>
            </a:pPr>
            <a:r>
              <a:rPr lang="en-US" dirty="0"/>
              <a:t>Grouped Data</a:t>
            </a:r>
            <a:endParaRPr dirty="0"/>
          </a:p>
        </p:txBody>
      </p:sp>
      <p:sp>
        <p:nvSpPr>
          <p:cNvPr id="75" name="Google Shape;75;p15"/>
          <p:cNvSpPr txBox="1">
            <a:spLocks noGrp="1"/>
          </p:cNvSpPr>
          <p:nvPr>
            <p:ph type="body" idx="2"/>
          </p:nvPr>
        </p:nvSpPr>
        <p:spPr>
          <a:xfrm>
            <a:off x="358175" y="2093495"/>
            <a:ext cx="3837000" cy="2830433"/>
          </a:xfrm>
          <a:prstGeom prst="rect">
            <a:avLst/>
          </a:prstGeom>
        </p:spPr>
        <p:txBody>
          <a:bodyPr spcFirstLastPara="1" wrap="square" lIns="91425" tIns="91425" rIns="91425" bIns="91425" anchor="ctr" anchorCtr="0">
            <a:noAutofit/>
          </a:bodyPr>
          <a:lstStyle/>
          <a:p>
            <a:pPr algn="just"/>
            <a:r>
              <a:rPr lang="en-US" dirty="0"/>
              <a:t>A researcher studying the behavior of mice has recorded the time (in seconds) taken by each mouse to locate its food by considering 13 different mice as 31,33, 63, 33, 28, 29, 33, 27, 27, 34, 35,28, 32. Find the median time that mice spent in searching its food.</a:t>
            </a:r>
          </a:p>
          <a:p>
            <a:pPr algn="just"/>
            <a:r>
              <a:rPr lang="en-US" dirty="0"/>
              <a:t>31, 33, 63, 33, 28, 29, 33, 27, 27, 34,35, 28, 32</a:t>
            </a:r>
          </a:p>
          <a:p>
            <a:pPr algn="just"/>
            <a:r>
              <a:rPr lang="en-US" dirty="0"/>
              <a:t>Ascending order of given data is 27, 27, 28, 28, 29, 31, 32, 33, 33, 33,34, 35, 63</a:t>
            </a:r>
          </a:p>
          <a:p>
            <a:pPr algn="just"/>
            <a:r>
              <a:rPr lang="en-US" dirty="0"/>
              <a:t>Middle value is 7th observation</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US" dirty="0">
                <a:hlinkClick r:id="rId3"/>
              </a:rPr>
              <a:t>https://www.geeksforgeeks.org/difference-between-descriptive-and-inferential-statistics/</a:t>
            </a:r>
            <a:r>
              <a:rPr lang="en-US" dirty="0"/>
              <a:t> </a:t>
            </a:r>
            <a:endParaRPr dirty="0"/>
          </a:p>
        </p:txBody>
      </p:sp>
    </p:spTree>
    <p:extLst>
      <p:ext uri="{BB962C8B-B14F-4D97-AF65-F5344CB8AC3E}">
        <p14:creationId xmlns:p14="http://schemas.microsoft.com/office/powerpoint/2010/main" val="5967035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Mode in Raw and Grouped</a:t>
            </a:r>
            <a:br>
              <a:rPr lang="en-US" dirty="0"/>
            </a:br>
            <a:r>
              <a:rPr lang="en-US" dirty="0"/>
              <a:t>Data</a:t>
            </a:r>
            <a:endParaRPr dirty="0"/>
          </a:p>
        </p:txBody>
      </p:sp>
      <p:sp>
        <p:nvSpPr>
          <p:cNvPr id="74" name="Google Shape;74;p15"/>
          <p:cNvSpPr txBox="1">
            <a:spLocks noGrp="1"/>
          </p:cNvSpPr>
          <p:nvPr>
            <p:ph type="subTitle" idx="1"/>
          </p:nvPr>
        </p:nvSpPr>
        <p:spPr>
          <a:xfrm>
            <a:off x="254075" y="1534314"/>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Finding the Mode in Raw Data</a:t>
            </a:r>
            <a:endParaRPr dirty="0"/>
          </a:p>
        </p:txBody>
      </p:sp>
      <p:sp>
        <p:nvSpPr>
          <p:cNvPr id="75" name="Google Shape;75;p15"/>
          <p:cNvSpPr txBox="1">
            <a:spLocks noGrp="1"/>
          </p:cNvSpPr>
          <p:nvPr>
            <p:ph type="body" idx="2"/>
          </p:nvPr>
        </p:nvSpPr>
        <p:spPr>
          <a:xfrm>
            <a:off x="358175" y="2093495"/>
            <a:ext cx="3837000" cy="2830433"/>
          </a:xfrm>
          <a:prstGeom prst="rect">
            <a:avLst/>
          </a:prstGeom>
        </p:spPr>
        <p:txBody>
          <a:bodyPr spcFirstLastPara="1" wrap="square" lIns="91425" tIns="91425" rIns="91425" bIns="91425" anchor="ctr" anchorCtr="0">
            <a:noAutofit/>
          </a:bodyPr>
          <a:lstStyle/>
          <a:p>
            <a:r>
              <a:rPr lang="en-US" dirty="0"/>
              <a:t>To find the mode, or modal value, it is best to put the numbers in order. Then count how many of each number. A number that appears most often is the mode.</a:t>
            </a:r>
          </a:p>
          <a:p>
            <a:r>
              <a:rPr lang="en-US" dirty="0"/>
              <a:t>3, 7, 5, 13, 20, 23, 39, 23, 40, 23, 14, 12, 56, 23, 29</a:t>
            </a:r>
          </a:p>
          <a:p>
            <a:r>
              <a:rPr lang="en-US" dirty="0"/>
              <a:t>In order these numbers are:</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US" dirty="0">
                <a:hlinkClick r:id="rId3"/>
              </a:rPr>
              <a:t>https://www.geeksforgeeks.org/difference-between-descriptive-and-inferential-statistics/</a:t>
            </a:r>
            <a:r>
              <a:rPr lang="en-US" dirty="0"/>
              <a:t> </a:t>
            </a:r>
            <a:endParaRPr dirty="0"/>
          </a:p>
        </p:txBody>
      </p:sp>
    </p:spTree>
    <p:extLst>
      <p:ext uri="{BB962C8B-B14F-4D97-AF65-F5344CB8AC3E}">
        <p14:creationId xmlns:p14="http://schemas.microsoft.com/office/powerpoint/2010/main" val="5037666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Mode in Raw and Grouped</a:t>
            </a:r>
            <a:br>
              <a:rPr lang="en-US" dirty="0"/>
            </a:br>
            <a:r>
              <a:rPr lang="en-US" dirty="0"/>
              <a:t>Data</a:t>
            </a:r>
            <a:endParaRPr dirty="0"/>
          </a:p>
        </p:txBody>
      </p:sp>
      <p:sp>
        <p:nvSpPr>
          <p:cNvPr id="74" name="Google Shape;74;p15"/>
          <p:cNvSpPr txBox="1">
            <a:spLocks noGrp="1"/>
          </p:cNvSpPr>
          <p:nvPr>
            <p:ph type="subTitle" idx="1"/>
          </p:nvPr>
        </p:nvSpPr>
        <p:spPr>
          <a:xfrm>
            <a:off x="254075" y="1534314"/>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Finding the Mode in Raw Data</a:t>
            </a:r>
            <a:endParaRPr dirty="0"/>
          </a:p>
        </p:txBody>
      </p:sp>
      <p:sp>
        <p:nvSpPr>
          <p:cNvPr id="75" name="Google Shape;75;p15"/>
          <p:cNvSpPr txBox="1">
            <a:spLocks noGrp="1"/>
          </p:cNvSpPr>
          <p:nvPr>
            <p:ph type="body" idx="2"/>
          </p:nvPr>
        </p:nvSpPr>
        <p:spPr>
          <a:xfrm>
            <a:off x="358175" y="2093495"/>
            <a:ext cx="3837000" cy="2830433"/>
          </a:xfrm>
          <a:prstGeom prst="rect">
            <a:avLst/>
          </a:prstGeom>
        </p:spPr>
        <p:txBody>
          <a:bodyPr spcFirstLastPara="1" wrap="square" lIns="91425" tIns="91425" rIns="91425" bIns="91425" anchor="ctr" anchorCtr="0">
            <a:noAutofit/>
          </a:bodyPr>
          <a:lstStyle/>
          <a:p>
            <a:r>
              <a:rPr lang="en-US" dirty="0"/>
              <a:t>3, 5, 7, 12, 13, 14, 20, 23, 23, 23, 23, 29, 39, 40, 56</a:t>
            </a:r>
          </a:p>
          <a:p>
            <a:r>
              <a:rPr lang="en-US" dirty="0"/>
              <a:t>This makes it easy to see which numbers appear most often.</a:t>
            </a:r>
          </a:p>
          <a:p>
            <a:r>
              <a:rPr lang="en-US" dirty="0"/>
              <a:t>This makes it easy to see which numbers appear most often.</a:t>
            </a:r>
          </a:p>
          <a:p>
            <a:r>
              <a:rPr lang="en-US" dirty="0"/>
              <a:t>In this case the mode is 23.</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US" dirty="0">
                <a:hlinkClick r:id="rId3"/>
              </a:rPr>
              <a:t>https://www.geeksforgeeks.org/difference-between-descriptive-and-inferential-statistics/</a:t>
            </a:r>
            <a:r>
              <a:rPr lang="en-US" dirty="0"/>
              <a:t> </a:t>
            </a:r>
            <a:endParaRPr dirty="0"/>
          </a:p>
        </p:txBody>
      </p:sp>
    </p:spTree>
    <p:extLst>
      <p:ext uri="{BB962C8B-B14F-4D97-AF65-F5344CB8AC3E}">
        <p14:creationId xmlns:p14="http://schemas.microsoft.com/office/powerpoint/2010/main" val="3841991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r>
              <a:rPr lang="en-IN" dirty="0"/>
              <a:t>Introduction to business analytics and Concepts of business analytics</a:t>
            </a:r>
          </a:p>
        </p:txBody>
      </p:sp>
      <p:sp>
        <p:nvSpPr>
          <p:cNvPr id="74" name="Google Shape;74;p15"/>
          <p:cNvSpPr txBox="1">
            <a:spLocks noGrp="1"/>
          </p:cNvSpPr>
          <p:nvPr>
            <p:ph type="subTitle" idx="1"/>
          </p:nvPr>
        </p:nvSpPr>
        <p:spPr>
          <a:xfrm>
            <a:off x="254075" y="1813865"/>
            <a:ext cx="4045200" cy="641400"/>
          </a:xfrm>
          <a:prstGeom prst="rect">
            <a:avLst/>
          </a:prstGeom>
        </p:spPr>
        <p:txBody>
          <a:bodyPr spcFirstLastPara="1" wrap="square" lIns="91425" tIns="91425" rIns="91425" bIns="91425" anchor="ctr" anchorCtr="0">
            <a:noAutofit/>
          </a:bodyPr>
          <a:lstStyle/>
          <a:p>
            <a:r>
              <a:rPr lang="en-IN" dirty="0"/>
              <a:t>Components of Business Analytics </a:t>
            </a:r>
            <a:endParaRPr lang="en-IN" dirty="0">
              <a:effectLst/>
            </a:endParaRPr>
          </a:p>
        </p:txBody>
      </p:sp>
      <p:sp>
        <p:nvSpPr>
          <p:cNvPr id="75" name="Google Shape;75;p15"/>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p>
            <a:r>
              <a:rPr lang="en-IN" dirty="0"/>
              <a:t>Define Objective </a:t>
            </a:r>
          </a:p>
          <a:p>
            <a:r>
              <a:rPr lang="en-IN" dirty="0"/>
              <a:t>Data Aggregation </a:t>
            </a:r>
          </a:p>
          <a:p>
            <a:r>
              <a:rPr lang="en-IN" dirty="0"/>
              <a:t>Data Cleaning </a:t>
            </a:r>
          </a:p>
          <a:p>
            <a:r>
              <a:rPr lang="en-IN" dirty="0"/>
              <a:t>Analytical Methodology </a:t>
            </a:r>
          </a:p>
          <a:p>
            <a:r>
              <a:rPr lang="en-IN" dirty="0"/>
              <a:t>Evaluation and Validation </a:t>
            </a:r>
          </a:p>
          <a:p>
            <a:r>
              <a:rPr lang="en-IN" dirty="0"/>
              <a:t>Reporting and Data Visualisation </a:t>
            </a:r>
            <a:endParaRPr lang="en-IN" dirty="0">
              <a:effectLst/>
            </a:endParaRPr>
          </a:p>
        </p:txBody>
      </p:sp>
      <p:sp>
        <p:nvSpPr>
          <p:cNvPr id="77" name="Google Shape;77;p15"/>
          <p:cNvSpPr txBox="1">
            <a:spLocks noGrp="1"/>
          </p:cNvSpPr>
          <p:nvPr>
            <p:ph type="body" idx="3"/>
          </p:nvPr>
        </p:nvSpPr>
        <p:spPr>
          <a:xfrm>
            <a:off x="5074950" y="4557713"/>
            <a:ext cx="3397500" cy="390062"/>
          </a:xfrm>
          <a:prstGeom prst="rect">
            <a:avLst/>
          </a:prstGeom>
        </p:spPr>
        <p:txBody>
          <a:bodyPr spcFirstLastPara="1" wrap="square" lIns="91425" tIns="91425" rIns="91425" bIns="91425" anchor="t" anchorCtr="0">
            <a:noAutofit/>
          </a:bodyPr>
          <a:lstStyle/>
          <a:p>
            <a:pPr marL="0" lvl="0" indent="0" eaLnBrk="0" fontAlgn="base" hangingPunct="0">
              <a:lnSpc>
                <a:spcPct val="100000"/>
              </a:lnSpc>
              <a:spcBef>
                <a:spcPct val="0"/>
              </a:spcBef>
              <a:spcAft>
                <a:spcPct val="0"/>
              </a:spcAft>
              <a:buClrTx/>
              <a:buSzTx/>
              <a:buNone/>
            </a:pPr>
            <a:r>
              <a:rPr lang="en-US" altLang="en-US" dirty="0">
                <a:solidFill>
                  <a:srgbClr val="565656"/>
                </a:solidFill>
                <a:latin typeface="ArialMT"/>
              </a:rPr>
              <a:t>Image Source: </a:t>
            </a:r>
            <a:r>
              <a:rPr lang="en-IN" dirty="0"/>
              <a:t>https://</a:t>
            </a:r>
            <a:r>
              <a:rPr lang="en-IN" dirty="0" err="1"/>
              <a:t>www.analytixlabs.co.in</a:t>
            </a:r>
            <a:r>
              <a:rPr lang="en-IN" dirty="0"/>
              <a:t>/blog/what-is-business-analytics </a:t>
            </a:r>
            <a:endParaRPr lang="en-US" altLang="en-US" sz="1800" dirty="0">
              <a:solidFill>
                <a:schemeClr val="tx1"/>
              </a:solidFill>
              <a:latin typeface="Arial" panose="020B0604020202020204" pitchFamily="34" charset="0"/>
            </a:endParaRPr>
          </a:p>
        </p:txBody>
      </p:sp>
      <p:pic>
        <p:nvPicPr>
          <p:cNvPr id="10242" name="Picture 2" descr="page6image5814384">
            <a:extLst>
              <a:ext uri="{FF2B5EF4-FFF2-40B4-BE49-F238E27FC236}">
                <a16:creationId xmlns:a16="http://schemas.microsoft.com/office/drawing/2014/main" id="{5D3F1B98-7D4A-2541-8651-B61F08513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descr="page9image3696432">
            <a:extLst>
              <a:ext uri="{FF2B5EF4-FFF2-40B4-BE49-F238E27FC236}">
                <a16:creationId xmlns:a16="http://schemas.microsoft.com/office/drawing/2014/main" id="{545B3B4C-12D5-5343-B149-576690B753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249680"/>
            <a:ext cx="3403600" cy="177800"/>
          </a:xfrm>
          <a:prstGeom prst="rect">
            <a:avLst/>
          </a:prstGeom>
          <a:noFill/>
          <a:extLst>
            <a:ext uri="{909E8E84-426E-40DD-AFC4-6F175D3DCCD1}">
              <a14:hiddenFill xmlns:a14="http://schemas.microsoft.com/office/drawing/2010/main">
                <a:solidFill>
                  <a:srgbClr val="FFFFFF"/>
                </a:solidFill>
              </a14:hiddenFill>
            </a:ext>
          </a:extLst>
        </p:spPr>
      </p:pic>
      <p:pic>
        <p:nvPicPr>
          <p:cNvPr id="14337" name="Picture 1" descr="page10image3731792">
            <a:extLst>
              <a:ext uri="{FF2B5EF4-FFF2-40B4-BE49-F238E27FC236}">
                <a16:creationId xmlns:a16="http://schemas.microsoft.com/office/drawing/2014/main" id="{00224E21-C2DB-3845-8376-9049A4512A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03600" cy="1778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974BD21F-9025-6140-B927-680FD3480C8B}"/>
              </a:ext>
            </a:extLst>
          </p:cNvPr>
          <p:cNvSpPr>
            <a:spLocks noChangeArrowheads="1"/>
          </p:cNvSpPr>
          <p:nvPr/>
        </p:nvSpPr>
        <p:spPr bwMode="auto">
          <a:xfrm>
            <a:off x="4152761" y="1730247"/>
            <a:ext cx="749257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pic>
        <p:nvPicPr>
          <p:cNvPr id="15361" name="Picture 39" descr="Components of Business Analytics">
            <a:extLst>
              <a:ext uri="{FF2B5EF4-FFF2-40B4-BE49-F238E27FC236}">
                <a16:creationId xmlns:a16="http://schemas.microsoft.com/office/drawing/2014/main" id="{81E4726D-C4BF-A646-ADBE-1F046CEE83BC}"/>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t="22252" b="6499"/>
          <a:stretch>
            <a:fillRect/>
          </a:stretch>
        </p:blipFill>
        <p:spPr bwMode="auto">
          <a:xfrm>
            <a:off x="4152761" y="1730248"/>
            <a:ext cx="4991239" cy="2058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95892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Mode in Raw and Grouped</a:t>
            </a:r>
            <a:br>
              <a:rPr lang="en-US" dirty="0"/>
            </a:br>
            <a:r>
              <a:rPr lang="en-US" dirty="0"/>
              <a:t>Data</a:t>
            </a:r>
            <a:endParaRPr dirty="0"/>
          </a:p>
        </p:txBody>
      </p:sp>
      <p:sp>
        <p:nvSpPr>
          <p:cNvPr id="74" name="Google Shape;74;p15"/>
          <p:cNvSpPr txBox="1">
            <a:spLocks noGrp="1"/>
          </p:cNvSpPr>
          <p:nvPr>
            <p:ph type="subTitle" idx="1"/>
          </p:nvPr>
        </p:nvSpPr>
        <p:spPr>
          <a:xfrm>
            <a:off x="254075" y="1534314"/>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Finding the Mode in Grouped Data</a:t>
            </a:r>
            <a:endParaRPr dirty="0"/>
          </a:p>
        </p:txBody>
      </p:sp>
      <p:sp>
        <p:nvSpPr>
          <p:cNvPr id="75" name="Google Shape;75;p15"/>
          <p:cNvSpPr txBox="1">
            <a:spLocks noGrp="1"/>
          </p:cNvSpPr>
          <p:nvPr>
            <p:ph type="body" idx="2"/>
          </p:nvPr>
        </p:nvSpPr>
        <p:spPr>
          <a:xfrm>
            <a:off x="358175" y="2093495"/>
            <a:ext cx="3837000" cy="2830433"/>
          </a:xfrm>
          <a:prstGeom prst="rect">
            <a:avLst/>
          </a:prstGeom>
        </p:spPr>
        <p:txBody>
          <a:bodyPr spcFirstLastPara="1" wrap="square" lIns="91425" tIns="91425" rIns="91425" bIns="91425" anchor="ctr" anchorCtr="0">
            <a:noAutofit/>
          </a:bodyPr>
          <a:lstStyle/>
          <a:p>
            <a:r>
              <a:rPr lang="en-US" dirty="0"/>
              <a:t>In some cases (such as when all values appear the same number of times) the mode is not useful. But we can group the values to see if one group has more than the others.</a:t>
            </a:r>
          </a:p>
          <a:p>
            <a:r>
              <a:rPr lang="en-US" dirty="0"/>
              <a:t>Example: {4, 7, 11, 16, 20, 22, 25, 26, 33}</a:t>
            </a:r>
          </a:p>
          <a:p>
            <a:r>
              <a:rPr lang="en-US" dirty="0"/>
              <a:t>Each value occurs once, so let us try to group them.</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US" dirty="0">
                <a:hlinkClick r:id="rId3"/>
              </a:rPr>
              <a:t>https://www.geeksforgeeks.org/difference-between-descriptive-and-inferential-statistics/</a:t>
            </a:r>
            <a:r>
              <a:rPr lang="en-US" dirty="0"/>
              <a:t> </a:t>
            </a:r>
            <a:endParaRPr dirty="0"/>
          </a:p>
        </p:txBody>
      </p:sp>
    </p:spTree>
    <p:extLst>
      <p:ext uri="{BB962C8B-B14F-4D97-AF65-F5344CB8AC3E}">
        <p14:creationId xmlns:p14="http://schemas.microsoft.com/office/powerpoint/2010/main" val="5538562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Mode in Raw and Grouped</a:t>
            </a:r>
            <a:br>
              <a:rPr lang="en-US" dirty="0"/>
            </a:br>
            <a:r>
              <a:rPr lang="en-US" dirty="0"/>
              <a:t>Data</a:t>
            </a:r>
            <a:endParaRPr dirty="0"/>
          </a:p>
        </p:txBody>
      </p:sp>
      <p:sp>
        <p:nvSpPr>
          <p:cNvPr id="74" name="Google Shape;74;p15"/>
          <p:cNvSpPr txBox="1">
            <a:spLocks noGrp="1"/>
          </p:cNvSpPr>
          <p:nvPr>
            <p:ph type="subTitle" idx="1"/>
          </p:nvPr>
        </p:nvSpPr>
        <p:spPr>
          <a:xfrm>
            <a:off x="254075" y="1534314"/>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Finding the Mode in Grouped Data</a:t>
            </a:r>
            <a:endParaRPr dirty="0"/>
          </a:p>
        </p:txBody>
      </p:sp>
      <p:sp>
        <p:nvSpPr>
          <p:cNvPr id="75" name="Google Shape;75;p15"/>
          <p:cNvSpPr txBox="1">
            <a:spLocks noGrp="1"/>
          </p:cNvSpPr>
          <p:nvPr>
            <p:ph type="body" idx="2"/>
          </p:nvPr>
        </p:nvSpPr>
        <p:spPr>
          <a:xfrm>
            <a:off x="358175" y="2093495"/>
            <a:ext cx="3837000" cy="2830433"/>
          </a:xfrm>
          <a:prstGeom prst="rect">
            <a:avLst/>
          </a:prstGeom>
        </p:spPr>
        <p:txBody>
          <a:bodyPr spcFirstLastPara="1" wrap="square" lIns="91425" tIns="91425" rIns="91425" bIns="91425" anchor="ctr" anchorCtr="0">
            <a:noAutofit/>
          </a:bodyPr>
          <a:lstStyle/>
          <a:p>
            <a:r>
              <a:rPr lang="en-US" dirty="0"/>
              <a:t>We can try groups of 10: </a:t>
            </a:r>
          </a:p>
          <a:p>
            <a:r>
              <a:rPr lang="en-US" dirty="0"/>
              <a:t>0-9: 2 values (4 and 7)</a:t>
            </a:r>
          </a:p>
          <a:p>
            <a:r>
              <a:rPr lang="en-US" dirty="0"/>
              <a:t>10-19: 2 values (11 and 16)</a:t>
            </a:r>
          </a:p>
          <a:p>
            <a:r>
              <a:rPr lang="en-US" dirty="0"/>
              <a:t>20-29: 4 values (20, 22, 25 and 26)</a:t>
            </a:r>
          </a:p>
          <a:p>
            <a:r>
              <a:rPr lang="en-US" dirty="0"/>
              <a:t>30-39: 1 value (33)</a:t>
            </a:r>
          </a:p>
          <a:p>
            <a:r>
              <a:rPr lang="en-US" dirty="0"/>
              <a:t>In groups of 10, the "20s" appear most often, so we could choose 25 (the middle of the 20s group) as the mode.</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US" dirty="0">
                <a:hlinkClick r:id="rId3"/>
              </a:rPr>
              <a:t>https://www.geeksforgeeks.org/difference-between-descriptive-and-inferential-statistics/</a:t>
            </a:r>
            <a:r>
              <a:rPr lang="en-US" dirty="0"/>
              <a:t> </a:t>
            </a:r>
            <a:endParaRPr dirty="0"/>
          </a:p>
        </p:txBody>
      </p:sp>
    </p:spTree>
    <p:extLst>
      <p:ext uri="{BB962C8B-B14F-4D97-AF65-F5344CB8AC3E}">
        <p14:creationId xmlns:p14="http://schemas.microsoft.com/office/powerpoint/2010/main" val="11637483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Standard Deviation</a:t>
            </a:r>
            <a:endParaRPr dirty="0"/>
          </a:p>
        </p:txBody>
      </p:sp>
      <p:sp>
        <p:nvSpPr>
          <p:cNvPr id="74" name="Google Shape;74;p15"/>
          <p:cNvSpPr txBox="1">
            <a:spLocks noGrp="1"/>
          </p:cNvSpPr>
          <p:nvPr>
            <p:ph type="subTitle" idx="1"/>
          </p:nvPr>
        </p:nvSpPr>
        <p:spPr>
          <a:xfrm>
            <a:off x="254075" y="1534314"/>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Standard Deviation Formulas</a:t>
            </a:r>
            <a:endParaRPr dirty="0"/>
          </a:p>
        </p:txBody>
      </p:sp>
      <p:sp>
        <p:nvSpPr>
          <p:cNvPr id="75" name="Google Shape;75;p15"/>
          <p:cNvSpPr txBox="1">
            <a:spLocks noGrp="1"/>
          </p:cNvSpPr>
          <p:nvPr>
            <p:ph type="body" idx="2"/>
          </p:nvPr>
        </p:nvSpPr>
        <p:spPr>
          <a:xfrm>
            <a:off x="358175" y="2093495"/>
            <a:ext cx="3837000" cy="2830433"/>
          </a:xfrm>
          <a:prstGeom prst="rect">
            <a:avLst/>
          </a:prstGeom>
        </p:spPr>
        <p:txBody>
          <a:bodyPr spcFirstLastPara="1" wrap="square" lIns="91425" tIns="91425" rIns="91425" bIns="91425" anchor="ctr" anchorCtr="0">
            <a:noAutofit/>
          </a:bodyPr>
          <a:lstStyle/>
          <a:p>
            <a:r>
              <a:rPr lang="en-US" dirty="0"/>
              <a:t>The Standard Deviation is a measure of how spread out numbers are.</a:t>
            </a:r>
          </a:p>
          <a:p>
            <a:r>
              <a:rPr lang="en-US" dirty="0"/>
              <a:t>You might like to read this simpler page on Standard Deviation first.</a:t>
            </a:r>
          </a:p>
          <a:p>
            <a:r>
              <a:rPr lang="en-US" dirty="0"/>
              <a:t>But here we explain the formulas.</a:t>
            </a:r>
          </a:p>
          <a:p>
            <a:r>
              <a:rPr lang="en-US" dirty="0"/>
              <a:t>The symbol for Standard Deviation is σ (the Greek letter sigma).</a:t>
            </a:r>
          </a:p>
          <a:p>
            <a:r>
              <a:rPr lang="en-US" dirty="0"/>
              <a:t>This is the formula for Standard Deviation:</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US" dirty="0">
                <a:hlinkClick r:id="rId3"/>
              </a:rPr>
              <a:t>https://www.geeksforgeeks.org/difference-between-descriptive-and-inferential-statistics/</a:t>
            </a:r>
            <a:r>
              <a:rPr lang="en-US" dirty="0"/>
              <a:t> </a:t>
            </a:r>
            <a:endParaRPr dirty="0"/>
          </a:p>
        </p:txBody>
      </p:sp>
      <p:pic>
        <p:nvPicPr>
          <p:cNvPr id="3" name="Picture 2">
            <a:extLst>
              <a:ext uri="{FF2B5EF4-FFF2-40B4-BE49-F238E27FC236}">
                <a16:creationId xmlns:a16="http://schemas.microsoft.com/office/drawing/2014/main" id="{0BBF82D7-DE69-4D70-8D35-DAE6E2A76FB5}"/>
              </a:ext>
            </a:extLst>
          </p:cNvPr>
          <p:cNvPicPr>
            <a:picLocks noChangeAspect="1"/>
          </p:cNvPicPr>
          <p:nvPr/>
        </p:nvPicPr>
        <p:blipFill>
          <a:blip r:embed="rId4"/>
          <a:stretch>
            <a:fillRect/>
          </a:stretch>
        </p:blipFill>
        <p:spPr>
          <a:xfrm>
            <a:off x="4745082" y="2115152"/>
            <a:ext cx="4212582" cy="1426133"/>
          </a:xfrm>
          <a:prstGeom prst="rect">
            <a:avLst/>
          </a:prstGeom>
        </p:spPr>
      </p:pic>
    </p:spTree>
    <p:extLst>
      <p:ext uri="{BB962C8B-B14F-4D97-AF65-F5344CB8AC3E}">
        <p14:creationId xmlns:p14="http://schemas.microsoft.com/office/powerpoint/2010/main" val="16059882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Standard Deviation</a:t>
            </a:r>
            <a:endParaRPr dirty="0"/>
          </a:p>
        </p:txBody>
      </p:sp>
      <p:sp>
        <p:nvSpPr>
          <p:cNvPr id="74" name="Google Shape;74;p15"/>
          <p:cNvSpPr txBox="1">
            <a:spLocks noGrp="1"/>
          </p:cNvSpPr>
          <p:nvPr>
            <p:ph type="subTitle" idx="1"/>
          </p:nvPr>
        </p:nvSpPr>
        <p:spPr>
          <a:xfrm>
            <a:off x="254075" y="1354900"/>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Steps for Standard Deviation</a:t>
            </a:r>
            <a:endParaRPr dirty="0"/>
          </a:p>
        </p:txBody>
      </p:sp>
      <p:sp>
        <p:nvSpPr>
          <p:cNvPr id="75" name="Google Shape;75;p15"/>
          <p:cNvSpPr txBox="1">
            <a:spLocks noGrp="1"/>
          </p:cNvSpPr>
          <p:nvPr>
            <p:ph type="body" idx="2"/>
          </p:nvPr>
        </p:nvSpPr>
        <p:spPr>
          <a:xfrm>
            <a:off x="358175" y="2093495"/>
            <a:ext cx="3837000" cy="2830433"/>
          </a:xfrm>
          <a:prstGeom prst="rect">
            <a:avLst/>
          </a:prstGeom>
        </p:spPr>
        <p:txBody>
          <a:bodyPr spcFirstLastPara="1" wrap="square" lIns="91425" tIns="91425" rIns="91425" bIns="91425" anchor="ctr" anchorCtr="0">
            <a:noAutofit/>
          </a:bodyPr>
          <a:lstStyle/>
          <a:p>
            <a:r>
              <a:rPr lang="en-US" dirty="0"/>
              <a:t>Say we have a bunch of numbers like 9, 2, 5, 4, 12, 7, 8, 11.</a:t>
            </a:r>
          </a:p>
          <a:p>
            <a:r>
              <a:rPr lang="en-US" dirty="0"/>
              <a:t>To calculate the standard deviation of those numbers:</a:t>
            </a:r>
          </a:p>
          <a:p>
            <a:r>
              <a:rPr lang="en-US" dirty="0"/>
              <a:t>1. Work out the Mean (the simple average of the numbers)</a:t>
            </a:r>
          </a:p>
          <a:p>
            <a:r>
              <a:rPr lang="en-US" dirty="0"/>
              <a:t>2. Then for each number: subtract then Mean and square the result</a:t>
            </a:r>
          </a:p>
          <a:p>
            <a:r>
              <a:rPr lang="en-US" dirty="0"/>
              <a:t>3. Then work out the mean of those squared differences.</a:t>
            </a:r>
          </a:p>
          <a:p>
            <a:r>
              <a:rPr lang="en-US" dirty="0"/>
              <a:t>4. Take the square root of that and we are done!</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US" dirty="0">
                <a:hlinkClick r:id="rId3"/>
              </a:rPr>
              <a:t>https://www.geeksforgeeks.org/difference-between-descriptive-and-inferential-statistics/</a:t>
            </a:r>
            <a:r>
              <a:rPr lang="en-US" dirty="0"/>
              <a:t> </a:t>
            </a:r>
            <a:endParaRPr dirty="0"/>
          </a:p>
        </p:txBody>
      </p:sp>
    </p:spTree>
    <p:extLst>
      <p:ext uri="{BB962C8B-B14F-4D97-AF65-F5344CB8AC3E}">
        <p14:creationId xmlns:p14="http://schemas.microsoft.com/office/powerpoint/2010/main" val="31527394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Variance</a:t>
            </a:r>
            <a:endParaRPr dirty="0"/>
          </a:p>
        </p:txBody>
      </p:sp>
      <p:sp>
        <p:nvSpPr>
          <p:cNvPr id="74" name="Google Shape;74;p15"/>
          <p:cNvSpPr txBox="1">
            <a:spLocks noGrp="1"/>
          </p:cNvSpPr>
          <p:nvPr>
            <p:ph type="subTitle" idx="1"/>
          </p:nvPr>
        </p:nvSpPr>
        <p:spPr>
          <a:xfrm>
            <a:off x="254075" y="1692084"/>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What is Variance?</a:t>
            </a:r>
            <a:endParaRPr dirty="0"/>
          </a:p>
        </p:txBody>
      </p:sp>
      <p:sp>
        <p:nvSpPr>
          <p:cNvPr id="75" name="Google Shape;75;p15"/>
          <p:cNvSpPr txBox="1">
            <a:spLocks noGrp="1"/>
          </p:cNvSpPr>
          <p:nvPr>
            <p:ph type="body" idx="2"/>
          </p:nvPr>
        </p:nvSpPr>
        <p:spPr>
          <a:xfrm>
            <a:off x="358175" y="2571750"/>
            <a:ext cx="3837000" cy="2352178"/>
          </a:xfrm>
          <a:prstGeom prst="rect">
            <a:avLst/>
          </a:prstGeom>
        </p:spPr>
        <p:txBody>
          <a:bodyPr spcFirstLastPara="1" wrap="square" lIns="91425" tIns="91425" rIns="91425" bIns="91425" anchor="ctr" anchorCtr="0">
            <a:noAutofit/>
          </a:bodyPr>
          <a:lstStyle/>
          <a:p>
            <a:pPr algn="just"/>
            <a:r>
              <a:rPr lang="en-US" dirty="0"/>
              <a:t>Variance is the expected value of the squared deviation of a random variable from its mean.</a:t>
            </a:r>
          </a:p>
          <a:p>
            <a:pPr algn="just"/>
            <a:r>
              <a:rPr lang="en-US" dirty="0"/>
              <a:t>In short, it is the measurement of the distance of a set of random numbers from their collective average value.</a:t>
            </a:r>
          </a:p>
          <a:p>
            <a:pPr algn="just"/>
            <a:r>
              <a:rPr lang="en-US" dirty="0"/>
              <a:t>Variance is used in statistics as a way of better understanding a data set's distribution.</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US" dirty="0">
                <a:hlinkClick r:id="rId3"/>
              </a:rPr>
              <a:t>https://www.geeksforgeeks.org/difference-between-descriptive-and-inferential-statistics/</a:t>
            </a:r>
            <a:r>
              <a:rPr lang="en-US" dirty="0"/>
              <a:t> </a:t>
            </a:r>
            <a:endParaRPr dirty="0"/>
          </a:p>
        </p:txBody>
      </p:sp>
      <p:pic>
        <p:nvPicPr>
          <p:cNvPr id="19" name="Picture 18">
            <a:extLst>
              <a:ext uri="{FF2B5EF4-FFF2-40B4-BE49-F238E27FC236}">
                <a16:creationId xmlns:a16="http://schemas.microsoft.com/office/drawing/2014/main" id="{7DFD95C6-8083-41ED-916F-533F2435A243}"/>
              </a:ext>
            </a:extLst>
          </p:cNvPr>
          <p:cNvPicPr>
            <a:picLocks noChangeAspect="1"/>
          </p:cNvPicPr>
          <p:nvPr/>
        </p:nvPicPr>
        <p:blipFill>
          <a:blip r:embed="rId4"/>
          <a:stretch>
            <a:fillRect/>
          </a:stretch>
        </p:blipFill>
        <p:spPr>
          <a:xfrm>
            <a:off x="4684643" y="1538686"/>
            <a:ext cx="4310703" cy="2242542"/>
          </a:xfrm>
          <a:prstGeom prst="rect">
            <a:avLst/>
          </a:prstGeom>
        </p:spPr>
      </p:pic>
    </p:spTree>
    <p:extLst>
      <p:ext uri="{BB962C8B-B14F-4D97-AF65-F5344CB8AC3E}">
        <p14:creationId xmlns:p14="http://schemas.microsoft.com/office/powerpoint/2010/main" val="29569564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Variance</a:t>
            </a:r>
            <a:endParaRPr dirty="0"/>
          </a:p>
        </p:txBody>
      </p:sp>
      <p:sp>
        <p:nvSpPr>
          <p:cNvPr id="74" name="Google Shape;74;p15"/>
          <p:cNvSpPr txBox="1">
            <a:spLocks noGrp="1"/>
          </p:cNvSpPr>
          <p:nvPr>
            <p:ph type="subTitle" idx="1"/>
          </p:nvPr>
        </p:nvSpPr>
        <p:spPr>
          <a:xfrm>
            <a:off x="254075" y="1692084"/>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How does Variance work?</a:t>
            </a:r>
            <a:endParaRPr dirty="0"/>
          </a:p>
        </p:txBody>
      </p:sp>
      <p:sp>
        <p:nvSpPr>
          <p:cNvPr id="75" name="Google Shape;75;p15"/>
          <p:cNvSpPr txBox="1">
            <a:spLocks noGrp="1"/>
          </p:cNvSpPr>
          <p:nvPr>
            <p:ph type="body" idx="2"/>
          </p:nvPr>
        </p:nvSpPr>
        <p:spPr>
          <a:xfrm>
            <a:off x="358175" y="2571750"/>
            <a:ext cx="3837000" cy="2352178"/>
          </a:xfrm>
          <a:prstGeom prst="rect">
            <a:avLst/>
          </a:prstGeom>
        </p:spPr>
        <p:txBody>
          <a:bodyPr spcFirstLastPara="1" wrap="square" lIns="91425" tIns="91425" rIns="91425" bIns="91425" anchor="ctr" anchorCtr="0">
            <a:noAutofit/>
          </a:bodyPr>
          <a:lstStyle/>
          <a:p>
            <a:pPr algn="just"/>
            <a:r>
              <a:rPr lang="en-US" dirty="0"/>
              <a:t>Variance is calculated by finding the square of the standard deviation of a variable, and the covariance of the variable with itself.</a:t>
            </a:r>
          </a:p>
          <a:p>
            <a:pPr algn="just"/>
            <a:r>
              <a:rPr lang="en-US" dirty="0"/>
              <a:t>In the formula above, u represents the mean of the data points, x is the value of an individual data point, and N is the total number of data points.</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US" dirty="0">
                <a:hlinkClick r:id="rId3"/>
              </a:rPr>
              <a:t>https://www.geeksforgeeks.org/difference-between-descriptive-and-inferential-statistics/</a:t>
            </a:r>
            <a:r>
              <a:rPr lang="en-US" dirty="0"/>
              <a:t> </a:t>
            </a:r>
            <a:endParaRPr dirty="0"/>
          </a:p>
        </p:txBody>
      </p:sp>
      <p:pic>
        <p:nvPicPr>
          <p:cNvPr id="17" name="Picture 16">
            <a:extLst>
              <a:ext uri="{FF2B5EF4-FFF2-40B4-BE49-F238E27FC236}">
                <a16:creationId xmlns:a16="http://schemas.microsoft.com/office/drawing/2014/main" id="{825A1AC9-08A1-4F7B-AE08-E374E17F59E5}"/>
              </a:ext>
            </a:extLst>
          </p:cNvPr>
          <p:cNvPicPr>
            <a:picLocks noChangeAspect="1"/>
          </p:cNvPicPr>
          <p:nvPr/>
        </p:nvPicPr>
        <p:blipFill>
          <a:blip r:embed="rId4"/>
          <a:stretch>
            <a:fillRect/>
          </a:stretch>
        </p:blipFill>
        <p:spPr>
          <a:xfrm>
            <a:off x="4684643" y="1561438"/>
            <a:ext cx="4333461" cy="2166730"/>
          </a:xfrm>
          <a:prstGeom prst="rect">
            <a:avLst/>
          </a:prstGeom>
        </p:spPr>
      </p:pic>
    </p:spTree>
    <p:extLst>
      <p:ext uri="{BB962C8B-B14F-4D97-AF65-F5344CB8AC3E}">
        <p14:creationId xmlns:p14="http://schemas.microsoft.com/office/powerpoint/2010/main" val="323616191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Variance</a:t>
            </a:r>
            <a:endParaRPr dirty="0"/>
          </a:p>
        </p:txBody>
      </p:sp>
      <p:sp>
        <p:nvSpPr>
          <p:cNvPr id="74" name="Google Shape;74;p15"/>
          <p:cNvSpPr txBox="1">
            <a:spLocks noGrp="1"/>
          </p:cNvSpPr>
          <p:nvPr>
            <p:ph type="subTitle" idx="1"/>
          </p:nvPr>
        </p:nvSpPr>
        <p:spPr>
          <a:xfrm>
            <a:off x="254075" y="1692084"/>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How to Calculate Variance?</a:t>
            </a:r>
          </a:p>
          <a:p>
            <a:pPr marL="0" lvl="0" indent="0" algn="ctr" rtl="0">
              <a:spcBef>
                <a:spcPts val="0"/>
              </a:spcBef>
              <a:spcAft>
                <a:spcPts val="0"/>
              </a:spcAft>
              <a:buNone/>
            </a:pPr>
            <a:r>
              <a:rPr lang="en-US" dirty="0"/>
              <a:t>(Continued)</a:t>
            </a:r>
            <a:endParaRPr dirty="0"/>
          </a:p>
        </p:txBody>
      </p:sp>
      <p:sp>
        <p:nvSpPr>
          <p:cNvPr id="75" name="Google Shape;75;p15"/>
          <p:cNvSpPr txBox="1">
            <a:spLocks noGrp="1"/>
          </p:cNvSpPr>
          <p:nvPr>
            <p:ph type="body" idx="2"/>
          </p:nvPr>
        </p:nvSpPr>
        <p:spPr>
          <a:xfrm>
            <a:off x="358175" y="2571750"/>
            <a:ext cx="3837000" cy="2352178"/>
          </a:xfrm>
          <a:prstGeom prst="rect">
            <a:avLst/>
          </a:prstGeom>
        </p:spPr>
        <p:txBody>
          <a:bodyPr spcFirstLastPara="1" wrap="square" lIns="91425" tIns="91425" rIns="91425" bIns="91425" anchor="ctr" anchorCtr="0">
            <a:noAutofit/>
          </a:bodyPr>
          <a:lstStyle/>
          <a:p>
            <a:pPr algn="just"/>
            <a:r>
              <a:rPr lang="en-US" dirty="0"/>
              <a:t>Steps to Calculate Variance:</a:t>
            </a:r>
          </a:p>
          <a:p>
            <a:pPr marL="939800" lvl="1" indent="-342900" algn="just">
              <a:buFont typeface="+mj-lt"/>
              <a:buAutoNum type="arabicPeriod"/>
            </a:pPr>
            <a:r>
              <a:rPr lang="en-US" dirty="0"/>
              <a:t>List elements of data set. The following are ages of students pursuing a Master’s degree: </a:t>
            </a:r>
          </a:p>
          <a:p>
            <a:pPr marL="939800" lvl="1" indent="-342900" algn="just">
              <a:buFont typeface="+mj-lt"/>
              <a:buAutoNum type="arabicPeriod"/>
            </a:pPr>
            <a:r>
              <a:rPr lang="en-US" dirty="0"/>
              <a:t>Data set 1: 28,25,26,27,31,32,24</a:t>
            </a:r>
          </a:p>
          <a:p>
            <a:pPr algn="just"/>
            <a:r>
              <a:rPr lang="en-US" dirty="0"/>
              <a:t> Calculate the mean.</a:t>
            </a:r>
          </a:p>
          <a:p>
            <a:pPr algn="just"/>
            <a:r>
              <a:rPr lang="en-US" dirty="0"/>
              <a:t>(28 + 25 +26 +27 +31 +32 + 24) / 7 = 27.57</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US" dirty="0">
                <a:hlinkClick r:id="rId3"/>
              </a:rPr>
              <a:t>https://www.geeksforgeeks.org/difference-between-descriptive-and-inferential-statistics/</a:t>
            </a:r>
            <a:r>
              <a:rPr lang="en-US" dirty="0"/>
              <a:t> </a:t>
            </a:r>
            <a:endParaRPr dirty="0"/>
          </a:p>
        </p:txBody>
      </p:sp>
      <p:pic>
        <p:nvPicPr>
          <p:cNvPr id="15" name="Picture 14">
            <a:extLst>
              <a:ext uri="{FF2B5EF4-FFF2-40B4-BE49-F238E27FC236}">
                <a16:creationId xmlns:a16="http://schemas.microsoft.com/office/drawing/2014/main" id="{75992493-6A12-4CB9-B197-4288E165AF24}"/>
              </a:ext>
            </a:extLst>
          </p:cNvPr>
          <p:cNvPicPr>
            <a:picLocks noChangeAspect="1"/>
          </p:cNvPicPr>
          <p:nvPr/>
        </p:nvPicPr>
        <p:blipFill>
          <a:blip r:embed="rId4"/>
          <a:stretch>
            <a:fillRect/>
          </a:stretch>
        </p:blipFill>
        <p:spPr>
          <a:xfrm>
            <a:off x="4684643" y="1568532"/>
            <a:ext cx="4400250" cy="2241899"/>
          </a:xfrm>
          <a:prstGeom prst="rect">
            <a:avLst/>
          </a:prstGeom>
        </p:spPr>
      </p:pic>
    </p:spTree>
    <p:extLst>
      <p:ext uri="{BB962C8B-B14F-4D97-AF65-F5344CB8AC3E}">
        <p14:creationId xmlns:p14="http://schemas.microsoft.com/office/powerpoint/2010/main" val="169297449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Variance</a:t>
            </a:r>
            <a:endParaRPr dirty="0"/>
          </a:p>
        </p:txBody>
      </p:sp>
      <p:sp>
        <p:nvSpPr>
          <p:cNvPr id="74" name="Google Shape;74;p15"/>
          <p:cNvSpPr txBox="1">
            <a:spLocks noGrp="1"/>
          </p:cNvSpPr>
          <p:nvPr>
            <p:ph type="subTitle" idx="1"/>
          </p:nvPr>
        </p:nvSpPr>
        <p:spPr>
          <a:xfrm>
            <a:off x="254075" y="1692084"/>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How to Calculate Variance?</a:t>
            </a:r>
          </a:p>
          <a:p>
            <a:pPr marL="0" lvl="0" indent="0" algn="ctr" rtl="0">
              <a:spcBef>
                <a:spcPts val="0"/>
              </a:spcBef>
              <a:spcAft>
                <a:spcPts val="0"/>
              </a:spcAft>
              <a:buNone/>
            </a:pPr>
            <a:r>
              <a:rPr lang="en-US" dirty="0"/>
              <a:t>(Continued)</a:t>
            </a:r>
            <a:endParaRPr dirty="0"/>
          </a:p>
        </p:txBody>
      </p:sp>
      <p:sp>
        <p:nvSpPr>
          <p:cNvPr id="75" name="Google Shape;75;p15"/>
          <p:cNvSpPr txBox="1">
            <a:spLocks noGrp="1"/>
          </p:cNvSpPr>
          <p:nvPr>
            <p:ph type="body" idx="2"/>
          </p:nvPr>
        </p:nvSpPr>
        <p:spPr>
          <a:xfrm>
            <a:off x="358175" y="2571750"/>
            <a:ext cx="3837000" cy="2352178"/>
          </a:xfrm>
          <a:prstGeom prst="rect">
            <a:avLst/>
          </a:prstGeom>
        </p:spPr>
        <p:txBody>
          <a:bodyPr spcFirstLastPara="1" wrap="square" lIns="91425" tIns="91425" rIns="91425" bIns="91425" anchor="ctr" anchorCtr="0">
            <a:noAutofit/>
          </a:bodyPr>
          <a:lstStyle/>
          <a:p>
            <a:pPr algn="just"/>
            <a:r>
              <a:rPr lang="en-US" dirty="0"/>
              <a:t>Find the deviation from the mean for each data point.</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US" dirty="0">
                <a:hlinkClick r:id="rId3"/>
              </a:rPr>
              <a:t>https://www.geeksforgeeks.org/difference-between-descriptive-and-inferential-statistics/</a:t>
            </a:r>
            <a:r>
              <a:rPr lang="en-US" dirty="0"/>
              <a:t> </a:t>
            </a:r>
            <a:endParaRPr dirty="0"/>
          </a:p>
        </p:txBody>
      </p:sp>
      <p:pic>
        <p:nvPicPr>
          <p:cNvPr id="13" name="Picture 12">
            <a:extLst>
              <a:ext uri="{FF2B5EF4-FFF2-40B4-BE49-F238E27FC236}">
                <a16:creationId xmlns:a16="http://schemas.microsoft.com/office/drawing/2014/main" id="{C586BCCA-8388-44B0-92A9-8ED9DF96E431}"/>
              </a:ext>
            </a:extLst>
          </p:cNvPr>
          <p:cNvPicPr>
            <a:picLocks noChangeAspect="1"/>
          </p:cNvPicPr>
          <p:nvPr/>
        </p:nvPicPr>
        <p:blipFill>
          <a:blip r:embed="rId4"/>
          <a:stretch>
            <a:fillRect/>
          </a:stretch>
        </p:blipFill>
        <p:spPr>
          <a:xfrm>
            <a:off x="4684643" y="1562747"/>
            <a:ext cx="4404575" cy="2254274"/>
          </a:xfrm>
          <a:prstGeom prst="rect">
            <a:avLst/>
          </a:prstGeom>
        </p:spPr>
      </p:pic>
    </p:spTree>
    <p:extLst>
      <p:ext uri="{BB962C8B-B14F-4D97-AF65-F5344CB8AC3E}">
        <p14:creationId xmlns:p14="http://schemas.microsoft.com/office/powerpoint/2010/main" val="24879206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Variance</a:t>
            </a:r>
            <a:endParaRPr dirty="0"/>
          </a:p>
        </p:txBody>
      </p:sp>
      <p:sp>
        <p:nvSpPr>
          <p:cNvPr id="74" name="Google Shape;74;p15"/>
          <p:cNvSpPr txBox="1">
            <a:spLocks noGrp="1"/>
          </p:cNvSpPr>
          <p:nvPr>
            <p:ph type="subTitle" idx="1"/>
          </p:nvPr>
        </p:nvSpPr>
        <p:spPr>
          <a:xfrm>
            <a:off x="254075" y="1354900"/>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How to Calculate Variance?</a:t>
            </a:r>
          </a:p>
          <a:p>
            <a:pPr marL="0" lvl="0" indent="0" algn="ctr" rtl="0">
              <a:spcBef>
                <a:spcPts val="0"/>
              </a:spcBef>
              <a:spcAft>
                <a:spcPts val="0"/>
              </a:spcAft>
              <a:buNone/>
            </a:pPr>
            <a:r>
              <a:rPr lang="en-US" dirty="0"/>
              <a:t>(Continued)</a:t>
            </a:r>
            <a:endParaRPr dirty="0"/>
          </a:p>
        </p:txBody>
      </p:sp>
      <p:sp>
        <p:nvSpPr>
          <p:cNvPr id="75" name="Google Shape;75;p15"/>
          <p:cNvSpPr txBox="1">
            <a:spLocks noGrp="1"/>
          </p:cNvSpPr>
          <p:nvPr>
            <p:ph type="body" idx="2"/>
          </p:nvPr>
        </p:nvSpPr>
        <p:spPr>
          <a:xfrm>
            <a:off x="358175" y="2093495"/>
            <a:ext cx="3837000" cy="2830433"/>
          </a:xfrm>
          <a:prstGeom prst="rect">
            <a:avLst/>
          </a:prstGeom>
        </p:spPr>
        <p:txBody>
          <a:bodyPr spcFirstLastPara="1" wrap="square" lIns="91425" tIns="91425" rIns="91425" bIns="91425" anchor="ctr" anchorCtr="0">
            <a:noAutofit/>
          </a:bodyPr>
          <a:lstStyle/>
          <a:p>
            <a:pPr algn="just"/>
            <a:r>
              <a:rPr lang="en-US" dirty="0"/>
              <a:t>Square it</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US" dirty="0">
                <a:hlinkClick r:id="rId3"/>
              </a:rPr>
              <a:t>https://www.geeksforgeeks.org/difference-between-descriptive-and-inferential-statistics/</a:t>
            </a:r>
            <a:r>
              <a:rPr lang="en-US" dirty="0"/>
              <a:t> </a:t>
            </a:r>
            <a:endParaRPr dirty="0"/>
          </a:p>
        </p:txBody>
      </p:sp>
      <p:pic>
        <p:nvPicPr>
          <p:cNvPr id="10" name="Picture 9">
            <a:extLst>
              <a:ext uri="{FF2B5EF4-FFF2-40B4-BE49-F238E27FC236}">
                <a16:creationId xmlns:a16="http://schemas.microsoft.com/office/drawing/2014/main" id="{4DBCD219-AF2C-41F0-A69B-344F8B0DD67B}"/>
              </a:ext>
            </a:extLst>
          </p:cNvPr>
          <p:cNvPicPr>
            <a:picLocks noChangeAspect="1"/>
          </p:cNvPicPr>
          <p:nvPr/>
        </p:nvPicPr>
        <p:blipFill rotWithShape="1">
          <a:blip r:embed="rId4"/>
          <a:srcRect r="41579"/>
          <a:stretch/>
        </p:blipFill>
        <p:spPr>
          <a:xfrm>
            <a:off x="4948827" y="1180970"/>
            <a:ext cx="3607560" cy="2952457"/>
          </a:xfrm>
          <a:prstGeom prst="rect">
            <a:avLst/>
          </a:prstGeom>
          <a:ln>
            <a:solidFill>
              <a:schemeClr val="tx1"/>
            </a:solidFill>
          </a:ln>
        </p:spPr>
      </p:pic>
    </p:spTree>
    <p:extLst>
      <p:ext uri="{BB962C8B-B14F-4D97-AF65-F5344CB8AC3E}">
        <p14:creationId xmlns:p14="http://schemas.microsoft.com/office/powerpoint/2010/main" val="7617224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Variance</a:t>
            </a:r>
            <a:endParaRPr dirty="0"/>
          </a:p>
        </p:txBody>
      </p:sp>
      <p:sp>
        <p:nvSpPr>
          <p:cNvPr id="74" name="Google Shape;74;p15"/>
          <p:cNvSpPr txBox="1">
            <a:spLocks noGrp="1"/>
          </p:cNvSpPr>
          <p:nvPr>
            <p:ph type="subTitle" idx="1"/>
          </p:nvPr>
        </p:nvSpPr>
        <p:spPr>
          <a:xfrm>
            <a:off x="254075" y="1354900"/>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How to Calculate Variance?</a:t>
            </a:r>
          </a:p>
          <a:p>
            <a:pPr marL="0" lvl="0" indent="0" algn="ctr" rtl="0">
              <a:spcBef>
                <a:spcPts val="0"/>
              </a:spcBef>
              <a:spcAft>
                <a:spcPts val="0"/>
              </a:spcAft>
              <a:buNone/>
            </a:pPr>
            <a:r>
              <a:rPr lang="en-US" dirty="0"/>
              <a:t>(Continued)</a:t>
            </a:r>
            <a:endParaRPr dirty="0"/>
          </a:p>
        </p:txBody>
      </p:sp>
      <p:sp>
        <p:nvSpPr>
          <p:cNvPr id="75" name="Google Shape;75;p15"/>
          <p:cNvSpPr txBox="1">
            <a:spLocks noGrp="1"/>
          </p:cNvSpPr>
          <p:nvPr>
            <p:ph type="body" idx="2"/>
          </p:nvPr>
        </p:nvSpPr>
        <p:spPr>
          <a:xfrm>
            <a:off x="358175" y="2093495"/>
            <a:ext cx="3837000" cy="2830433"/>
          </a:xfrm>
          <a:prstGeom prst="rect">
            <a:avLst/>
          </a:prstGeom>
        </p:spPr>
        <p:txBody>
          <a:bodyPr spcFirstLastPara="1" wrap="square" lIns="91425" tIns="91425" rIns="91425" bIns="91425" anchor="ctr" anchorCtr="0">
            <a:noAutofit/>
          </a:bodyPr>
          <a:lstStyle/>
          <a:p>
            <a:pPr algn="just"/>
            <a:r>
              <a:rPr lang="en-US" dirty="0"/>
              <a:t>The average of all squared differences is the variance. To find it, add all squared variances and divide the sum by a number of elements in data set (n).</a:t>
            </a:r>
          </a:p>
          <a:p>
            <a:pPr algn="just"/>
            <a:r>
              <a:rPr lang="en-US" dirty="0"/>
              <a:t>To find the standard deviation in ages of students pursuing Master’s, we calculate the square root of the variance</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US" dirty="0">
                <a:hlinkClick r:id="rId3"/>
              </a:rPr>
              <a:t>https://www.geeksforgeeks.org/difference-between-descriptive-and-inferential-statistics/</a:t>
            </a:r>
            <a:r>
              <a:rPr lang="en-US" dirty="0"/>
              <a:t> </a:t>
            </a:r>
            <a:endParaRPr dirty="0"/>
          </a:p>
        </p:txBody>
      </p:sp>
      <p:sp>
        <p:nvSpPr>
          <p:cNvPr id="11" name="TextBox 10">
            <a:extLst>
              <a:ext uri="{FF2B5EF4-FFF2-40B4-BE49-F238E27FC236}">
                <a16:creationId xmlns:a16="http://schemas.microsoft.com/office/drawing/2014/main" id="{B05EEA9F-952A-4A5E-B76B-A9503085701E}"/>
              </a:ext>
            </a:extLst>
          </p:cNvPr>
          <p:cNvSpPr txBox="1"/>
          <p:nvPr/>
        </p:nvSpPr>
        <p:spPr>
          <a:xfrm>
            <a:off x="4572000" y="1185554"/>
            <a:ext cx="4572000" cy="181588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=&gt; (0.1849 + 6.6049 + 2.4649 + .3249 + 11.76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19.6249 + 12. 4609) / 7</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 53.4303 /7 = 7.6329</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 Variance=7.6329</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 Standard Deviation=sqrt of Variance</a:t>
            </a:r>
          </a:p>
        </p:txBody>
      </p:sp>
      <p:pic>
        <p:nvPicPr>
          <p:cNvPr id="7" name="Picture 6">
            <a:extLst>
              <a:ext uri="{FF2B5EF4-FFF2-40B4-BE49-F238E27FC236}">
                <a16:creationId xmlns:a16="http://schemas.microsoft.com/office/drawing/2014/main" id="{F1FAFB6C-C4D0-4032-B94D-FBFEDE3290B7}"/>
              </a:ext>
            </a:extLst>
          </p:cNvPr>
          <p:cNvPicPr>
            <a:picLocks noChangeAspect="1"/>
          </p:cNvPicPr>
          <p:nvPr/>
        </p:nvPicPr>
        <p:blipFill>
          <a:blip r:embed="rId4"/>
          <a:stretch>
            <a:fillRect/>
          </a:stretch>
        </p:blipFill>
        <p:spPr>
          <a:xfrm>
            <a:off x="4864752" y="3324928"/>
            <a:ext cx="3921073" cy="825967"/>
          </a:xfrm>
          <a:prstGeom prst="rect">
            <a:avLst/>
          </a:prstGeom>
        </p:spPr>
      </p:pic>
    </p:spTree>
    <p:extLst>
      <p:ext uri="{BB962C8B-B14F-4D97-AF65-F5344CB8AC3E}">
        <p14:creationId xmlns:p14="http://schemas.microsoft.com/office/powerpoint/2010/main" val="2979632027"/>
      </p:ext>
    </p:extLst>
  </p:cSld>
  <p:clrMapOvr>
    <a:masterClrMapping/>
  </p:clrMapOvr>
</p:sld>
</file>

<file path=ppt/theme/theme1.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45959</Words>
  <Application>Microsoft Office PowerPoint</Application>
  <PresentationFormat>On-screen Show (16:9)</PresentationFormat>
  <Paragraphs>5997</Paragraphs>
  <Slides>326</Slides>
  <Notes>304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326</vt:i4>
      </vt:variant>
    </vt:vector>
  </HeadingPairs>
  <TitlesOfParts>
    <vt:vector size="335" baseType="lpstr">
      <vt:lpstr>arial</vt:lpstr>
      <vt:lpstr>arial</vt:lpstr>
      <vt:lpstr>ArialMT</vt:lpstr>
      <vt:lpstr>Calibri</vt:lpstr>
      <vt:lpstr>inter-regular</vt:lpstr>
      <vt:lpstr>Symbol</vt:lpstr>
      <vt:lpstr>Times New Roman</vt:lpstr>
      <vt:lpstr>1_Simple Light</vt:lpstr>
      <vt:lpstr>Office Theme</vt:lpstr>
      <vt:lpstr>Module 5 - Business Data Analytics</vt:lpstr>
      <vt:lpstr>Understand business analytics and develop business intelligence.</vt:lpstr>
      <vt:lpstr>In this section, we will discuss:</vt:lpstr>
      <vt:lpstr>Introduction to business analytics and Concepts of business analytics</vt:lpstr>
      <vt:lpstr>Introduction to business analytics and Concepts of business analytics</vt:lpstr>
      <vt:lpstr>Introduction to business analytics and Concepts of business analytics</vt:lpstr>
      <vt:lpstr>Introduction to business analytics and Concepts of business analytics</vt:lpstr>
      <vt:lpstr>Introduction to business analytics and Concepts of business analytics</vt:lpstr>
      <vt:lpstr>Introduction to business analytics and Concepts of business analytics</vt:lpstr>
      <vt:lpstr>Introduction to business analytics and Concepts of business analytics</vt:lpstr>
      <vt:lpstr>Introduction to business analytics and Concepts of business analytics</vt:lpstr>
      <vt:lpstr>Introduction to business analytics and Concepts of business analytics</vt:lpstr>
      <vt:lpstr>Introduction to business analytics and Concepts of business analytics</vt:lpstr>
      <vt:lpstr>Introduction to business analytics and Concepts of business analytics</vt:lpstr>
      <vt:lpstr>Trends in Business Analytics </vt:lpstr>
      <vt:lpstr>Trends in Business Analytics </vt:lpstr>
      <vt:lpstr>Descriptive analytics </vt:lpstr>
      <vt:lpstr>Descriptive analytics </vt:lpstr>
      <vt:lpstr>Descriptive analytics </vt:lpstr>
      <vt:lpstr>Descriptive analytics </vt:lpstr>
      <vt:lpstr>Descriptive analytics </vt:lpstr>
      <vt:lpstr>Descriptive analytics </vt:lpstr>
      <vt:lpstr>Descriptive analytics </vt:lpstr>
      <vt:lpstr>Descriptive analytics </vt:lpstr>
      <vt:lpstr>Introduction to Big Data Analytics</vt:lpstr>
      <vt:lpstr>Introduction to Big Data Analytics</vt:lpstr>
      <vt:lpstr>Introduction to Big Data Analytics</vt:lpstr>
      <vt:lpstr>Introduction to Big Data Analytics</vt:lpstr>
      <vt:lpstr>Introduction to Big Data Analytics</vt:lpstr>
      <vt:lpstr>Introduction to Big Data Analytics</vt:lpstr>
      <vt:lpstr>Introduction to Big Data Analytics</vt:lpstr>
      <vt:lpstr>Introduction to Big Data Analytics</vt:lpstr>
      <vt:lpstr>Introduction to Big Data Analytics</vt:lpstr>
      <vt:lpstr>Introduction to Big Data Analytics</vt:lpstr>
      <vt:lpstr>Introduction to Big Data Analytics</vt:lpstr>
      <vt:lpstr>Statistics</vt:lpstr>
      <vt:lpstr>In this section, we will discuss:</vt:lpstr>
      <vt:lpstr>Inferential Statistics</vt:lpstr>
      <vt:lpstr>Inferential Statistics</vt:lpstr>
      <vt:lpstr>Inferential Statistics</vt:lpstr>
      <vt:lpstr>Inferential Statistics</vt:lpstr>
      <vt:lpstr>Inferential Statistics</vt:lpstr>
      <vt:lpstr>Descriptive Statistics</vt:lpstr>
      <vt:lpstr>Descriptive Statistics</vt:lpstr>
      <vt:lpstr>Descriptive Statistics</vt:lpstr>
      <vt:lpstr>Descriptive Statistics</vt:lpstr>
      <vt:lpstr>Descriptive Statistics</vt:lpstr>
      <vt:lpstr>Descriptive Statistics</vt:lpstr>
      <vt:lpstr>Measure of Central Tendency</vt:lpstr>
      <vt:lpstr>Measure of Central Tendency</vt:lpstr>
      <vt:lpstr>Measure of Central Tendency</vt:lpstr>
      <vt:lpstr>Measure of Central Tendency</vt:lpstr>
      <vt:lpstr>Measure of Central Tendency</vt:lpstr>
      <vt:lpstr>Measure of Central Tendency</vt:lpstr>
      <vt:lpstr>Measure of Central Tendency</vt:lpstr>
      <vt:lpstr>Measure of Central Tendency</vt:lpstr>
      <vt:lpstr>Measure of Central Tendency</vt:lpstr>
      <vt:lpstr>Measure of Central Tendency</vt:lpstr>
      <vt:lpstr>Measure of Central Tendency</vt:lpstr>
      <vt:lpstr>Measure of Central Tendency</vt:lpstr>
      <vt:lpstr>Measure of Central Tendency</vt:lpstr>
      <vt:lpstr>Arithmetic mean</vt:lpstr>
      <vt:lpstr>Arithmetic mean</vt:lpstr>
      <vt:lpstr>Arithmetic mean</vt:lpstr>
      <vt:lpstr>Arithmetic mean</vt:lpstr>
      <vt:lpstr>Arithmetic mean</vt:lpstr>
      <vt:lpstr>Arithmetic mean</vt:lpstr>
      <vt:lpstr>Arithmetic mean</vt:lpstr>
      <vt:lpstr>Arithmetic mean</vt:lpstr>
      <vt:lpstr>Arithmetic mean</vt:lpstr>
      <vt:lpstr>Arithmetic mean</vt:lpstr>
      <vt:lpstr>Arithmetic mean</vt:lpstr>
      <vt:lpstr>Arithmetic mean</vt:lpstr>
      <vt:lpstr>Arithmetic mean</vt:lpstr>
      <vt:lpstr>Arithmetic mean</vt:lpstr>
      <vt:lpstr>Harmonic mean</vt:lpstr>
      <vt:lpstr>Harmonic mean</vt:lpstr>
      <vt:lpstr>Harmonic mean</vt:lpstr>
      <vt:lpstr>Harmonic mean</vt:lpstr>
      <vt:lpstr>Harmonic mean</vt:lpstr>
      <vt:lpstr>Median in Raw and Grouped Data</vt:lpstr>
      <vt:lpstr>Median in Raw and Grouped Data</vt:lpstr>
      <vt:lpstr>Median in Raw and Grouped Data</vt:lpstr>
      <vt:lpstr>Median in Raw and Grouped Data</vt:lpstr>
      <vt:lpstr>Median in Raw and Grouped Data</vt:lpstr>
      <vt:lpstr>Median in Raw and Grouped Data</vt:lpstr>
      <vt:lpstr>Median in Raw and Grouped Data</vt:lpstr>
      <vt:lpstr>Mode in Raw and Grouped Data</vt:lpstr>
      <vt:lpstr>Mode in Raw and Grouped Data</vt:lpstr>
      <vt:lpstr>Mode in Raw and Grouped Data</vt:lpstr>
      <vt:lpstr>Mode in Raw and Grouped Data</vt:lpstr>
      <vt:lpstr>Standard Deviation</vt:lpstr>
      <vt:lpstr>Standard Deviation</vt:lpstr>
      <vt:lpstr>Variance</vt:lpstr>
      <vt:lpstr>Variance</vt:lpstr>
      <vt:lpstr>Variance</vt:lpstr>
      <vt:lpstr>Variance</vt:lpstr>
      <vt:lpstr>Variance</vt:lpstr>
      <vt:lpstr>Variance</vt:lpstr>
      <vt:lpstr>Variance</vt:lpstr>
      <vt:lpstr>Properties of Variance and standard deviation</vt:lpstr>
      <vt:lpstr>Properties of Variance and standard deviation</vt:lpstr>
      <vt:lpstr>Median in Raw and Grouped Data</vt:lpstr>
      <vt:lpstr>Properties of Variance and standard deviation</vt:lpstr>
      <vt:lpstr>Properties of Variance and standard deviation</vt:lpstr>
      <vt:lpstr>Properties of Variance and standard deviation</vt:lpstr>
      <vt:lpstr>Properties of Variance and standard deviation</vt:lpstr>
      <vt:lpstr>Properties of Variance and standard deviation</vt:lpstr>
      <vt:lpstr>Types of Distributions</vt:lpstr>
      <vt:lpstr>Types of Distributions</vt:lpstr>
      <vt:lpstr>Types of Distributions</vt:lpstr>
      <vt:lpstr>Types of Distributions</vt:lpstr>
      <vt:lpstr>Types of Distributions</vt:lpstr>
      <vt:lpstr>Types of Distributions</vt:lpstr>
      <vt:lpstr>Types of Distributions</vt:lpstr>
      <vt:lpstr>Types of Distributions</vt:lpstr>
      <vt:lpstr>Types of Distributions</vt:lpstr>
      <vt:lpstr>Types of Distributions</vt:lpstr>
      <vt:lpstr>Sampling</vt:lpstr>
      <vt:lpstr>Sampling</vt:lpstr>
      <vt:lpstr>Sampling</vt:lpstr>
      <vt:lpstr>Sampling</vt:lpstr>
      <vt:lpstr>Sampling</vt:lpstr>
      <vt:lpstr>Sampling</vt:lpstr>
      <vt:lpstr>Sampling</vt:lpstr>
      <vt:lpstr>Sampling</vt:lpstr>
      <vt:lpstr>Sampling</vt:lpstr>
      <vt:lpstr>Business Analytics </vt:lpstr>
      <vt:lpstr>In this section, we will discuss:</vt:lpstr>
      <vt:lpstr>Probability Theories</vt:lpstr>
      <vt:lpstr>Probability Theories</vt:lpstr>
      <vt:lpstr>Probability Theories</vt:lpstr>
      <vt:lpstr>Probability Theories</vt:lpstr>
      <vt:lpstr>Probability Theories</vt:lpstr>
      <vt:lpstr>Probability Theories</vt:lpstr>
      <vt:lpstr>Probability Theories</vt:lpstr>
      <vt:lpstr>Bayes’ Theorem</vt:lpstr>
      <vt:lpstr>Bayes’ Theorem</vt:lpstr>
      <vt:lpstr>Bayes’ Theorem</vt:lpstr>
      <vt:lpstr>Bayes’ Theorem</vt:lpstr>
      <vt:lpstr>Maximum likelihood</vt:lpstr>
      <vt:lpstr>Maximum likelihood</vt:lpstr>
      <vt:lpstr>Maximum likelihood</vt:lpstr>
      <vt:lpstr>Maximum likelihood</vt:lpstr>
      <vt:lpstr>Maximum likelihood</vt:lpstr>
      <vt:lpstr>Maximum likelihood</vt:lpstr>
      <vt:lpstr>Maximum likelihood</vt:lpstr>
      <vt:lpstr>What is the Likelihood Function?</vt:lpstr>
      <vt:lpstr>What is the Likelihood Function?</vt:lpstr>
      <vt:lpstr>What is the Likelihood Function?</vt:lpstr>
      <vt:lpstr>What is the Likelihood Function?</vt:lpstr>
      <vt:lpstr>What is the Likelihood Function?</vt:lpstr>
      <vt:lpstr>What is the Likelihood Function?</vt:lpstr>
      <vt:lpstr>What is the Likelihood Function?</vt:lpstr>
      <vt:lpstr>What is the Likelihood Function?</vt:lpstr>
      <vt:lpstr>Hypothesis Testing</vt:lpstr>
      <vt:lpstr>Hypothesis Testing</vt:lpstr>
      <vt:lpstr>Hypothesis Testing</vt:lpstr>
      <vt:lpstr>Hypothesis Testing</vt:lpstr>
      <vt:lpstr>Hypothesis Testing</vt:lpstr>
      <vt:lpstr>Hypothesis Testing</vt:lpstr>
      <vt:lpstr>Hypothesis Testing</vt:lpstr>
      <vt:lpstr>Hypothesis Testing</vt:lpstr>
      <vt:lpstr>Hypothesis Testing</vt:lpstr>
      <vt:lpstr>Central limit theorem</vt:lpstr>
      <vt:lpstr>Central limit theorem</vt:lpstr>
      <vt:lpstr>Central limit theorem</vt:lpstr>
      <vt:lpstr>Central limit theorem</vt:lpstr>
      <vt:lpstr>Central limit theorem</vt:lpstr>
      <vt:lpstr>Chi-square test</vt:lpstr>
      <vt:lpstr>Chi-square test</vt:lpstr>
      <vt:lpstr>Chi-square test</vt:lpstr>
      <vt:lpstr>Chi-square test</vt:lpstr>
      <vt:lpstr>Chi-square test</vt:lpstr>
      <vt:lpstr>Chi-square test</vt:lpstr>
      <vt:lpstr>Chi-square test</vt:lpstr>
      <vt:lpstr> Data Analytics using Python </vt:lpstr>
      <vt:lpstr>In this section, we will discuss:</vt:lpstr>
      <vt:lpstr> Data mining, wrangling,data manipulation techniques </vt:lpstr>
      <vt:lpstr> Data mining, wrangling,data manipulation techniques </vt:lpstr>
      <vt:lpstr> Data mining, wrangling,data manipulation techniques </vt:lpstr>
      <vt:lpstr> Data mining, wrangling,data manipulation techniques </vt:lpstr>
      <vt:lpstr> Data mining, wrangling,data manipulation techniques </vt:lpstr>
      <vt:lpstr> Data mining, wrangling,data manipulation techniques </vt:lpstr>
      <vt:lpstr> Data mining, wrangling,data manipulation techniques </vt:lpstr>
      <vt:lpstr> Data mining, wrangling,data manipulation techniques </vt:lpstr>
      <vt:lpstr> Data mining, wrangling,data manipulation techniques </vt:lpstr>
      <vt:lpstr> Data mining, wrangling,data manipulation techniques </vt:lpstr>
      <vt:lpstr> Data mining, wrangling,data manipulation techniques </vt:lpstr>
      <vt:lpstr> Data mining, wrangling,data manipulation techniques </vt:lpstr>
      <vt:lpstr> Data mining, wrangling,data manipulation techniques </vt:lpstr>
      <vt:lpstr> Data mining, wrangling,data manipulation techniques </vt:lpstr>
      <vt:lpstr> Data mining, wrangling,data manipulation techniques </vt:lpstr>
      <vt:lpstr> Data cleaning and pre-processing techniques </vt:lpstr>
      <vt:lpstr> Data cleaning and pre-processing techniques </vt:lpstr>
      <vt:lpstr> Data cleaning and pre-processing techniques </vt:lpstr>
      <vt:lpstr> Data cleaning and pre-processing techniques </vt:lpstr>
      <vt:lpstr> Data cleaning and pre-processing techniques </vt:lpstr>
      <vt:lpstr> Data cleaning and pre-processing techniques </vt:lpstr>
      <vt:lpstr> Data cleaning and pre-processing techniques </vt:lpstr>
      <vt:lpstr>  Data analytics project lifecycle  </vt:lpstr>
      <vt:lpstr>  Data analytics project lifecycle  </vt:lpstr>
      <vt:lpstr>  Numerical Computing using NumPy Library  </vt:lpstr>
      <vt:lpstr>  Numerical Computing using NumPy Library  </vt:lpstr>
      <vt:lpstr>  Numerical Computing using NumPy Library  </vt:lpstr>
      <vt:lpstr>  Numerical Computing using NumPy Library  </vt:lpstr>
      <vt:lpstr>  Numerical Computing using NumPy Library  </vt:lpstr>
      <vt:lpstr>  Numerical Computing using NumPy Library  </vt:lpstr>
      <vt:lpstr>  Numerical Computing using NumPy Library  </vt:lpstr>
      <vt:lpstr>  Numerical Computing using NumPy Library  </vt:lpstr>
      <vt:lpstr>Multidimensional data handling using Pandas Library</vt:lpstr>
      <vt:lpstr>Multidimensional data handling using Pandas Library</vt:lpstr>
      <vt:lpstr>Multidimensional data handling using Pandas Library</vt:lpstr>
      <vt:lpstr>Multidimensional data handling using Pandas Library</vt:lpstr>
      <vt:lpstr>Multidimensional data handling using Pandas Library</vt:lpstr>
      <vt:lpstr>Multidimensional data handling using Pandas Library</vt:lpstr>
      <vt:lpstr>Multidimensional data handling using Pandas Library</vt:lpstr>
      <vt:lpstr>Accessing Elements of a Series</vt:lpstr>
      <vt:lpstr>Accessing Elements of a Series</vt:lpstr>
      <vt:lpstr>Data Visualization using Matplotlib</vt:lpstr>
      <vt:lpstr>Data Visualization using Matplotlib</vt:lpstr>
      <vt:lpstr>Data Visualization using Matplotlib</vt:lpstr>
      <vt:lpstr>Data Visualization using Matplotlib</vt:lpstr>
      <vt:lpstr>Data Visualization using Matplotlib</vt:lpstr>
      <vt:lpstr>Data Visualization using Matplotlib</vt:lpstr>
      <vt:lpstr>Data Visualization using Matplotlib</vt:lpstr>
      <vt:lpstr>Data Visualization using Matplotlib</vt:lpstr>
      <vt:lpstr>Boxplot and Violinplot</vt:lpstr>
      <vt:lpstr>Data Visualization using Matplotlib</vt:lpstr>
      <vt:lpstr>Data Visualization using Matplotlib</vt:lpstr>
      <vt:lpstr>Data Visualization using Matplotlib</vt:lpstr>
      <vt:lpstr>Data Visualization using Matplotlib</vt:lpstr>
      <vt:lpstr>Data Visualization using Matplotlib</vt:lpstr>
      <vt:lpstr>Advanced data visualization using seaborn</vt:lpstr>
      <vt:lpstr>Advanced data visualization using seaborn</vt:lpstr>
      <vt:lpstr>Advanced data visualization using seaborn</vt:lpstr>
      <vt:lpstr>Advanced data visualization using seaborn</vt:lpstr>
      <vt:lpstr>Advanced data visualization using seaborn</vt:lpstr>
      <vt:lpstr>Advanced data visualization using seaborn</vt:lpstr>
      <vt:lpstr>Advanced data visualization using seaborn</vt:lpstr>
      <vt:lpstr>Pandas profiling for report generation</vt:lpstr>
      <vt:lpstr>Pandas profiling for report generation</vt:lpstr>
      <vt:lpstr>Pandas profiling for report generation</vt:lpstr>
      <vt:lpstr>Pandas profiling for report generation</vt:lpstr>
      <vt:lpstr>Need for data visualization</vt:lpstr>
      <vt:lpstr>Need for data visualization</vt:lpstr>
      <vt:lpstr>Need for data visualization</vt:lpstr>
      <vt:lpstr>Need for data visualization</vt:lpstr>
      <vt:lpstr>Need for data visualization</vt:lpstr>
      <vt:lpstr>Fundamentals of Predictive Analytics using Machine Learning techniques (40 hr)</vt:lpstr>
      <vt:lpstr>In this section, we will discuss: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 this section, we will discuss:</vt:lpstr>
      <vt:lpstr>Residuals in Regression</vt:lpstr>
      <vt:lpstr>Residuals in Regression</vt:lpstr>
      <vt:lpstr>Residuals in Regression</vt:lpstr>
      <vt:lpstr>Residuals in Regression</vt:lpstr>
      <vt:lpstr>Polynomial features</vt:lpstr>
      <vt:lpstr>Classification techniques</vt:lpstr>
      <vt:lpstr>Classification techniques</vt:lpstr>
      <vt:lpstr>Classification techniques</vt:lpstr>
      <vt:lpstr>Classification techniques</vt:lpstr>
      <vt:lpstr>Classification techniques</vt:lpstr>
      <vt:lpstr>Classification techniques</vt:lpstr>
      <vt:lpstr>Classification techniques</vt:lpstr>
      <vt:lpstr>Classification techniques</vt:lpstr>
      <vt:lpstr>Distance metrics</vt:lpstr>
      <vt:lpstr>Distance metrics</vt:lpstr>
      <vt:lpstr>Distance metrics</vt:lpstr>
      <vt:lpstr>Distance metrics</vt:lpstr>
      <vt:lpstr>Distance metrics</vt:lpstr>
      <vt:lpstr>Distance metrics</vt:lpstr>
      <vt:lpstr>Distance metrics</vt:lpstr>
      <vt:lpstr>Distance metrics</vt:lpstr>
      <vt:lpstr>Distance metrics</vt:lpstr>
      <vt:lpstr>KNN Classification</vt:lpstr>
      <vt:lpstr>KNN Classification</vt:lpstr>
      <vt:lpstr>KNN Classification</vt:lpstr>
      <vt:lpstr>KNN Classification</vt:lpstr>
      <vt:lpstr>KNN Classification</vt:lpstr>
      <vt:lpstr>KNN Classification</vt:lpstr>
      <vt:lpstr>Gradient Descent</vt:lpstr>
      <vt:lpstr>Gradient Descent</vt:lpstr>
      <vt:lpstr>Gradient Descent</vt:lpstr>
      <vt:lpstr>Gradient Descent</vt:lpstr>
      <vt:lpstr>In this section, we will discuss:</vt:lpstr>
      <vt:lpstr>Logistic Regression</vt:lpstr>
      <vt:lpstr>Logistic Regression</vt:lpstr>
      <vt:lpstr>Logistic Regression</vt:lpstr>
      <vt:lpstr>Logistic Regression</vt:lpstr>
      <vt:lpstr>Logistic Regression</vt:lpstr>
      <vt:lpstr>Logistic Regression</vt:lpstr>
      <vt:lpstr>Model Performance Metrics</vt:lpstr>
      <vt:lpstr>Model Performance Metrics</vt:lpstr>
      <vt:lpstr>Model Performance Metrics</vt:lpstr>
      <vt:lpstr>Model Performance Metrics</vt:lpstr>
      <vt:lpstr>Model Performance Metrics</vt:lpstr>
      <vt:lpstr>Model Performance Metrics</vt:lpstr>
      <vt:lpstr>Model Performance Metrics</vt:lpstr>
      <vt:lpstr>Python Library: Sci-Kit Learn</vt:lpstr>
      <vt:lpstr>Python Library: Sci-Kit Learn</vt:lpstr>
      <vt:lpstr>Python Library: Sci-Kit Learn</vt:lpstr>
      <vt:lpstr>Python Library: Sci-Kit Learn</vt:lpstr>
      <vt:lpstr>Python Library: Sci-Kit Learn</vt:lpstr>
      <vt:lpstr>Python Library: Sci-Kit Learn</vt:lpstr>
      <vt:lpstr>Python Library: Sci-Kit Learn</vt:lpstr>
      <vt:lpstr>Python Library: Sci-Kit Learn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5 - Business Data Analytics</dc:title>
  <cp:lastModifiedBy>ARPITA ROY</cp:lastModifiedBy>
  <cp:revision>1</cp:revision>
  <dcterms:modified xsi:type="dcterms:W3CDTF">2022-05-05T10:48:03Z</dcterms:modified>
</cp:coreProperties>
</file>